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6"/>
  </p:notesMasterIdLst>
  <p:sldIdLst>
    <p:sldId id="256" r:id="rId2"/>
    <p:sldId id="257" r:id="rId3"/>
    <p:sldId id="292" r:id="rId4"/>
    <p:sldId id="291" r:id="rId5"/>
    <p:sldId id="290" r:id="rId6"/>
    <p:sldId id="289" r:id="rId7"/>
    <p:sldId id="288" r:id="rId8"/>
    <p:sldId id="287" r:id="rId9"/>
    <p:sldId id="286" r:id="rId10"/>
    <p:sldId id="285" r:id="rId11"/>
    <p:sldId id="284" r:id="rId12"/>
    <p:sldId id="283" r:id="rId13"/>
    <p:sldId id="282" r:id="rId14"/>
    <p:sldId id="281" r:id="rId15"/>
    <p:sldId id="280" r:id="rId16"/>
    <p:sldId id="279" r:id="rId17"/>
    <p:sldId id="278" r:id="rId18"/>
    <p:sldId id="277" r:id="rId19"/>
    <p:sldId id="276" r:id="rId20"/>
    <p:sldId id="275" r:id="rId21"/>
    <p:sldId id="274" r:id="rId22"/>
    <p:sldId id="273" r:id="rId23"/>
    <p:sldId id="272" r:id="rId24"/>
    <p:sldId id="271" r:id="rId25"/>
    <p:sldId id="270" r:id="rId26"/>
    <p:sldId id="269" r:id="rId27"/>
    <p:sldId id="268" r:id="rId28"/>
    <p:sldId id="267" r:id="rId29"/>
    <p:sldId id="266" r:id="rId30"/>
    <p:sldId id="265" r:id="rId31"/>
    <p:sldId id="264" r:id="rId32"/>
    <p:sldId id="263" r:id="rId33"/>
    <p:sldId id="258" r:id="rId34"/>
    <p:sldId id="259" r:id="rId35"/>
    <p:sldId id="262" r:id="rId36"/>
    <p:sldId id="352" r:id="rId37"/>
    <p:sldId id="351" r:id="rId38"/>
    <p:sldId id="350" r:id="rId39"/>
    <p:sldId id="349" r:id="rId40"/>
    <p:sldId id="348" r:id="rId41"/>
    <p:sldId id="347" r:id="rId42"/>
    <p:sldId id="346" r:id="rId43"/>
    <p:sldId id="345" r:id="rId44"/>
    <p:sldId id="344" r:id="rId45"/>
    <p:sldId id="343" r:id="rId46"/>
    <p:sldId id="342" r:id="rId47"/>
    <p:sldId id="341" r:id="rId48"/>
    <p:sldId id="340" r:id="rId49"/>
    <p:sldId id="338" r:id="rId50"/>
    <p:sldId id="337" r:id="rId51"/>
    <p:sldId id="336" r:id="rId52"/>
    <p:sldId id="335" r:id="rId53"/>
    <p:sldId id="334" r:id="rId54"/>
    <p:sldId id="333" r:id="rId55"/>
    <p:sldId id="416" r:id="rId56"/>
    <p:sldId id="332" r:id="rId57"/>
    <p:sldId id="331" r:id="rId58"/>
    <p:sldId id="330" r:id="rId59"/>
    <p:sldId id="420" r:id="rId60"/>
    <p:sldId id="417" r:id="rId61"/>
    <p:sldId id="418" r:id="rId62"/>
    <p:sldId id="328" r:id="rId63"/>
    <p:sldId id="327" r:id="rId64"/>
    <p:sldId id="326" r:id="rId65"/>
    <p:sldId id="325" r:id="rId66"/>
    <p:sldId id="324" r:id="rId67"/>
    <p:sldId id="323" r:id="rId68"/>
    <p:sldId id="322" r:id="rId69"/>
    <p:sldId id="321" r:id="rId70"/>
    <p:sldId id="320" r:id="rId71"/>
    <p:sldId id="319" r:id="rId72"/>
    <p:sldId id="318" r:id="rId73"/>
    <p:sldId id="317" r:id="rId74"/>
    <p:sldId id="316" r:id="rId75"/>
    <p:sldId id="315" r:id="rId76"/>
    <p:sldId id="308" r:id="rId77"/>
    <p:sldId id="307" r:id="rId78"/>
    <p:sldId id="306" r:id="rId79"/>
    <p:sldId id="305" r:id="rId80"/>
    <p:sldId id="304" r:id="rId81"/>
    <p:sldId id="303" r:id="rId82"/>
    <p:sldId id="302" r:id="rId83"/>
    <p:sldId id="301" r:id="rId84"/>
    <p:sldId id="300" r:id="rId85"/>
    <p:sldId id="299" r:id="rId86"/>
    <p:sldId id="298" r:id="rId87"/>
    <p:sldId id="297" r:id="rId88"/>
    <p:sldId id="296" r:id="rId89"/>
    <p:sldId id="295" r:id="rId90"/>
    <p:sldId id="294" r:id="rId91"/>
    <p:sldId id="293" r:id="rId92"/>
    <p:sldId id="404" r:id="rId93"/>
    <p:sldId id="413" r:id="rId94"/>
    <p:sldId id="412" r:id="rId95"/>
    <p:sldId id="411" r:id="rId96"/>
    <p:sldId id="410" r:id="rId97"/>
    <p:sldId id="409" r:id="rId98"/>
    <p:sldId id="408" r:id="rId99"/>
    <p:sldId id="407" r:id="rId100"/>
    <p:sldId id="406" r:id="rId101"/>
    <p:sldId id="405" r:id="rId102"/>
    <p:sldId id="403" r:id="rId103"/>
    <p:sldId id="402" r:id="rId104"/>
    <p:sldId id="401" r:id="rId105"/>
    <p:sldId id="400" r:id="rId106"/>
    <p:sldId id="399" r:id="rId107"/>
    <p:sldId id="398" r:id="rId108"/>
    <p:sldId id="397" r:id="rId109"/>
    <p:sldId id="396" r:id="rId110"/>
    <p:sldId id="395" r:id="rId111"/>
    <p:sldId id="394" r:id="rId112"/>
    <p:sldId id="393" r:id="rId113"/>
    <p:sldId id="392" r:id="rId114"/>
    <p:sldId id="391" r:id="rId115"/>
    <p:sldId id="390" r:id="rId116"/>
    <p:sldId id="389" r:id="rId117"/>
    <p:sldId id="388" r:id="rId118"/>
    <p:sldId id="387" r:id="rId119"/>
    <p:sldId id="386" r:id="rId120"/>
    <p:sldId id="385" r:id="rId121"/>
    <p:sldId id="384" r:id="rId122"/>
    <p:sldId id="383" r:id="rId123"/>
    <p:sldId id="382" r:id="rId124"/>
    <p:sldId id="381" r:id="rId125"/>
    <p:sldId id="380" r:id="rId126"/>
    <p:sldId id="379" r:id="rId127"/>
    <p:sldId id="378" r:id="rId128"/>
    <p:sldId id="377" r:id="rId129"/>
    <p:sldId id="376" r:id="rId130"/>
    <p:sldId id="375" r:id="rId131"/>
    <p:sldId id="374" r:id="rId132"/>
    <p:sldId id="373" r:id="rId133"/>
    <p:sldId id="372" r:id="rId134"/>
    <p:sldId id="371" r:id="rId135"/>
    <p:sldId id="370" r:id="rId136"/>
    <p:sldId id="369" r:id="rId137"/>
    <p:sldId id="368" r:id="rId138"/>
    <p:sldId id="367" r:id="rId139"/>
    <p:sldId id="366" r:id="rId140"/>
    <p:sldId id="365" r:id="rId141"/>
    <p:sldId id="364" r:id="rId142"/>
    <p:sldId id="363" r:id="rId143"/>
    <p:sldId id="362" r:id="rId144"/>
    <p:sldId id="361" r:id="rId145"/>
    <p:sldId id="360" r:id="rId146"/>
    <p:sldId id="359" r:id="rId147"/>
    <p:sldId id="358" r:id="rId148"/>
    <p:sldId id="357" r:id="rId149"/>
    <p:sldId id="355" r:id="rId150"/>
    <p:sldId id="354" r:id="rId151"/>
    <p:sldId id="353" r:id="rId152"/>
    <p:sldId id="261" r:id="rId153"/>
    <p:sldId id="415" r:id="rId154"/>
    <p:sldId id="414" r:id="rId15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Стиль из темы 2 - акцент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27" autoAdjust="0"/>
    <p:restoredTop sz="86410" autoAdjust="0"/>
  </p:normalViewPr>
  <p:slideViewPr>
    <p:cSldViewPr>
      <p:cViewPr varScale="1">
        <p:scale>
          <a:sx n="116" d="100"/>
          <a:sy n="116" d="100"/>
        </p:scale>
        <p:origin x="1824" y="138"/>
      </p:cViewPr>
      <p:guideLst>
        <p:guide orient="horz" pos="2160"/>
        <p:guide pos="2880"/>
      </p:guideLst>
    </p:cSldViewPr>
  </p:slideViewPr>
  <p:outlineViewPr>
    <p:cViewPr>
      <p:scale>
        <a:sx n="33" d="100"/>
        <a:sy n="33" d="100"/>
      </p:scale>
      <p:origin x="0" y="144"/>
    </p:cViewPr>
  </p:outlineViewPr>
  <p:notesTextViewPr>
    <p:cViewPr>
      <p:scale>
        <a:sx n="100" d="100"/>
        <a:sy n="100" d="100"/>
      </p:scale>
      <p:origin x="0" y="0"/>
    </p:cViewPr>
  </p:notesTextViewPr>
  <p:sorterViewPr>
    <p:cViewPr>
      <p:scale>
        <a:sx n="66" d="100"/>
        <a:sy n="66" d="100"/>
      </p:scale>
      <p:origin x="0" y="6018"/>
    </p:cViewPr>
  </p:sorterViewPr>
  <p:notesViewPr>
    <p:cSldViewPr>
      <p:cViewPr varScale="1">
        <p:scale>
          <a:sx n="55" d="100"/>
          <a:sy n="55" d="100"/>
        </p:scale>
        <p:origin x="-289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theme" Target="theme/theme1.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tableStyles" Target="tableStyles.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notesMaster" Target="notesMasters/notes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7F181B-9861-4F6D-9925-A9968FF3468F}" type="datetimeFigureOut">
              <a:rPr lang="ru-RU" smtClean="0"/>
              <a:pPr/>
              <a:t>05.09.2022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154F51-7288-4453-B828-736A04666013}" type="slidenum">
              <a:rPr lang="ru-RU" smtClean="0"/>
              <a:pPr/>
              <a:t>‹#›</a:t>
            </a:fld>
            <a:endParaRPr lang="ru-RU"/>
          </a:p>
        </p:txBody>
      </p:sp>
    </p:spTree>
    <p:extLst>
      <p:ext uri="{BB962C8B-B14F-4D97-AF65-F5344CB8AC3E}">
        <p14:creationId xmlns:p14="http://schemas.microsoft.com/office/powerpoint/2010/main" val="896867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9154F51-7288-4453-B828-736A04666013}" type="slidenum">
              <a:rPr lang="ru-RU" smtClean="0"/>
              <a:pPr/>
              <a:t>76</a:t>
            </a:fld>
            <a:endParaRPr lang="ru-RU"/>
          </a:p>
        </p:txBody>
      </p:sp>
    </p:spTree>
    <p:extLst>
      <p:ext uri="{BB962C8B-B14F-4D97-AF65-F5344CB8AC3E}">
        <p14:creationId xmlns:p14="http://schemas.microsoft.com/office/powerpoint/2010/main" val="1633787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5838663-7C19-46E3-8140-C73B442FE719}" type="datetimeFigureOut">
              <a:rPr lang="ru-RU" smtClean="0"/>
              <a:pPr/>
              <a:t>05.09.2022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6A5BE3-78DE-48BF-93DE-61A40C1D508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5838663-7C19-46E3-8140-C73B442FE719}" type="datetimeFigureOut">
              <a:rPr lang="ru-RU" smtClean="0"/>
              <a:pPr/>
              <a:t>05.09.2022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6A5BE3-78DE-48BF-93DE-61A40C1D508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5838663-7C19-46E3-8140-C73B442FE719}" type="datetimeFigureOut">
              <a:rPr lang="ru-RU" smtClean="0"/>
              <a:pPr/>
              <a:t>05.09.2022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6A5BE3-78DE-48BF-93DE-61A40C1D508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5838663-7C19-46E3-8140-C73B442FE719}" type="datetimeFigureOut">
              <a:rPr lang="ru-RU" smtClean="0"/>
              <a:pPr/>
              <a:t>05.09.2022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6A5BE3-78DE-48BF-93DE-61A40C1D508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5838663-7C19-46E3-8140-C73B442FE719}" type="datetimeFigureOut">
              <a:rPr lang="ru-RU" smtClean="0"/>
              <a:pPr/>
              <a:t>05.09.2022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6A5BE3-78DE-48BF-93DE-61A40C1D508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5838663-7C19-46E3-8140-C73B442FE719}" type="datetimeFigureOut">
              <a:rPr lang="ru-RU" smtClean="0"/>
              <a:pPr/>
              <a:t>05.09.2022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6A5BE3-78DE-48BF-93DE-61A40C1D508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5838663-7C19-46E3-8140-C73B442FE719}" type="datetimeFigureOut">
              <a:rPr lang="ru-RU" smtClean="0"/>
              <a:pPr/>
              <a:t>05.09.2022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D6A5BE3-78DE-48BF-93DE-61A40C1D508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5838663-7C19-46E3-8140-C73B442FE719}" type="datetimeFigureOut">
              <a:rPr lang="ru-RU" smtClean="0"/>
              <a:pPr/>
              <a:t>05.09.2022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D6A5BE3-78DE-48BF-93DE-61A40C1D508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5838663-7C19-46E3-8140-C73B442FE719}" type="datetimeFigureOut">
              <a:rPr lang="ru-RU" smtClean="0"/>
              <a:pPr/>
              <a:t>05.09.2022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D6A5BE3-78DE-48BF-93DE-61A40C1D508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5838663-7C19-46E3-8140-C73B442FE719}" type="datetimeFigureOut">
              <a:rPr lang="ru-RU" smtClean="0"/>
              <a:pPr/>
              <a:t>05.09.2022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6A5BE3-78DE-48BF-93DE-61A40C1D508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5838663-7C19-46E3-8140-C73B442FE719}" type="datetimeFigureOut">
              <a:rPr lang="ru-RU" smtClean="0"/>
              <a:pPr/>
              <a:t>05.09.2022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6A5BE3-78DE-48BF-93DE-61A40C1D508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838663-7C19-46E3-8140-C73B442FE719}" type="datetimeFigureOut">
              <a:rPr lang="ru-RU" smtClean="0"/>
              <a:pPr/>
              <a:t>05.09.2022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6A5BE3-78DE-48BF-93DE-61A40C1D508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8" Type="http://schemas.openxmlformats.org/officeDocument/2006/relationships/slide" Target="slide131.xml"/><Relationship Id="rId13" Type="http://schemas.openxmlformats.org/officeDocument/2006/relationships/slide" Target="slide133.xml"/><Relationship Id="rId18" Type="http://schemas.openxmlformats.org/officeDocument/2006/relationships/slide" Target="slide145.xml"/><Relationship Id="rId26" Type="http://schemas.openxmlformats.org/officeDocument/2006/relationships/slide" Target="slide151.xml"/><Relationship Id="rId3" Type="http://schemas.openxmlformats.org/officeDocument/2006/relationships/slide" Target="slide139.xml"/><Relationship Id="rId21" Type="http://schemas.openxmlformats.org/officeDocument/2006/relationships/slide" Target="slide147.xml"/><Relationship Id="rId7" Type="http://schemas.openxmlformats.org/officeDocument/2006/relationships/slide" Target="slide153.xml"/><Relationship Id="rId12" Type="http://schemas.openxmlformats.org/officeDocument/2006/relationships/slide" Target="slide142.xml"/><Relationship Id="rId17" Type="http://schemas.openxmlformats.org/officeDocument/2006/relationships/slide" Target="slide135.xml"/><Relationship Id="rId25" Type="http://schemas.openxmlformats.org/officeDocument/2006/relationships/slide" Target="slide150.xml"/><Relationship Id="rId2" Type="http://schemas.openxmlformats.org/officeDocument/2006/relationships/slide" Target="slide129.xml"/><Relationship Id="rId16" Type="http://schemas.openxmlformats.org/officeDocument/2006/relationships/slide" Target="slide144.xml"/><Relationship Id="rId20" Type="http://schemas.openxmlformats.org/officeDocument/2006/relationships/slide" Target="slide137.xml"/><Relationship Id="rId1" Type="http://schemas.openxmlformats.org/officeDocument/2006/relationships/slideLayout" Target="../slideLayouts/slideLayout2.xml"/><Relationship Id="rId6" Type="http://schemas.openxmlformats.org/officeDocument/2006/relationships/slide" Target="slide140.xml"/><Relationship Id="rId11" Type="http://schemas.openxmlformats.org/officeDocument/2006/relationships/slide" Target="slide132.xml"/><Relationship Id="rId24" Type="http://schemas.openxmlformats.org/officeDocument/2006/relationships/slide" Target="slide149.xml"/><Relationship Id="rId5" Type="http://schemas.openxmlformats.org/officeDocument/2006/relationships/slide" Target="slide130.xml"/><Relationship Id="rId15" Type="http://schemas.openxmlformats.org/officeDocument/2006/relationships/slide" Target="slide134.xml"/><Relationship Id="rId23" Type="http://schemas.openxmlformats.org/officeDocument/2006/relationships/slide" Target="slide148.xml"/><Relationship Id="rId10" Type="http://schemas.openxmlformats.org/officeDocument/2006/relationships/slide" Target="slide154.xml"/><Relationship Id="rId19" Type="http://schemas.openxmlformats.org/officeDocument/2006/relationships/slide" Target="slide146.xml"/><Relationship Id="rId4" Type="http://schemas.openxmlformats.org/officeDocument/2006/relationships/slide" Target="slide152.xml"/><Relationship Id="rId9" Type="http://schemas.openxmlformats.org/officeDocument/2006/relationships/slide" Target="slide141.xml"/><Relationship Id="rId14" Type="http://schemas.openxmlformats.org/officeDocument/2006/relationships/slide" Target="slide143.xml"/><Relationship Id="rId22" Type="http://schemas.openxmlformats.org/officeDocument/2006/relationships/slide" Target="slide138.xml"/><Relationship Id="rId27" Type="http://schemas.openxmlformats.org/officeDocument/2006/relationships/slide" Target="slide3.xml"/></Relationships>
</file>

<file path=ppt/slides/_rels/slide129.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slide" Target="slide12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128.xml"/><Relationship Id="rId3" Type="http://schemas.openxmlformats.org/officeDocument/2006/relationships/slide" Target="slide76.xml"/><Relationship Id="rId7" Type="http://schemas.openxmlformats.org/officeDocument/2006/relationships/hyperlink" Target="http://www.shkolniky.ru/technics" TargetMode="Externa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49.xml"/><Relationship Id="rId5" Type="http://schemas.openxmlformats.org/officeDocument/2006/relationships/slide" Target="slide89.xml"/><Relationship Id="rId4" Type="http://schemas.openxmlformats.org/officeDocument/2006/relationships/hyperlink" Target="http://www.shkolniky.ru/nature" TargetMode="External"/><Relationship Id="rId9" Type="http://schemas.openxmlformats.org/officeDocument/2006/relationships/hyperlink" Target="http://www.shkolniky.ru/image" TargetMode="External"/></Relationships>
</file>

<file path=ppt/slides/_rels/slide3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3" Type="http://schemas.openxmlformats.org/officeDocument/2006/relationships/slide" Target="slide9.xml"/><Relationship Id="rId18" Type="http://schemas.openxmlformats.org/officeDocument/2006/relationships/slide" Target="slide46.xml"/><Relationship Id="rId26" Type="http://schemas.openxmlformats.org/officeDocument/2006/relationships/slide" Target="slide32.xml"/><Relationship Id="rId39" Type="http://schemas.openxmlformats.org/officeDocument/2006/relationships/slide" Target="slide20.xml"/><Relationship Id="rId21" Type="http://schemas.openxmlformats.org/officeDocument/2006/relationships/slide" Target="slide47.xml"/><Relationship Id="rId34" Type="http://schemas.openxmlformats.org/officeDocument/2006/relationships/slide" Target="slide36.xml"/><Relationship Id="rId42" Type="http://schemas.openxmlformats.org/officeDocument/2006/relationships/slide" Target="slide40.xml"/><Relationship Id="rId7" Type="http://schemas.openxmlformats.org/officeDocument/2006/relationships/slide" Target="slide7.xml"/><Relationship Id="rId2" Type="http://schemas.openxmlformats.org/officeDocument/2006/relationships/slide" Target="slide24.xml"/><Relationship Id="rId16" Type="http://schemas.openxmlformats.org/officeDocument/2006/relationships/slide" Target="slide10.xml"/><Relationship Id="rId20" Type="http://schemas.openxmlformats.org/officeDocument/2006/relationships/slide" Target="slide30.xml"/><Relationship Id="rId29" Type="http://schemas.openxmlformats.org/officeDocument/2006/relationships/slide" Target="slide15.xml"/><Relationship Id="rId41"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42.xml"/><Relationship Id="rId11" Type="http://schemas.openxmlformats.org/officeDocument/2006/relationships/slide" Target="slide27.xml"/><Relationship Id="rId24" Type="http://schemas.openxmlformats.org/officeDocument/2006/relationships/slide" Target="slide48.xml"/><Relationship Id="rId32" Type="http://schemas.openxmlformats.org/officeDocument/2006/relationships/slide" Target="slide35.xml"/><Relationship Id="rId37" Type="http://schemas.openxmlformats.org/officeDocument/2006/relationships/slide" Target="slide19.xml"/><Relationship Id="rId40" Type="http://schemas.openxmlformats.org/officeDocument/2006/relationships/slide" Target="slide39.xml"/><Relationship Id="rId5" Type="http://schemas.openxmlformats.org/officeDocument/2006/relationships/slide" Target="slide25.xml"/><Relationship Id="rId15" Type="http://schemas.openxmlformats.org/officeDocument/2006/relationships/slide" Target="slide45.xml"/><Relationship Id="rId23" Type="http://schemas.openxmlformats.org/officeDocument/2006/relationships/slide" Target="slide31.xml"/><Relationship Id="rId28" Type="http://schemas.openxmlformats.org/officeDocument/2006/relationships/slide" Target="slide33.xml"/><Relationship Id="rId36" Type="http://schemas.openxmlformats.org/officeDocument/2006/relationships/slide" Target="slide37.xml"/><Relationship Id="rId10" Type="http://schemas.openxmlformats.org/officeDocument/2006/relationships/slide" Target="slide8.xml"/><Relationship Id="rId19" Type="http://schemas.openxmlformats.org/officeDocument/2006/relationships/slide" Target="slide11.xml"/><Relationship Id="rId31" Type="http://schemas.openxmlformats.org/officeDocument/2006/relationships/slide" Target="slide16.xml"/><Relationship Id="rId44" Type="http://schemas.openxmlformats.org/officeDocument/2006/relationships/slide" Target="slide3.xml"/><Relationship Id="rId4" Type="http://schemas.openxmlformats.org/officeDocument/2006/relationships/slide" Target="slide6.xml"/><Relationship Id="rId9" Type="http://schemas.openxmlformats.org/officeDocument/2006/relationships/slide" Target="slide43.xml"/><Relationship Id="rId14" Type="http://schemas.openxmlformats.org/officeDocument/2006/relationships/slide" Target="slide28.xml"/><Relationship Id="rId22" Type="http://schemas.openxmlformats.org/officeDocument/2006/relationships/slide" Target="slide12.xml"/><Relationship Id="rId27" Type="http://schemas.openxmlformats.org/officeDocument/2006/relationships/slide" Target="slide14.xml"/><Relationship Id="rId30" Type="http://schemas.openxmlformats.org/officeDocument/2006/relationships/slide" Target="slide34.xml"/><Relationship Id="rId35" Type="http://schemas.openxmlformats.org/officeDocument/2006/relationships/slide" Target="slide18.xml"/><Relationship Id="rId43" Type="http://schemas.openxmlformats.org/officeDocument/2006/relationships/slide" Target="slide22.xml"/><Relationship Id="rId8" Type="http://schemas.openxmlformats.org/officeDocument/2006/relationships/slide" Target="slide26.xml"/><Relationship Id="rId3" Type="http://schemas.openxmlformats.org/officeDocument/2006/relationships/slide" Target="slide41.xml"/><Relationship Id="rId12" Type="http://schemas.openxmlformats.org/officeDocument/2006/relationships/slide" Target="slide44.xml"/><Relationship Id="rId17" Type="http://schemas.openxmlformats.org/officeDocument/2006/relationships/slide" Target="slide29.xml"/><Relationship Id="rId25" Type="http://schemas.openxmlformats.org/officeDocument/2006/relationships/slide" Target="slide13.xml"/><Relationship Id="rId33" Type="http://schemas.openxmlformats.org/officeDocument/2006/relationships/slide" Target="slide17.xml"/><Relationship Id="rId38" Type="http://schemas.openxmlformats.org/officeDocument/2006/relationships/slide" Target="slide38.xml"/></Relationships>
</file>

<file path=ppt/slides/_rels/slide4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slide" Target="slide53.xml"/><Relationship Id="rId13" Type="http://schemas.openxmlformats.org/officeDocument/2006/relationships/slide" Target="slide59.xml"/><Relationship Id="rId18" Type="http://schemas.openxmlformats.org/officeDocument/2006/relationships/slide" Target="slide66.xml"/><Relationship Id="rId26" Type="http://schemas.openxmlformats.org/officeDocument/2006/relationships/slide" Target="slide3.xml"/><Relationship Id="rId3" Type="http://schemas.openxmlformats.org/officeDocument/2006/relationships/slide" Target="slide72.xml"/><Relationship Id="rId21" Type="http://schemas.openxmlformats.org/officeDocument/2006/relationships/slide" Target="slide69.xml"/><Relationship Id="rId7" Type="http://schemas.openxmlformats.org/officeDocument/2006/relationships/slide" Target="slide74.xml"/><Relationship Id="rId12" Type="http://schemas.openxmlformats.org/officeDocument/2006/relationships/slide" Target="slide58.xml"/><Relationship Id="rId17" Type="http://schemas.openxmlformats.org/officeDocument/2006/relationships/slide" Target="slide65.xml"/><Relationship Id="rId25" Type="http://schemas.openxmlformats.org/officeDocument/2006/relationships/slide" Target="slide75.xml"/><Relationship Id="rId2" Type="http://schemas.openxmlformats.org/officeDocument/2006/relationships/slide" Target="slide50.xml"/><Relationship Id="rId16" Type="http://schemas.openxmlformats.org/officeDocument/2006/relationships/slide" Target="slide64.xml"/><Relationship Id="rId20" Type="http://schemas.openxmlformats.org/officeDocument/2006/relationships/slide" Target="slide68.xml"/><Relationship Id="rId1" Type="http://schemas.openxmlformats.org/officeDocument/2006/relationships/slideLayout" Target="../slideLayouts/slideLayout2.xml"/><Relationship Id="rId6" Type="http://schemas.openxmlformats.org/officeDocument/2006/relationships/slide" Target="slide52.xml"/><Relationship Id="rId11" Type="http://schemas.openxmlformats.org/officeDocument/2006/relationships/slide" Target="slide57.xml"/><Relationship Id="rId24" Type="http://schemas.openxmlformats.org/officeDocument/2006/relationships/slide" Target="slide73.xml"/><Relationship Id="rId5" Type="http://schemas.openxmlformats.org/officeDocument/2006/relationships/slide" Target="slide51.xml"/><Relationship Id="rId15" Type="http://schemas.openxmlformats.org/officeDocument/2006/relationships/slide" Target="slide63.xml"/><Relationship Id="rId23" Type="http://schemas.openxmlformats.org/officeDocument/2006/relationships/slide" Target="slide71.xml"/><Relationship Id="rId10" Type="http://schemas.openxmlformats.org/officeDocument/2006/relationships/slide" Target="slide56.xml"/><Relationship Id="rId19" Type="http://schemas.openxmlformats.org/officeDocument/2006/relationships/slide" Target="slide67.xml"/><Relationship Id="rId4" Type="http://schemas.openxmlformats.org/officeDocument/2006/relationships/slide" Target="slide76.xml"/><Relationship Id="rId9" Type="http://schemas.openxmlformats.org/officeDocument/2006/relationships/slide" Target="slide54.xml"/><Relationship Id="rId14" Type="http://schemas.openxmlformats.org/officeDocument/2006/relationships/slide" Target="slide62.xml"/><Relationship Id="rId22" Type="http://schemas.openxmlformats.org/officeDocument/2006/relationships/slide" Target="slide70.xml"/></Relationships>
</file>

<file path=ppt/slides/_rels/slide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8" Type="http://schemas.openxmlformats.org/officeDocument/2006/relationships/slide" Target="slide82.xml"/><Relationship Id="rId13" Type="http://schemas.openxmlformats.org/officeDocument/2006/relationships/slide" Target="slide87.xml"/><Relationship Id="rId3" Type="http://schemas.openxmlformats.org/officeDocument/2006/relationships/slide" Target="slide77.xml"/><Relationship Id="rId7" Type="http://schemas.openxmlformats.org/officeDocument/2006/relationships/slide" Target="slide81.xml"/><Relationship Id="rId12" Type="http://schemas.openxmlformats.org/officeDocument/2006/relationships/slide" Target="slide86.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80.xml"/><Relationship Id="rId11" Type="http://schemas.openxmlformats.org/officeDocument/2006/relationships/slide" Target="slide85.xml"/><Relationship Id="rId5" Type="http://schemas.openxmlformats.org/officeDocument/2006/relationships/slide" Target="slide79.xml"/><Relationship Id="rId15" Type="http://schemas.openxmlformats.org/officeDocument/2006/relationships/slide" Target="slide3.xml"/><Relationship Id="rId10" Type="http://schemas.openxmlformats.org/officeDocument/2006/relationships/slide" Target="slide84.xml"/><Relationship Id="rId4" Type="http://schemas.openxmlformats.org/officeDocument/2006/relationships/slide" Target="slide78.xml"/><Relationship Id="rId9" Type="http://schemas.openxmlformats.org/officeDocument/2006/relationships/slide" Target="slide83.xml"/><Relationship Id="rId14" Type="http://schemas.openxmlformats.org/officeDocument/2006/relationships/slide" Target="slide88.xml"/></Relationships>
</file>

<file path=ppt/slides/_rels/slide77.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3" Type="http://schemas.openxmlformats.org/officeDocument/2006/relationships/slide" Target="slide95.xml"/><Relationship Id="rId18" Type="http://schemas.openxmlformats.org/officeDocument/2006/relationships/slide" Target="slide106.xml"/><Relationship Id="rId26" Type="http://schemas.openxmlformats.org/officeDocument/2006/relationships/slide" Target="slide113.xml"/><Relationship Id="rId21" Type="http://schemas.openxmlformats.org/officeDocument/2006/relationships/slide" Target="slide108.xml"/><Relationship Id="rId34" Type="http://schemas.openxmlformats.org/officeDocument/2006/relationships/slide" Target="slide123.xml"/><Relationship Id="rId7" Type="http://schemas.openxmlformats.org/officeDocument/2006/relationships/slide" Target="slide92.xml"/><Relationship Id="rId12" Type="http://schemas.openxmlformats.org/officeDocument/2006/relationships/slide" Target="slide103.xml"/><Relationship Id="rId17" Type="http://schemas.openxmlformats.org/officeDocument/2006/relationships/slide" Target="slide97.xml"/><Relationship Id="rId25" Type="http://schemas.openxmlformats.org/officeDocument/2006/relationships/slide" Target="slide112.xml"/><Relationship Id="rId33" Type="http://schemas.openxmlformats.org/officeDocument/2006/relationships/slide" Target="slide122.xml"/><Relationship Id="rId38" Type="http://schemas.openxmlformats.org/officeDocument/2006/relationships/slide" Target="slide3.xml"/><Relationship Id="rId2" Type="http://schemas.openxmlformats.org/officeDocument/2006/relationships/slide" Target="slide90.xml"/><Relationship Id="rId16" Type="http://schemas.openxmlformats.org/officeDocument/2006/relationships/slide" Target="slide105.xml"/><Relationship Id="rId20" Type="http://schemas.openxmlformats.org/officeDocument/2006/relationships/slide" Target="slide107.xml"/><Relationship Id="rId29" Type="http://schemas.openxmlformats.org/officeDocument/2006/relationships/slide" Target="slide116.xml"/><Relationship Id="rId1" Type="http://schemas.openxmlformats.org/officeDocument/2006/relationships/slideLayout" Target="../slideLayouts/slideLayout2.xml"/><Relationship Id="rId6" Type="http://schemas.openxmlformats.org/officeDocument/2006/relationships/slide" Target="slide100.xml"/><Relationship Id="rId11" Type="http://schemas.openxmlformats.org/officeDocument/2006/relationships/slide" Target="slide94.xml"/><Relationship Id="rId24" Type="http://schemas.openxmlformats.org/officeDocument/2006/relationships/slide" Target="slide111.xml"/><Relationship Id="rId32" Type="http://schemas.openxmlformats.org/officeDocument/2006/relationships/slide" Target="slide121.xml"/><Relationship Id="rId37" Type="http://schemas.openxmlformats.org/officeDocument/2006/relationships/slide" Target="slide126.xml"/><Relationship Id="rId5" Type="http://schemas.openxmlformats.org/officeDocument/2006/relationships/slide" Target="slide91.xml"/><Relationship Id="rId15" Type="http://schemas.openxmlformats.org/officeDocument/2006/relationships/slide" Target="slide96.xml"/><Relationship Id="rId23" Type="http://schemas.openxmlformats.org/officeDocument/2006/relationships/slide" Target="slide110.xml"/><Relationship Id="rId28" Type="http://schemas.openxmlformats.org/officeDocument/2006/relationships/slide" Target="slide115.xml"/><Relationship Id="rId36" Type="http://schemas.openxmlformats.org/officeDocument/2006/relationships/slide" Target="slide125.xml"/><Relationship Id="rId10" Type="http://schemas.openxmlformats.org/officeDocument/2006/relationships/slide" Target="slide102.xml"/><Relationship Id="rId19" Type="http://schemas.openxmlformats.org/officeDocument/2006/relationships/slide" Target="slide98.xml"/><Relationship Id="rId31" Type="http://schemas.openxmlformats.org/officeDocument/2006/relationships/slide" Target="slide120.xml"/><Relationship Id="rId4" Type="http://schemas.openxmlformats.org/officeDocument/2006/relationships/slide" Target="slide127.xml"/><Relationship Id="rId9" Type="http://schemas.openxmlformats.org/officeDocument/2006/relationships/slide" Target="slide93.xml"/><Relationship Id="rId14" Type="http://schemas.openxmlformats.org/officeDocument/2006/relationships/slide" Target="slide104.xml"/><Relationship Id="rId22" Type="http://schemas.openxmlformats.org/officeDocument/2006/relationships/slide" Target="slide109.xml"/><Relationship Id="rId27" Type="http://schemas.openxmlformats.org/officeDocument/2006/relationships/slide" Target="slide114.xml"/><Relationship Id="rId30" Type="http://schemas.openxmlformats.org/officeDocument/2006/relationships/slide" Target="slide117.xml"/><Relationship Id="rId35" Type="http://schemas.openxmlformats.org/officeDocument/2006/relationships/slide" Target="slide124.xml"/><Relationship Id="rId8" Type="http://schemas.openxmlformats.org/officeDocument/2006/relationships/slide" Target="slide101.xml"/><Relationship Id="rId3" Type="http://schemas.openxmlformats.org/officeDocument/2006/relationships/slide" Target="slide99.xml"/></Relationships>
</file>

<file path=ppt/slides/_rels/slide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88641"/>
            <a:ext cx="8496944" cy="1728192"/>
          </a:xfrm>
        </p:spPr>
        <p:txBody>
          <a:bodyPr>
            <a:normAutofit/>
          </a:bodyPr>
          <a:lstStyle/>
          <a:p>
            <a:r>
              <a:rPr lang="ru-RU" sz="5400" b="1" u="sng" dirty="0" smtClean="0"/>
              <a:t>Классификация профессий</a:t>
            </a:r>
            <a:endParaRPr lang="ru-RU" sz="5400" b="1" u="sng" dirty="0"/>
          </a:p>
        </p:txBody>
      </p:sp>
      <p:sp>
        <p:nvSpPr>
          <p:cNvPr id="3" name="Подзаголовок 2"/>
          <p:cNvSpPr>
            <a:spLocks noGrp="1"/>
          </p:cNvSpPr>
          <p:nvPr>
            <p:ph type="subTitle" idx="1"/>
          </p:nvPr>
        </p:nvSpPr>
        <p:spPr>
          <a:xfrm>
            <a:off x="251520" y="2060848"/>
            <a:ext cx="8633048" cy="4488904"/>
          </a:xfrm>
        </p:spPr>
        <p:txBody>
          <a:bodyPr>
            <a:noAutofit/>
          </a:bodyPr>
          <a:lstStyle/>
          <a:p>
            <a:r>
              <a:rPr lang="ru-RU" sz="4000" b="1" dirty="0" smtClean="0">
                <a:solidFill>
                  <a:schemeClr val="tx1">
                    <a:lumMod val="95000"/>
                    <a:lumOff val="5000"/>
                  </a:schemeClr>
                </a:solidFill>
                <a:latin typeface="Times New Roman" pitchFamily="18" charset="0"/>
                <a:cs typeface="Times New Roman" pitchFamily="18" charset="0"/>
              </a:rPr>
              <a:t>С помощью данного документа</a:t>
            </a:r>
          </a:p>
          <a:p>
            <a:r>
              <a:rPr lang="ru-RU" sz="4000" b="1" dirty="0" smtClean="0">
                <a:solidFill>
                  <a:schemeClr val="tx1">
                    <a:lumMod val="95000"/>
                    <a:lumOff val="5000"/>
                  </a:schemeClr>
                </a:solidFill>
                <a:latin typeface="Times New Roman" pitchFamily="18" charset="0"/>
                <a:cs typeface="Times New Roman" pitchFamily="18" charset="0"/>
              </a:rPr>
              <a:t> вы сможете подобрать профессии, соответствующие рекомендуемым вам типу и классу</a:t>
            </a:r>
          </a:p>
          <a:p>
            <a:r>
              <a:rPr lang="ru-RU" sz="4000" b="1" dirty="0" smtClean="0">
                <a:solidFill>
                  <a:schemeClr val="tx1">
                    <a:lumMod val="95000"/>
                    <a:lumOff val="5000"/>
                  </a:schemeClr>
                </a:solidFill>
                <a:latin typeface="Times New Roman" pitchFamily="18" charset="0"/>
                <a:cs typeface="Times New Roman" pitchFamily="18" charset="0"/>
              </a:rPr>
              <a:t> (например: творческие профессии,                  типа «человек – природа»)</a:t>
            </a:r>
            <a:endParaRPr lang="ru-RU" sz="4000" b="1"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600" b="1" dirty="0"/>
              <a:t>Дилер</a:t>
            </a:r>
            <a:endParaRPr lang="ru-RU" sz="1600" dirty="0"/>
          </a:p>
        </p:txBody>
      </p:sp>
      <p:graphicFrame>
        <p:nvGraphicFramePr>
          <p:cNvPr id="4" name="Содержимое 3"/>
          <p:cNvGraphicFramePr>
            <a:graphicFrameLocks noGrp="1"/>
          </p:cNvGraphicFramePr>
          <p:nvPr>
            <p:ph idx="1"/>
          </p:nvPr>
        </p:nvGraphicFramePr>
        <p:xfrm>
          <a:off x="323528" y="548680"/>
          <a:ext cx="8373616" cy="6061710"/>
        </p:xfrm>
        <a:graphic>
          <a:graphicData uri="http://schemas.openxmlformats.org/drawingml/2006/table">
            <a:tbl>
              <a:tblPr firstRow="1" bandRow="1">
                <a:tableStyleId>{5C22544A-7EE6-4342-B048-85BDC9FD1C3A}</a:tableStyleId>
              </a:tblPr>
              <a:tblGrid>
                <a:gridCol w="4258816"/>
                <a:gridCol w="4114800"/>
              </a:tblGrid>
              <a:tr h="374488">
                <a:tc gridSpan="2">
                  <a:txBody>
                    <a:bodyPr/>
                    <a:lstStyle/>
                    <a:p>
                      <a:r>
                        <a:rPr lang="ru-RU" sz="1400" b="1" i="0" kern="1200" dirty="0" smtClean="0">
                          <a:solidFill>
                            <a:schemeClr val="lt1"/>
                          </a:solidFill>
                          <a:latin typeface="+mn-lt"/>
                          <a:ea typeface="+mn-ea"/>
                          <a:cs typeface="+mn-cs"/>
                        </a:rPr>
                        <a:t>Назначение профессии </a:t>
                      </a:r>
                      <a:r>
                        <a:rPr lang="ru-RU" sz="1100" b="1" i="0" kern="1200" dirty="0" smtClean="0">
                          <a:solidFill>
                            <a:schemeClr val="lt1"/>
                          </a:solidFill>
                          <a:latin typeface="+mn-lt"/>
                          <a:ea typeface="+mn-ea"/>
                          <a:cs typeface="+mn-cs"/>
                        </a:rPr>
                        <a:t>: участие от собственного лица или представление интересов клиента в торгах фондовой биржи, посредством совершения сделок покупки или продажи ценных бумаг, товаров, валюты, а также осуществление торгового посредничества.</a:t>
                      </a:r>
                      <a:endParaRPr lang="ru-RU" sz="1100" b="1" dirty="0">
                        <a:latin typeface="+mn-lt"/>
                      </a:endParaRPr>
                    </a:p>
                  </a:txBody>
                  <a:tcPr/>
                </a:tc>
                <a:tc hMerge="1">
                  <a:txBody>
                    <a:bodyPr/>
                    <a:lstStyle/>
                    <a:p>
                      <a:endParaRPr lang="ru-RU" dirty="0"/>
                    </a:p>
                  </a:txBody>
                  <a:tcPr/>
                </a:tc>
              </a:tr>
              <a:tr h="641980">
                <a:tc gridSpan="2">
                  <a:txBody>
                    <a:bodyPr/>
                    <a:lstStyle/>
                    <a:p>
                      <a:r>
                        <a:rPr lang="ru-RU" sz="1400" b="1" i="0" kern="1200" dirty="0" smtClean="0">
                          <a:solidFill>
                            <a:schemeClr val="dk1"/>
                          </a:solidFill>
                          <a:latin typeface="+mn-lt"/>
                          <a:ea typeface="+mn-ea"/>
                          <a:cs typeface="+mn-cs"/>
                        </a:rPr>
                        <a:t>Основные решаемые задачи</a:t>
                      </a:r>
                      <a:r>
                        <a:rPr lang="ru-RU" sz="1100" b="1" i="0" kern="1200" dirty="0" smtClean="0">
                          <a:solidFill>
                            <a:schemeClr val="dk1"/>
                          </a:solidFill>
                          <a:latin typeface="+mn-lt"/>
                          <a:ea typeface="+mn-ea"/>
                          <a:cs typeface="+mn-cs"/>
                        </a:rPr>
                        <a:t>:</a:t>
                      </a:r>
                      <a:endParaRPr lang="ru-RU" sz="1100" b="0" i="0" kern="1200" dirty="0" smtClean="0">
                        <a:solidFill>
                          <a:schemeClr val="dk1"/>
                        </a:solidFill>
                        <a:latin typeface="+mn-lt"/>
                        <a:ea typeface="+mn-ea"/>
                        <a:cs typeface="+mn-cs"/>
                      </a:endParaRPr>
                    </a:p>
                    <a:p>
                      <a:r>
                        <a:rPr lang="ru-RU" sz="1100" b="1" i="0" u="none" strike="noStrike" kern="1200" dirty="0" smtClean="0">
                          <a:solidFill>
                            <a:schemeClr val="dk1"/>
                          </a:solidFill>
                          <a:latin typeface="+mn-lt"/>
                          <a:ea typeface="+mn-ea"/>
                          <a:cs typeface="+mn-cs"/>
                        </a:rPr>
                        <a:t>оценка и изучение стратегии рынка ценных бумаг, товаров, валюты;</a:t>
                      </a:r>
                    </a:p>
                    <a:p>
                      <a:r>
                        <a:rPr lang="ru-RU" sz="1100" b="1" i="0" u="none" strike="noStrike" kern="1200" dirty="0" smtClean="0">
                          <a:solidFill>
                            <a:schemeClr val="dk1"/>
                          </a:solidFill>
                          <a:latin typeface="+mn-lt"/>
                          <a:ea typeface="+mn-ea"/>
                          <a:cs typeface="+mn-cs"/>
                        </a:rPr>
                        <a:t>определение собственной стратегии проведения торгов на фондовой бирже;</a:t>
                      </a:r>
                    </a:p>
                    <a:p>
                      <a:r>
                        <a:rPr lang="ru-RU" sz="1100" b="1" i="0" u="none" strike="noStrike" kern="1200" dirty="0" smtClean="0">
                          <a:solidFill>
                            <a:schemeClr val="dk1"/>
                          </a:solidFill>
                          <a:latin typeface="+mn-lt"/>
                          <a:ea typeface="+mn-ea"/>
                          <a:cs typeface="+mn-cs"/>
                        </a:rPr>
                        <a:t>совершение сделок.</a:t>
                      </a:r>
                      <a:endParaRPr lang="ru-RU" sz="1100" b="1" i="0" u="none" strike="noStrike" kern="1200" dirty="0">
                        <a:solidFill>
                          <a:schemeClr val="dk1"/>
                        </a:solidFill>
                        <a:latin typeface="+mn-lt"/>
                        <a:ea typeface="+mn-ea"/>
                        <a:cs typeface="+mn-cs"/>
                      </a:endParaRPr>
                    </a:p>
                  </a:txBody>
                  <a:tcPr/>
                </a:tc>
                <a:tc hMerge="1">
                  <a:txBody>
                    <a:bodyPr/>
                    <a:lstStyle/>
                    <a:p>
                      <a:endParaRPr lang="ru-RU" dirty="0"/>
                    </a:p>
                  </a:txBody>
                  <a:tcPr/>
                </a:tc>
              </a:tr>
              <a:tr h="210650">
                <a:tc gridSpan="2">
                  <a:txBody>
                    <a:bodyPr/>
                    <a:lstStyle/>
                    <a:p>
                      <a:pPr algn="ctr"/>
                      <a:r>
                        <a:rPr lang="ru-RU" sz="1400" b="1" dirty="0">
                          <a:latin typeface="+mn-lt"/>
                        </a:rPr>
                        <a:t>Профессионально–важные </a:t>
                      </a:r>
                      <a:r>
                        <a:rPr lang="ru-RU" sz="1400" b="1" dirty="0" smtClean="0">
                          <a:latin typeface="+mn-lt"/>
                        </a:rPr>
                        <a:t>качества</a:t>
                      </a:r>
                      <a:r>
                        <a:rPr lang="ru-RU" sz="1100" b="1" dirty="0" smtClean="0">
                          <a:latin typeface="+mn-lt"/>
                        </a:rPr>
                        <a:t>:</a:t>
                      </a:r>
                      <a:endParaRPr lang="ru-RU" sz="1100" dirty="0">
                        <a:latin typeface="+mn-lt"/>
                      </a:endParaRPr>
                    </a:p>
                  </a:txBody>
                  <a:tcPr marL="28575" marR="28575" marT="28575" marB="28575" anchor="ctr"/>
                </a:tc>
                <a:tc hMerge="1">
                  <a:txBody>
                    <a:bodyPr/>
                    <a:lstStyle/>
                    <a:p>
                      <a:endParaRPr lang="ru-RU"/>
                    </a:p>
                  </a:txBody>
                  <a:tcPr/>
                </a:tc>
              </a:tr>
              <a:tr h="2056341">
                <a:tc>
                  <a:txBody>
                    <a:bodyPr/>
                    <a:lstStyle/>
                    <a:p>
                      <a:pPr>
                        <a:buFont typeface="Arial"/>
                        <a:buChar char="•"/>
                      </a:pPr>
                      <a:r>
                        <a:rPr lang="ru-RU" sz="1100" b="1" u="none" strike="noStrike" dirty="0">
                          <a:latin typeface="+mn-lt"/>
                        </a:rPr>
                        <a:t>ответственность;</a:t>
                      </a:r>
                    </a:p>
                    <a:p>
                      <a:pPr>
                        <a:buFont typeface="Arial"/>
                        <a:buChar char="•"/>
                      </a:pPr>
                      <a:r>
                        <a:rPr lang="ru-RU" sz="1100" b="1" u="none" strike="noStrike" dirty="0">
                          <a:latin typeface="+mn-lt"/>
                        </a:rPr>
                        <a:t>предусмотрительность;</a:t>
                      </a:r>
                    </a:p>
                    <a:p>
                      <a:pPr>
                        <a:buFont typeface="Arial"/>
                        <a:buChar char="•"/>
                      </a:pPr>
                      <a:r>
                        <a:rPr lang="ru-RU" sz="1100" b="1" u="none" strike="noStrike" dirty="0">
                          <a:latin typeface="+mn-lt"/>
                        </a:rPr>
                        <a:t>решительность;</a:t>
                      </a:r>
                    </a:p>
                    <a:p>
                      <a:pPr>
                        <a:buFont typeface="Arial"/>
                        <a:buChar char="•"/>
                      </a:pPr>
                      <a:r>
                        <a:rPr lang="ru-RU" sz="1100" b="1" u="none" strike="noStrike" dirty="0">
                          <a:latin typeface="+mn-lt"/>
                        </a:rPr>
                        <a:t>самообладание, эмоциональная уравновешенность, выдержка;</a:t>
                      </a:r>
                    </a:p>
                    <a:p>
                      <a:pPr>
                        <a:buFont typeface="Arial"/>
                        <a:buChar char="•"/>
                      </a:pPr>
                      <a:r>
                        <a:rPr lang="ru-RU" sz="1100" b="1" u="none" strike="noStrike" dirty="0">
                          <a:latin typeface="+mn-lt"/>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1100" b="1" u="none" strike="noStrike" dirty="0">
                          <a:latin typeface="+mn-lt"/>
                        </a:rPr>
                        <a:t>помехоустойчивость внимания;</a:t>
                      </a:r>
                    </a:p>
                    <a:p>
                      <a:pPr>
                        <a:buFont typeface="Arial"/>
                        <a:buChar char="•"/>
                      </a:pPr>
                      <a:r>
                        <a:rPr lang="ru-RU" sz="1100" b="1" u="none" strike="noStrike" dirty="0">
                          <a:latin typeface="+mn-lt"/>
                        </a:rPr>
                        <a:t>развитый объем внимания (способность одновременно воспринимать несколько объектов);</a:t>
                      </a:r>
                    </a:p>
                    <a:p>
                      <a:pPr>
                        <a:buFont typeface="Arial"/>
                        <a:buChar char="•"/>
                      </a:pPr>
                      <a:r>
                        <a:rPr lang="ru-RU" sz="1100" b="1" u="none" strike="noStrike" dirty="0">
                          <a:latin typeface="+mn-lt"/>
                        </a:rPr>
                        <a:t>умение подмечать незначительные (малозаметные) изменения в исследуемом объекте;</a:t>
                      </a:r>
                    </a:p>
                    <a:p>
                      <a:pPr>
                        <a:buFont typeface="Arial"/>
                        <a:buChar char="•"/>
                      </a:pPr>
                      <a:r>
                        <a:rPr lang="ru-RU" sz="1100" b="1" u="none" strike="noStrike" dirty="0">
                          <a:latin typeface="+mn-lt"/>
                        </a:rPr>
                        <a:t>способность запоминать на длительный срок большие объемы информации;</a:t>
                      </a:r>
                    </a:p>
                  </a:txBody>
                  <a:tcPr marL="28575" marR="28575" marT="28575" marB="28575" anchor="ctr"/>
                </a:tc>
                <a:tc>
                  <a:txBody>
                    <a:bodyPr/>
                    <a:lstStyle/>
                    <a:p>
                      <a:pPr>
                        <a:buFont typeface="Arial"/>
                        <a:buChar char="•"/>
                      </a:pPr>
                      <a:r>
                        <a:rPr lang="ru-RU" sz="1100" b="1" u="none" strike="noStrike" dirty="0" err="1">
                          <a:latin typeface="+mn-lt"/>
                        </a:rPr>
                        <a:t>аналитичность</a:t>
                      </a:r>
                      <a:r>
                        <a:rPr lang="ru-RU" sz="1100" b="1" u="none" strike="noStrike" dirty="0">
                          <a:latin typeface="+mn-lt"/>
                        </a:rPr>
                        <a:t> (способность выделять отдельные элементы действительности, способность к классификации) мышления;</a:t>
                      </a:r>
                    </a:p>
                    <a:p>
                      <a:pPr>
                        <a:buFont typeface="Arial"/>
                        <a:buChar char="•"/>
                      </a:pPr>
                      <a:r>
                        <a:rPr lang="ru-RU" sz="1100" b="1" u="none" strike="noStrike" dirty="0">
                          <a:latin typeface="+mn-lt"/>
                        </a:rPr>
                        <a:t>оперативность (скорость мыслительных процессов, интеллектуальная лабильность) мышления;</a:t>
                      </a:r>
                    </a:p>
                    <a:p>
                      <a:pPr>
                        <a:buFont typeface="Arial"/>
                        <a:buChar char="•"/>
                      </a:pPr>
                      <a:r>
                        <a:rPr lang="ru-RU" sz="1100" b="1" u="none" strike="noStrike" dirty="0">
                          <a:latin typeface="+mn-lt"/>
                        </a:rPr>
                        <a:t>оперативная память на условные обозначения (знаки, символы, планы, схемы, графики);</a:t>
                      </a:r>
                    </a:p>
                    <a:p>
                      <a:pPr>
                        <a:buFont typeface="Arial"/>
                        <a:buChar char="•"/>
                      </a:pPr>
                      <a:r>
                        <a:rPr lang="ru-RU" sz="1100" b="1" u="none" strike="noStrike" dirty="0">
                          <a:latin typeface="+mn-lt"/>
                        </a:rPr>
                        <a:t>умение четко и кратко формулировать информацию коммуникативные способности (</a:t>
                      </a:r>
                      <a:r>
                        <a:rPr lang="ru-RU" sz="1100" b="1" u="none" strike="noStrike" dirty="0" err="1">
                          <a:latin typeface="+mn-lt"/>
                        </a:rPr>
                        <a:t>способности</a:t>
                      </a:r>
                      <a:r>
                        <a:rPr lang="ru-RU" sz="1100" b="1" u="none" strike="noStrike" dirty="0">
                          <a:latin typeface="+mn-lt"/>
                        </a:rPr>
                        <a:t> общения и взаимодействия с людьми);</a:t>
                      </a:r>
                    </a:p>
                    <a:p>
                      <a:pPr>
                        <a:buFont typeface="Arial"/>
                        <a:buChar char="•"/>
                      </a:pPr>
                      <a:r>
                        <a:rPr lang="ru-RU" sz="1100" b="1" u="none" strike="noStrike" dirty="0">
                          <a:latin typeface="+mn-lt"/>
                        </a:rPr>
                        <a:t>сохранение работоспособности при развивающемся утомлении; быстрота реакции.</a:t>
                      </a:r>
                    </a:p>
                  </a:txBody>
                  <a:tcPr marL="28575" marR="28575" marT="28575" marB="28575" anchor="ctr"/>
                </a:tc>
              </a:tr>
              <a:tr h="210650">
                <a:tc gridSpan="2">
                  <a:txBody>
                    <a:bodyPr/>
                    <a:lstStyle/>
                    <a:p>
                      <a:pPr algn="ctr"/>
                      <a:r>
                        <a:rPr lang="ru-RU" sz="1400" b="1" dirty="0">
                          <a:latin typeface="+mn-lt"/>
                        </a:rPr>
                        <a:t>Заболевания, противопоказанные для </a:t>
                      </a:r>
                      <a:r>
                        <a:rPr lang="ru-RU" sz="1400" b="1" dirty="0" smtClean="0">
                          <a:latin typeface="+mn-lt"/>
                        </a:rPr>
                        <a:t>профессии</a:t>
                      </a:r>
                      <a:r>
                        <a:rPr lang="ru-RU" sz="1100" b="1" dirty="0" smtClean="0">
                          <a:latin typeface="+mn-lt"/>
                        </a:rPr>
                        <a:t>:</a:t>
                      </a:r>
                      <a:endParaRPr lang="ru-RU" sz="1100" dirty="0">
                        <a:latin typeface="+mn-lt"/>
                      </a:endParaRPr>
                    </a:p>
                  </a:txBody>
                  <a:tcPr marL="28575" marR="28575" marT="28575" marB="28575" anchor="ctr"/>
                </a:tc>
                <a:tc hMerge="1">
                  <a:txBody>
                    <a:bodyPr/>
                    <a:lstStyle/>
                    <a:p>
                      <a:endParaRPr lang="ru-RU"/>
                    </a:p>
                  </a:txBody>
                  <a:tcPr/>
                </a:tc>
              </a:tr>
              <a:tr h="986375">
                <a:tc>
                  <a:txBody>
                    <a:bodyPr/>
                    <a:lstStyle/>
                    <a:p>
                      <a:pPr>
                        <a:buFont typeface="Arial"/>
                        <a:buChar char="•"/>
                      </a:pPr>
                      <a:r>
                        <a:rPr lang="ru-RU" sz="1100" b="1" u="none" strike="noStrike">
                          <a:latin typeface="+mn-lt"/>
                        </a:rPr>
                        <a:t>заболевания сердца или нарушения артериального давления;</a:t>
                      </a:r>
                    </a:p>
                    <a:p>
                      <a:pPr>
                        <a:buFont typeface="Arial"/>
                        <a:buChar char="•"/>
                      </a:pPr>
                      <a:r>
                        <a:rPr lang="ru-RU" sz="1100" b="1" u="none" strike="noStrike">
                          <a:latin typeface="+mn-lt"/>
                        </a:rPr>
                        <a:t>нервно–психические расстройства;</a:t>
                      </a:r>
                    </a:p>
                    <a:p>
                      <a:pPr>
                        <a:buFont typeface="Arial"/>
                        <a:buChar char="•"/>
                      </a:pPr>
                      <a:r>
                        <a:rPr lang="ru-RU" sz="1100" b="1" u="none" strike="noStrike">
                          <a:latin typeface="+mn-lt"/>
                        </a:rPr>
                        <a:t>судороги, потери сознания;</a:t>
                      </a:r>
                    </a:p>
                    <a:p>
                      <a:pPr>
                        <a:buFont typeface="Arial"/>
                        <a:buChar char="•"/>
                      </a:pPr>
                      <a:r>
                        <a:rPr lang="ru-RU" sz="1100" b="1" u="none" strike="noStrike">
                          <a:latin typeface="+mn-lt"/>
                        </a:rPr>
                        <a:t>употребление наркотиков, зависимость от алкоголя;</a:t>
                      </a:r>
                    </a:p>
                    <a:p>
                      <a:pPr>
                        <a:buFont typeface="Arial"/>
                        <a:buChar char="•"/>
                      </a:pPr>
                      <a:r>
                        <a:rPr lang="ru-RU" sz="1100" b="1" u="none" strike="noStrike">
                          <a:latin typeface="+mn-lt"/>
                        </a:rPr>
                        <a:t>некорректируемое снижение остроты зрения;</a:t>
                      </a:r>
                    </a:p>
                    <a:p>
                      <a:pPr>
                        <a:buFont typeface="Arial"/>
                        <a:buChar char="•"/>
                      </a:pPr>
                      <a:r>
                        <a:rPr lang="ru-RU" sz="1100" b="1" u="none" strike="noStrike">
                          <a:latin typeface="+mn-lt"/>
                        </a:rPr>
                        <a:t>расстройства слуха;</a:t>
                      </a:r>
                    </a:p>
                  </a:txBody>
                  <a:tcPr marL="28575" marR="28575" marT="28575" marB="28575" anchor="ctr"/>
                </a:tc>
                <a:tc>
                  <a:txBody>
                    <a:bodyPr/>
                    <a:lstStyle/>
                    <a:p>
                      <a:pPr>
                        <a:buFont typeface="Arial"/>
                        <a:buChar char="•"/>
                      </a:pPr>
                      <a:r>
                        <a:rPr lang="ru-RU" sz="1100" b="1" u="none" strike="noStrike" dirty="0">
                          <a:latin typeface="+mn-lt"/>
                        </a:rPr>
                        <a:t>вестибулярные расстройства, нарушение чувства равновесия;</a:t>
                      </a:r>
                    </a:p>
                    <a:p>
                      <a:pPr>
                        <a:buFont typeface="Arial"/>
                        <a:buChar char="•"/>
                      </a:pPr>
                      <a:r>
                        <a:rPr lang="ru-RU" sz="1100" b="1" u="none" strike="noStrike" dirty="0">
                          <a:latin typeface="+mn-lt"/>
                        </a:rPr>
                        <a:t>расстройства координации движений;</a:t>
                      </a:r>
                    </a:p>
                    <a:p>
                      <a:pPr>
                        <a:buFont typeface="Arial"/>
                        <a:buChar char="•"/>
                      </a:pPr>
                      <a:r>
                        <a:rPr lang="ru-RU" sz="1100" b="1" u="none" strike="noStrike" dirty="0">
                          <a:latin typeface="+mn-lt"/>
                        </a:rPr>
                        <a:t>расстройства речи;</a:t>
                      </a:r>
                    </a:p>
                    <a:p>
                      <a:pPr>
                        <a:buFont typeface="Arial"/>
                        <a:buChar char="•"/>
                      </a:pPr>
                      <a:r>
                        <a:rPr lang="ru-RU" sz="1100" b="1" u="none" strike="noStrike" dirty="0">
                          <a:latin typeface="+mn-lt"/>
                        </a:rPr>
                        <a:t>хронические инфекционные заболевания;</a:t>
                      </a:r>
                    </a:p>
                    <a:p>
                      <a:pPr>
                        <a:buFont typeface="Arial"/>
                        <a:buChar char="•"/>
                      </a:pPr>
                      <a:r>
                        <a:rPr lang="ru-RU" sz="1100" b="1" u="none" strike="noStrike" dirty="0">
                          <a:latin typeface="+mn-lt"/>
                        </a:rPr>
                        <a:t>кожные заболевания;</a:t>
                      </a:r>
                    </a:p>
                    <a:p>
                      <a:pPr>
                        <a:buFont typeface="Arial"/>
                        <a:buChar char="•"/>
                      </a:pPr>
                      <a:r>
                        <a:rPr lang="ru-RU" sz="1100" b="1" u="none" strike="noStrike" dirty="0">
                          <a:latin typeface="+mn-lt"/>
                        </a:rPr>
                        <a:t>выраженные физические недостатки.</a:t>
                      </a:r>
                    </a:p>
                  </a:txBody>
                  <a:tcPr marL="28575" marR="28575" marT="28575" marB="28575" anchor="ctr"/>
                </a:tc>
              </a:tr>
              <a:tr h="745633">
                <a:tc gridSpan="2">
                  <a:txBody>
                    <a:bodyPr/>
                    <a:lstStyle/>
                    <a:p>
                      <a:r>
                        <a:rPr lang="ru-RU" sz="1400" b="1" dirty="0">
                          <a:latin typeface="+mn-lt"/>
                        </a:rPr>
                        <a:t>Уровень </a:t>
                      </a:r>
                      <a:r>
                        <a:rPr lang="ru-RU" sz="1400" b="1" dirty="0" smtClean="0">
                          <a:latin typeface="+mn-lt"/>
                        </a:rPr>
                        <a:t>образования:</a:t>
                      </a:r>
                      <a:endParaRPr lang="ru-RU" sz="1100" dirty="0">
                        <a:latin typeface="+mn-lt"/>
                      </a:endParaRPr>
                    </a:p>
                    <a:p>
                      <a:r>
                        <a:rPr lang="ru-RU" sz="1100" b="1" dirty="0">
                          <a:latin typeface="+mn-lt"/>
                        </a:rPr>
                        <a:t>Для овладения профессией "Дилер" необходимо высшее профессиональное (экономическое или юридическое) образование. </a:t>
                      </a:r>
                      <a:br>
                        <a:rPr lang="ru-RU" sz="1100" b="1" dirty="0">
                          <a:latin typeface="+mn-lt"/>
                        </a:rPr>
                      </a:br>
                      <a:r>
                        <a:rPr lang="ru-RU" sz="1100" b="1" dirty="0">
                          <a:latin typeface="+mn-lt"/>
                        </a:rPr>
                        <a:t>Специальности: </a:t>
                      </a:r>
                      <a:br>
                        <a:rPr lang="ru-RU" sz="1100" b="1" dirty="0">
                          <a:latin typeface="+mn-lt"/>
                        </a:rPr>
                      </a:br>
                      <a:r>
                        <a:rPr lang="ru-RU" sz="1100" b="1" dirty="0">
                          <a:latin typeface="+mn-lt"/>
                        </a:rPr>
                        <a:t>Специальности: 61400 – Коммерция; 351300 – Коммерция; 522000 – Коммерция; 61500 – Маркетинг</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Археолог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966504"/>
        </p:xfrm>
        <a:graphic>
          <a:graphicData uri="http://schemas.openxmlformats.org/drawingml/2006/table">
            <a:tbl>
              <a:tblPr firstRow="1" bandRow="1">
                <a:tableStyleId>{5C22544A-7EE6-4342-B048-85BDC9FD1C3A}</a:tableStyleId>
              </a:tblPr>
              <a:tblGrid>
                <a:gridCol w="4114800"/>
                <a:gridCol w="4114800"/>
              </a:tblGrid>
              <a:tr h="397446">
                <a:tc gridSpan="2">
                  <a:txBody>
                    <a:bodyPr/>
                    <a:lstStyle/>
                    <a:p>
                      <a:r>
                        <a:rPr lang="ru-RU" sz="1200" b="1" i="0" kern="1200" dirty="0" smtClean="0">
                          <a:solidFill>
                            <a:schemeClr val="lt1"/>
                          </a:solidFill>
                          <a:latin typeface="+mn-lt"/>
                          <a:ea typeface="+mn-ea"/>
                          <a:cs typeface="+mn-cs"/>
                        </a:rPr>
                        <a:t>Назначение профессии "Археолог": </a:t>
                      </a:r>
                      <a:r>
                        <a:rPr lang="ru-RU" sz="1100" b="0" i="0" kern="1200" dirty="0" smtClean="0">
                          <a:solidFill>
                            <a:schemeClr val="lt1"/>
                          </a:solidFill>
                          <a:latin typeface="+mn-lt"/>
                          <a:ea typeface="+mn-ea"/>
                          <a:cs typeface="+mn-cs"/>
                        </a:rPr>
                        <a:t>изучение быта, культуры и исторического прошлого древних народов по сохранившимся материальным продуктам их жизни и деятельности (археологическим памятникам).</a:t>
                      </a:r>
                      <a:endParaRPr lang="ru-RU" sz="1100" dirty="0"/>
                    </a:p>
                  </a:txBody>
                  <a:tcPr/>
                </a:tc>
                <a:tc hMerge="1">
                  <a:txBody>
                    <a:bodyPr/>
                    <a:lstStyle/>
                    <a:p>
                      <a:endParaRPr lang="ru-RU" dirty="0"/>
                    </a:p>
                  </a:txBody>
                  <a:tcPr/>
                </a:tc>
              </a:tr>
              <a:tr h="865865">
                <a:tc gridSpan="2">
                  <a:txBody>
                    <a:bodyPr/>
                    <a:lstStyle/>
                    <a:p>
                      <a:r>
                        <a:rPr lang="ru-RU" sz="1200" b="1" i="0" kern="1200" dirty="0" smtClean="0">
                          <a:solidFill>
                            <a:schemeClr val="dk1"/>
                          </a:solidFill>
                          <a:latin typeface="+mn-lt"/>
                          <a:ea typeface="+mn-ea"/>
                          <a:cs typeface="+mn-cs"/>
                        </a:rPr>
                        <a:t>Основные решаемые задачи профессии "Археолог":</a:t>
                      </a:r>
                      <a:endParaRPr lang="ru-RU" sz="1200" b="0" i="0" kern="1200" dirty="0" smtClean="0">
                        <a:solidFill>
                          <a:schemeClr val="dk1"/>
                        </a:solidFill>
                        <a:latin typeface="+mn-lt"/>
                        <a:ea typeface="+mn-ea"/>
                        <a:cs typeface="+mn-cs"/>
                      </a:endParaRPr>
                    </a:p>
                    <a:p>
                      <a:r>
                        <a:rPr lang="ru-RU" sz="1100" b="1" i="0" u="none" strike="noStrike" kern="1200" dirty="0" smtClean="0">
                          <a:solidFill>
                            <a:schemeClr val="dk1"/>
                          </a:solidFill>
                          <a:latin typeface="+mn-lt"/>
                          <a:ea typeface="+mn-ea"/>
                          <a:cs typeface="+mn-cs"/>
                        </a:rPr>
                        <a:t>проведение лабораторных и полевых исследований;</a:t>
                      </a:r>
                    </a:p>
                    <a:p>
                      <a:r>
                        <a:rPr lang="ru-RU" sz="1100" b="1" i="0" u="none" strike="noStrike" kern="1200" dirty="0" smtClean="0">
                          <a:solidFill>
                            <a:schemeClr val="dk1"/>
                          </a:solidFill>
                          <a:latin typeface="+mn-lt"/>
                          <a:ea typeface="+mn-ea"/>
                          <a:cs typeface="+mn-cs"/>
                        </a:rPr>
                        <a:t>изучение архивных материалов;</a:t>
                      </a:r>
                    </a:p>
                    <a:p>
                      <a:r>
                        <a:rPr lang="ru-RU" sz="1100" b="1" i="0" u="none" strike="noStrike" kern="1200" dirty="0" smtClean="0">
                          <a:solidFill>
                            <a:schemeClr val="dk1"/>
                          </a:solidFill>
                          <a:latin typeface="+mn-lt"/>
                          <a:ea typeface="+mn-ea"/>
                          <a:cs typeface="+mn-cs"/>
                        </a:rPr>
                        <a:t>проведение раскопок отдельных участков местности;</a:t>
                      </a:r>
                    </a:p>
                    <a:p>
                      <a:r>
                        <a:rPr lang="ru-RU" sz="1100" b="1" i="0" u="none" strike="noStrike" kern="1200" dirty="0" smtClean="0">
                          <a:solidFill>
                            <a:schemeClr val="dk1"/>
                          </a:solidFill>
                          <a:latin typeface="+mn-lt"/>
                          <a:ea typeface="+mn-ea"/>
                          <a:cs typeface="+mn-cs"/>
                        </a:rPr>
                        <a:t>анализ и систематизация полученных данных.</a:t>
                      </a:r>
                      <a:endParaRPr lang="ru-RU" sz="1100" b="1" i="0" u="none" strike="noStrike" kern="1200" dirty="0">
                        <a:solidFill>
                          <a:schemeClr val="dk1"/>
                        </a:solidFill>
                        <a:latin typeface="+mn-lt"/>
                        <a:ea typeface="+mn-ea"/>
                        <a:cs typeface="+mn-cs"/>
                      </a:endParaRPr>
                    </a:p>
                  </a:txBody>
                  <a:tcPr/>
                </a:tc>
                <a:tc hMerge="1">
                  <a:txBody>
                    <a:bodyPr/>
                    <a:lstStyle/>
                    <a:p>
                      <a:endParaRPr lang="ru-RU" dirty="0"/>
                    </a:p>
                  </a:txBody>
                  <a:tcPr/>
                </a:tc>
              </a:tr>
              <a:tr h="320051">
                <a:tc gridSpan="2">
                  <a:txBody>
                    <a:bodyPr/>
                    <a:lstStyle/>
                    <a:p>
                      <a:pPr algn="ctr"/>
                      <a:r>
                        <a:rPr lang="ru-RU" sz="1200" b="1" dirty="0">
                          <a:latin typeface="Verdana"/>
                        </a:rPr>
                        <a:t>Профессионально–важные качества профессии "Археолог":</a:t>
                      </a:r>
                      <a:endParaRPr lang="ru-RU" sz="1200" dirty="0">
                        <a:latin typeface="Verdana"/>
                      </a:endParaRPr>
                    </a:p>
                  </a:txBody>
                  <a:tcPr marL="28575" marR="28575" marT="28575" marB="28575" anchor="ctr"/>
                </a:tc>
                <a:tc hMerge="1">
                  <a:txBody>
                    <a:bodyPr/>
                    <a:lstStyle/>
                    <a:p>
                      <a:endParaRPr lang="ru-RU"/>
                    </a:p>
                  </a:txBody>
                  <a:tcPr/>
                </a:tc>
              </a:tr>
              <a:tr h="1770764">
                <a:tc>
                  <a:txBody>
                    <a:bodyPr/>
                    <a:lstStyle/>
                    <a:p>
                      <a:pPr>
                        <a:buFont typeface="Arial"/>
                        <a:buChar char="•"/>
                      </a:pPr>
                      <a:r>
                        <a:rPr lang="ru-RU" sz="1100" b="1" u="none" strike="noStrike">
                          <a:latin typeface="Arial"/>
                        </a:rPr>
                        <a:t>аккуратность в работе;</a:t>
                      </a:r>
                    </a:p>
                    <a:p>
                      <a:pPr>
                        <a:buFont typeface="Arial"/>
                        <a:buChar char="•"/>
                      </a:pPr>
                      <a:r>
                        <a:rPr lang="ru-RU" sz="1100" b="1" u="none" strike="noStrike">
                          <a:latin typeface="Arial"/>
                        </a:rPr>
                        <a:t>способность переносить различные погодные условия;</a:t>
                      </a:r>
                    </a:p>
                    <a:p>
                      <a:pPr>
                        <a:buFont typeface="Arial"/>
                        <a:buChar char="•"/>
                      </a:pPr>
                      <a:r>
                        <a:rPr lang="ru-RU" sz="1100" b="1" u="none" strike="noStrike">
                          <a:latin typeface="Arial"/>
                        </a:rPr>
                        <a:t>старательность;</a:t>
                      </a:r>
                    </a:p>
                    <a:p>
                      <a:pPr>
                        <a:buFont typeface="Arial"/>
                        <a:buChar char="•"/>
                      </a:pPr>
                      <a:r>
                        <a:rPr lang="ru-RU" sz="1100" b="1" u="none" strike="noStrike">
                          <a:latin typeface="Arial"/>
                        </a:rPr>
                        <a:t>целеустремленность;</a:t>
                      </a:r>
                    </a:p>
                    <a:p>
                      <a:pPr>
                        <a:buFont typeface="Arial"/>
                        <a:buChar char="•"/>
                      </a:pPr>
                      <a:r>
                        <a:rPr lang="ru-RU" sz="1100" b="1" u="none" strike="noStrike">
                          <a:latin typeface="Arial"/>
                        </a:rPr>
                        <a:t>внимание к деталям;</a:t>
                      </a:r>
                    </a:p>
                    <a:p>
                      <a:pPr>
                        <a:buFont typeface="Arial"/>
                        <a:buChar char="•"/>
                      </a:pPr>
                      <a:r>
                        <a:rPr lang="ru-RU" sz="1100" b="1" u="none" strike="noStrike">
                          <a:latin typeface="Arial"/>
                        </a:rPr>
                        <a:t>способность к образному представлению предметов, процессов и явлений;</a:t>
                      </a:r>
                    </a:p>
                    <a:p>
                      <a:pPr>
                        <a:buFont typeface="Arial"/>
                        <a:buChar char="•"/>
                      </a:pPr>
                      <a:r>
                        <a:rPr lang="ru-RU" sz="1100" b="1" u="none" strike="noStrike">
                          <a:latin typeface="Arial"/>
                        </a:rPr>
                        <a:t>способность к пространственному воображению;</a:t>
                      </a:r>
                    </a:p>
                    <a:p>
                      <a:pPr>
                        <a:buFont typeface="Arial"/>
                        <a:buChar char="•"/>
                      </a:pPr>
                      <a:r>
                        <a:rPr lang="ru-RU" sz="1100" b="1" u="none" strike="noStrike">
                          <a:latin typeface="Arial"/>
                        </a:rPr>
                        <a:t>абстрактность (абстрактные образы, понятия) мышления;</a:t>
                      </a:r>
                    </a:p>
                  </a:txBody>
                  <a:tcPr marL="28575" marR="28575" marT="28575" marB="28575" anchor="ctr"/>
                </a:tc>
                <a:tc>
                  <a:txBody>
                    <a:bodyPr/>
                    <a:lstStyle/>
                    <a:p>
                      <a:pPr>
                        <a:buFont typeface="Arial"/>
                        <a:buChar char="•"/>
                      </a:pPr>
                      <a:r>
                        <a:rPr lang="ru-RU" sz="1100" b="1" u="none" strike="noStrike" dirty="0" err="1">
                          <a:latin typeface="Arial"/>
                        </a:rPr>
                        <a:t>аналитичность</a:t>
                      </a:r>
                      <a:r>
                        <a:rPr lang="ru-RU" sz="11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100" b="1" u="none" strike="noStrike" dirty="0">
                          <a:latin typeface="Arial"/>
                        </a:rPr>
                        <a:t>память на цифры, даты;</a:t>
                      </a:r>
                    </a:p>
                    <a:p>
                      <a:pPr>
                        <a:buFont typeface="Arial"/>
                        <a:buChar char="•"/>
                      </a:pPr>
                      <a:r>
                        <a:rPr lang="ru-RU" sz="1100" b="1" u="none" strike="noStrike" dirty="0">
                          <a:latin typeface="Arial"/>
                        </a:rPr>
                        <a:t>память на числа и символы;</a:t>
                      </a:r>
                    </a:p>
                    <a:p>
                      <a:pPr>
                        <a:buFont typeface="Arial"/>
                        <a:buChar char="•"/>
                      </a:pPr>
                      <a:r>
                        <a:rPr lang="ru-RU" sz="1100" b="1" u="none" strike="noStrike" dirty="0">
                          <a:latin typeface="Arial"/>
                        </a:rPr>
                        <a:t>сохранение работоспособности в некомфортных природных условий;</a:t>
                      </a:r>
                    </a:p>
                    <a:p>
                      <a:pPr>
                        <a:buFont typeface="Arial"/>
                        <a:buChar char="•"/>
                      </a:pPr>
                      <a:r>
                        <a:rPr lang="ru-RU" sz="1100" b="1" u="none" strike="noStrike" dirty="0">
                          <a:latin typeface="Arial"/>
                        </a:rPr>
                        <a:t>усидчивость;</a:t>
                      </a:r>
                    </a:p>
                    <a:p>
                      <a:pPr>
                        <a:buFont typeface="Arial"/>
                        <a:buChar char="•"/>
                      </a:pPr>
                      <a:r>
                        <a:rPr lang="ru-RU" sz="1100" b="1" u="none" strike="noStrike" dirty="0">
                          <a:latin typeface="Arial"/>
                        </a:rPr>
                        <a:t>склонность к исследовательской деятельности;</a:t>
                      </a:r>
                    </a:p>
                    <a:p>
                      <a:pPr>
                        <a:buFont typeface="Arial"/>
                        <a:buChar char="•"/>
                      </a:pPr>
                      <a:r>
                        <a:rPr lang="ru-RU" sz="1100" b="1" u="none" strike="noStrike" dirty="0">
                          <a:latin typeface="Arial"/>
                        </a:rPr>
                        <a:t>способность анализировать и сопоставлять факты;</a:t>
                      </a:r>
                    </a:p>
                    <a:p>
                      <a:pPr>
                        <a:buFont typeface="Arial"/>
                        <a:buChar char="•"/>
                      </a:pPr>
                      <a:r>
                        <a:rPr lang="ru-RU" sz="1100" b="1" u="none" strike="noStrike" dirty="0">
                          <a:latin typeface="Arial"/>
                        </a:rPr>
                        <a:t>способность к абстрагированию.</a:t>
                      </a:r>
                    </a:p>
                  </a:txBody>
                  <a:tcPr marL="28575" marR="28575" marT="28575" marB="28575" anchor="ctr"/>
                </a:tc>
              </a:tr>
              <a:tr h="320051">
                <a:tc gridSpan="2">
                  <a:txBody>
                    <a:bodyPr/>
                    <a:lstStyle/>
                    <a:p>
                      <a:pPr algn="ctr"/>
                      <a:r>
                        <a:rPr lang="ru-RU" sz="1200" b="1" dirty="0">
                          <a:latin typeface="Verdana"/>
                        </a:rPr>
                        <a:t>Заболевания, противопоказанные для профессии "Археолог":</a:t>
                      </a:r>
                      <a:endParaRPr lang="ru-RU" sz="1200" dirty="0">
                        <a:latin typeface="Verdana"/>
                      </a:endParaRPr>
                    </a:p>
                  </a:txBody>
                  <a:tcPr marL="28575" marR="28575" marT="28575" marB="28575" anchor="ctr"/>
                </a:tc>
                <a:tc hMerge="1">
                  <a:txBody>
                    <a:bodyPr/>
                    <a:lstStyle/>
                    <a:p>
                      <a:endParaRPr lang="ru-RU"/>
                    </a:p>
                  </a:txBody>
                  <a:tcPr/>
                </a:tc>
              </a:tr>
              <a:tr h="1302346">
                <a:tc>
                  <a:txBody>
                    <a:bodyPr/>
                    <a:lstStyle/>
                    <a:p>
                      <a:pPr>
                        <a:buFont typeface="Arial"/>
                        <a:buChar char="•"/>
                      </a:pPr>
                      <a:r>
                        <a:rPr lang="ru-RU" sz="1100" b="1" u="none" strike="noStrike" dirty="0">
                          <a:latin typeface="Arial"/>
                        </a:rPr>
                        <a:t>заболевания сердца или нарушения артериального давления;</a:t>
                      </a:r>
                    </a:p>
                    <a:p>
                      <a:pPr>
                        <a:buFont typeface="Arial"/>
                        <a:buChar char="•"/>
                      </a:pPr>
                      <a:r>
                        <a:rPr lang="ru-RU" sz="1100" b="1" u="none" strike="noStrike" dirty="0">
                          <a:latin typeface="Arial"/>
                        </a:rPr>
                        <a:t>судороги, потери сознания;</a:t>
                      </a:r>
                    </a:p>
                    <a:p>
                      <a:pPr>
                        <a:buFont typeface="Arial"/>
                        <a:buChar char="•"/>
                      </a:pPr>
                      <a:r>
                        <a:rPr lang="ru-RU" sz="1100" b="1" u="none" strike="noStrike" dirty="0">
                          <a:latin typeface="Arial"/>
                        </a:rPr>
                        <a:t>расстройства слуха;</a:t>
                      </a:r>
                    </a:p>
                    <a:p>
                      <a:pPr>
                        <a:buFont typeface="Arial"/>
                        <a:buChar char="•"/>
                      </a:pPr>
                      <a:r>
                        <a:rPr lang="ru-RU" sz="1100" b="1" u="none" strike="noStrike" dirty="0">
                          <a:latin typeface="Arial"/>
                        </a:rPr>
                        <a:t>расстройства речи;</a:t>
                      </a:r>
                    </a:p>
                    <a:p>
                      <a:pPr>
                        <a:buFont typeface="Arial"/>
                        <a:buChar char="•"/>
                      </a:pPr>
                      <a:r>
                        <a:rPr lang="ru-RU" sz="1100" b="1" u="none" strike="noStrike" dirty="0">
                          <a:latin typeface="Arial"/>
                        </a:rPr>
                        <a:t>хронические инфекционные заболевания;</a:t>
                      </a:r>
                    </a:p>
                    <a:p>
                      <a:pPr>
                        <a:buFont typeface="Arial"/>
                        <a:buChar char="•"/>
                      </a:pPr>
                      <a:r>
                        <a:rPr lang="ru-RU" sz="1100" b="1" u="none" strike="noStrike" dirty="0">
                          <a:latin typeface="Arial"/>
                        </a:rPr>
                        <a:t>сахарный диабет;</a:t>
                      </a:r>
                    </a:p>
                    <a:p>
                      <a:pPr>
                        <a:buFont typeface="Arial"/>
                        <a:buChar char="•"/>
                      </a:pPr>
                      <a:r>
                        <a:rPr lang="ru-RU" sz="1100" b="1" u="none" strike="noStrike" dirty="0">
                          <a:latin typeface="Arial"/>
                        </a:rPr>
                        <a:t>геморроидальные расстройства;</a:t>
                      </a:r>
                    </a:p>
                  </a:txBody>
                  <a:tcPr marL="28575" marR="28575" marT="28575" marB="28575" anchor="ctr"/>
                </a:tc>
                <a:tc>
                  <a:txBody>
                    <a:bodyPr/>
                    <a:lstStyle/>
                    <a:p>
                      <a:pPr>
                        <a:buFont typeface="Arial"/>
                        <a:buChar char="•"/>
                      </a:pPr>
                      <a:r>
                        <a:rPr lang="ru-RU" sz="1100" b="1" u="none" strike="noStrike" dirty="0">
                          <a:latin typeface="Arial"/>
                        </a:rPr>
                        <a:t>кожные заболевания;</a:t>
                      </a:r>
                    </a:p>
                    <a:p>
                      <a:pPr>
                        <a:buFont typeface="Arial"/>
                        <a:buChar char="•"/>
                      </a:pPr>
                      <a:r>
                        <a:rPr lang="ru-RU" sz="1100" b="1" u="none" strike="noStrike" dirty="0">
                          <a:latin typeface="Arial"/>
                        </a:rPr>
                        <a:t>заболевания органов пищеварения и выделения;</a:t>
                      </a:r>
                    </a:p>
                    <a:p>
                      <a:pPr>
                        <a:buFont typeface="Arial"/>
                        <a:buChar char="•"/>
                      </a:pPr>
                      <a:r>
                        <a:rPr lang="ru-RU" sz="1100" b="1" u="none" strike="noStrike" dirty="0">
                          <a:latin typeface="Arial"/>
                        </a:rPr>
                        <a:t>хронические инфекционные заболевания;</a:t>
                      </a:r>
                    </a:p>
                    <a:p>
                      <a:pPr>
                        <a:buFont typeface="Arial"/>
                        <a:buChar char="•"/>
                      </a:pPr>
                      <a:r>
                        <a:rPr lang="ru-RU" sz="1100" b="1" u="none" strike="noStrike" dirty="0">
                          <a:latin typeface="Arial"/>
                        </a:rPr>
                        <a:t>употребление наркотиков, зависимость от алкоголя;</a:t>
                      </a:r>
                    </a:p>
                    <a:p>
                      <a:pPr>
                        <a:buFont typeface="Arial"/>
                        <a:buChar char="•"/>
                      </a:pPr>
                      <a:r>
                        <a:rPr lang="ru-RU" sz="1100" b="1" u="none" strike="noStrike" dirty="0">
                          <a:latin typeface="Arial"/>
                        </a:rPr>
                        <a:t>некорректируемое снижение остроты зрения.</a:t>
                      </a:r>
                    </a:p>
                  </a:txBody>
                  <a:tcPr marL="28575" marR="28575" marT="28575" marB="28575" anchor="ctr"/>
                </a:tc>
              </a:tr>
              <a:tr h="640102">
                <a:tc gridSpan="2">
                  <a:txBody>
                    <a:bodyPr/>
                    <a:lstStyle/>
                    <a:p>
                      <a:r>
                        <a:rPr lang="ru-RU" sz="1200" b="1" dirty="0">
                          <a:latin typeface="Verdana"/>
                        </a:rPr>
                        <a:t>Уровень образования профессии "Археолог"</a:t>
                      </a:r>
                      <a:endParaRPr lang="ru-RU" sz="1200" dirty="0">
                        <a:latin typeface="Verdana"/>
                      </a:endParaRPr>
                    </a:p>
                    <a:p>
                      <a:r>
                        <a:rPr lang="ru-RU" sz="1100" dirty="0">
                          <a:latin typeface="Verdana"/>
                        </a:rPr>
                        <a:t>Для овладения профессией "Археолог" необходимо высшее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Аудитор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88340"/>
          <a:ext cx="8229600" cy="590042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"Аудитор":</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контроль бухгалтерского, налогового учета организации.</a:t>
                      </a:r>
                      <a:endParaRPr lang="ru-RU" sz="100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"Аудитор":</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установление достоверности финансовой и бухгалтерской отчетности;</a:t>
                      </a:r>
                    </a:p>
                    <a:p>
                      <a:r>
                        <a:rPr lang="ru-RU" sz="1000" b="1" i="0" u="none" strike="noStrike" kern="1200" dirty="0" smtClean="0">
                          <a:solidFill>
                            <a:schemeClr val="dk1"/>
                          </a:solidFill>
                          <a:latin typeface="+mn-lt"/>
                          <a:ea typeface="+mn-ea"/>
                          <a:cs typeface="+mn-cs"/>
                        </a:rPr>
                        <a:t>проверка соответствия различных финансовых и хозяйственных операций действующему законодательству;</a:t>
                      </a:r>
                    </a:p>
                    <a:p>
                      <a:r>
                        <a:rPr lang="ru-RU" sz="1000" b="1" i="0" u="none" strike="noStrike" kern="1200" dirty="0" smtClean="0">
                          <a:solidFill>
                            <a:schemeClr val="dk1"/>
                          </a:solidFill>
                          <a:latin typeface="+mn-lt"/>
                          <a:ea typeface="+mn-ea"/>
                          <a:cs typeface="+mn-cs"/>
                        </a:rPr>
                        <a:t>проведение анализа проверяемой отчетности и учета с целью выявления внутренних резервов организации.</a:t>
                      </a:r>
                    </a:p>
                  </a:txBody>
                  <a:tcPr/>
                </a:tc>
                <a:tc hMerge="1">
                  <a:txBody>
                    <a:bodyPr/>
                    <a:lstStyle/>
                    <a:p>
                      <a:endParaRPr lang="ru-RU" dirty="0"/>
                    </a:p>
                  </a:txBody>
                  <a:tcPr/>
                </a:tc>
              </a:tr>
              <a:tr h="370840">
                <a:tc gridSpan="2">
                  <a:txBody>
                    <a:bodyPr/>
                    <a:lstStyle/>
                    <a:p>
                      <a:pPr algn="ctr"/>
                      <a:r>
                        <a:rPr lang="ru-RU" sz="1000" b="1" dirty="0">
                          <a:latin typeface="Verdana"/>
                        </a:rPr>
                        <a:t>Профессионально–важные качества профессии "Аудитор":</a:t>
                      </a:r>
                      <a:endParaRPr lang="ru-RU" sz="10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a:latin typeface="Arial"/>
                        </a:rPr>
                        <a:t>аккуратность в работе;</a:t>
                      </a:r>
                    </a:p>
                    <a:p>
                      <a:pPr>
                        <a:buFont typeface="Arial"/>
                        <a:buChar char="•"/>
                      </a:pPr>
                      <a:r>
                        <a:rPr lang="ru-RU" sz="1000" b="1" u="none" strike="noStrike">
                          <a:latin typeface="Arial"/>
                        </a:rPr>
                        <a:t>ответственность;</a:t>
                      </a:r>
                    </a:p>
                    <a:p>
                      <a:pPr>
                        <a:buFont typeface="Arial"/>
                        <a:buChar char="•"/>
                      </a:pPr>
                      <a:r>
                        <a:rPr lang="ru-RU" sz="1000" b="1" u="none" strike="noStrike">
                          <a:latin typeface="Arial"/>
                        </a:rPr>
                        <a:t>самоконтроль;</a:t>
                      </a:r>
                    </a:p>
                    <a:p>
                      <a:pPr>
                        <a:buFont typeface="Arial"/>
                        <a:buChar char="•"/>
                      </a:pPr>
                      <a:r>
                        <a:rPr lang="ru-RU" sz="1000" b="1" u="none" strike="noStrike">
                          <a:latin typeface="Arial"/>
                        </a:rPr>
                        <a:t>способность к самонаблюдению;</a:t>
                      </a:r>
                    </a:p>
                    <a:p>
                      <a:pPr>
                        <a:buFont typeface="Arial"/>
                        <a:buChar char="•"/>
                      </a:pPr>
                      <a:r>
                        <a:rPr lang="ru-RU" sz="1000" b="1" u="none" strike="noStrike">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1000" b="1" u="none" strike="noStrike">
                          <a:latin typeface="Arial"/>
                        </a:rPr>
                        <a:t>стремление к профессиональному совершенству;</a:t>
                      </a:r>
                    </a:p>
                    <a:p>
                      <a:pPr>
                        <a:buFont typeface="Arial"/>
                        <a:buChar char="•"/>
                      </a:pPr>
                      <a:r>
                        <a:rPr lang="ru-RU" sz="1000" b="1" u="none" strike="noStrike">
                          <a:latin typeface="Arial"/>
                        </a:rPr>
                        <a:t>внимание к деталям;</a:t>
                      </a:r>
                    </a:p>
                    <a:p>
                      <a:pPr>
                        <a:buFont typeface="Arial"/>
                        <a:buChar char="•"/>
                      </a:pPr>
                      <a:r>
                        <a:rPr lang="ru-RU" sz="1000" b="1" u="none" strike="noStrike">
                          <a:latin typeface="Arial"/>
                        </a:rPr>
                        <a:t>концентрированность внимания;</a:t>
                      </a:r>
                    </a:p>
                    <a:p>
                      <a:pPr>
                        <a:buFont typeface="Arial"/>
                        <a:buChar char="•"/>
                      </a:pPr>
                      <a:r>
                        <a:rPr lang="ru-RU" sz="1000" b="1" u="none" strike="noStrike">
                          <a:latin typeface="Arial"/>
                        </a:rPr>
                        <a:t>способность к образному представлению предметов, процессов и явлений;</a:t>
                      </a:r>
                    </a:p>
                    <a:p>
                      <a:pPr>
                        <a:buFont typeface="Arial"/>
                        <a:buChar char="•"/>
                      </a:pPr>
                      <a:r>
                        <a:rPr lang="ru-RU" sz="1000" b="1" u="none" strike="noStrike">
                          <a:latin typeface="Arial"/>
                        </a:rPr>
                        <a:t>аналитичность (способность выделять отдельные элементы действительности, способность к классификации) мышления;</a:t>
                      </a:r>
                    </a:p>
                  </a:txBody>
                  <a:tcPr marL="28575" marR="28575" marT="28575" marB="28575" anchor="ctr"/>
                </a:tc>
                <a:tc>
                  <a:txBody>
                    <a:bodyPr/>
                    <a:lstStyle/>
                    <a:p>
                      <a:pPr>
                        <a:buFont typeface="Arial"/>
                        <a:buChar char="•"/>
                      </a:pPr>
                      <a:r>
                        <a:rPr lang="ru-RU" sz="1000" b="1" u="none" strike="noStrike" dirty="0">
                          <a:latin typeface="Arial"/>
                        </a:rPr>
                        <a:t>логичность мышления;</a:t>
                      </a:r>
                    </a:p>
                    <a:p>
                      <a:pPr>
                        <a:buFont typeface="Arial"/>
                        <a:buChar char="•"/>
                      </a:pPr>
                      <a:r>
                        <a:rPr lang="ru-RU" sz="1000" b="1" u="none" strike="noStrike" dirty="0">
                          <a:latin typeface="Arial"/>
                        </a:rPr>
                        <a:t>математическое мышление;</a:t>
                      </a:r>
                    </a:p>
                    <a:p>
                      <a:pPr>
                        <a:buFont typeface="Arial"/>
                        <a:buChar char="•"/>
                      </a:pPr>
                      <a:r>
                        <a:rPr lang="ru-RU" sz="1000" b="1" u="none" strike="noStrike" dirty="0">
                          <a:latin typeface="Arial"/>
                        </a:rPr>
                        <a:t>способность к обобщению информации;</a:t>
                      </a:r>
                    </a:p>
                    <a:p>
                      <a:pPr>
                        <a:buFont typeface="Arial"/>
                        <a:buChar char="•"/>
                      </a:pPr>
                      <a:r>
                        <a:rPr lang="ru-RU" sz="1000" b="1" u="none" strike="noStrike" dirty="0">
                          <a:latin typeface="Arial"/>
                        </a:rPr>
                        <a:t>развитая долговременная и оперативна память;</a:t>
                      </a:r>
                    </a:p>
                    <a:p>
                      <a:pPr>
                        <a:buFont typeface="Arial"/>
                        <a:buChar char="•"/>
                      </a:pPr>
                      <a:r>
                        <a:rPr lang="ru-RU" sz="1000" b="1" u="none" strike="noStrike" dirty="0">
                          <a:latin typeface="Arial"/>
                        </a:rPr>
                        <a:t>умение четко и кратко формулировать информацию;</a:t>
                      </a:r>
                    </a:p>
                    <a:p>
                      <a:pPr>
                        <a:buFont typeface="Arial"/>
                        <a:buChar char="•"/>
                      </a:pPr>
                      <a:r>
                        <a:rPr lang="ru-RU" sz="1000" b="1" u="none" strike="noStrike" dirty="0">
                          <a:latin typeface="Arial"/>
                        </a:rPr>
                        <a:t>сохранение бдительности в условиях однообразной деятельности;</a:t>
                      </a:r>
                    </a:p>
                    <a:p>
                      <a:pPr>
                        <a:buFont typeface="Arial"/>
                        <a:buChar char="•"/>
                      </a:pPr>
                      <a:r>
                        <a:rPr lang="ru-RU" sz="1000" b="1" u="none" strike="noStrike" dirty="0">
                          <a:latin typeface="Arial"/>
                        </a:rPr>
                        <a:t>выдержка;</a:t>
                      </a:r>
                    </a:p>
                    <a:p>
                      <a:pPr>
                        <a:buFont typeface="Arial"/>
                        <a:buChar char="•"/>
                      </a:pPr>
                      <a:r>
                        <a:rPr lang="ru-RU" sz="1000" b="1" u="none" strike="noStrike" dirty="0">
                          <a:latin typeface="Arial"/>
                        </a:rPr>
                        <a:t>умственная работоспособность;</a:t>
                      </a:r>
                    </a:p>
                    <a:p>
                      <a:pPr>
                        <a:buFont typeface="Arial"/>
                        <a:buChar char="•"/>
                      </a:pPr>
                      <a:r>
                        <a:rPr lang="ru-RU" sz="1000" b="1" u="none" strike="noStrike" dirty="0">
                          <a:latin typeface="Arial"/>
                        </a:rPr>
                        <a:t>усидчивость;</a:t>
                      </a:r>
                    </a:p>
                    <a:p>
                      <a:pPr>
                        <a:buFont typeface="Arial"/>
                        <a:buChar char="•"/>
                      </a:pPr>
                      <a:r>
                        <a:rPr lang="ru-RU" sz="1000" b="1" u="none" strike="noStrike" dirty="0">
                          <a:latin typeface="Arial"/>
                        </a:rPr>
                        <a:t>склонность к работе с документацией;</a:t>
                      </a:r>
                    </a:p>
                    <a:p>
                      <a:pPr>
                        <a:buFont typeface="Arial"/>
                        <a:buChar char="•"/>
                      </a:pPr>
                      <a:r>
                        <a:rPr lang="ru-RU" sz="1000" b="1" u="none" strike="noStrike" dirty="0">
                          <a:latin typeface="Arial"/>
                        </a:rPr>
                        <a:t>способность анализировать и сопоставлять факты;</a:t>
                      </a:r>
                    </a:p>
                    <a:p>
                      <a:pPr>
                        <a:buFont typeface="Arial"/>
                        <a:buChar char="•"/>
                      </a:pPr>
                      <a:r>
                        <a:rPr lang="ru-RU" sz="1000" b="1" u="none" strike="noStrike" dirty="0">
                          <a:latin typeface="Arial"/>
                        </a:rPr>
                        <a:t>умение обобщать материал.</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"Аудитор":</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расстройства слуха;</a:t>
                      </a:r>
                    </a:p>
                    <a:p>
                      <a:pPr>
                        <a:buFont typeface="Arial"/>
                        <a:buChar char="•"/>
                      </a:pPr>
                      <a:r>
                        <a:rPr lang="ru-RU" sz="10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дрожание рук;</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741680">
                <a:tc gridSpan="2">
                  <a:txBody>
                    <a:bodyPr/>
                    <a:lstStyle/>
                    <a:p>
                      <a:r>
                        <a:rPr lang="ru-RU" sz="1200" b="1" dirty="0">
                          <a:latin typeface="Verdana"/>
                        </a:rPr>
                        <a:t>Уровень образования профессии "Аудитор"</a:t>
                      </a:r>
                      <a:endParaRPr lang="ru-RU" sz="1200" dirty="0">
                        <a:latin typeface="Verdana"/>
                      </a:endParaRPr>
                    </a:p>
                    <a:p>
                      <a:r>
                        <a:rPr lang="ru-RU" sz="1000" dirty="0">
                          <a:latin typeface="Verdana"/>
                        </a:rPr>
                        <a:t>Для овладения профессией "Аудитор" необходимо либо начальное,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lstStyle/>
          <a:p>
            <a:r>
              <a:rPr lang="ru-RU" sz="1200" b="1" dirty="0"/>
              <a:t>Библиотекарь</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59562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400" b="1" i="0" kern="1200" dirty="0" smtClean="0">
                          <a:solidFill>
                            <a:schemeClr val="lt1"/>
                          </a:solidFill>
                          <a:latin typeface="+mn-lt"/>
                          <a:ea typeface="+mn-ea"/>
                          <a:cs typeface="+mn-cs"/>
                        </a:rPr>
                        <a:t>Назначение профессии "Библиотекарь": </a:t>
                      </a:r>
                      <a:r>
                        <a:rPr lang="ru-RU" sz="1200" b="0" i="0" kern="1200" dirty="0" smtClean="0">
                          <a:solidFill>
                            <a:schemeClr val="lt1"/>
                          </a:solidFill>
                          <a:latin typeface="+mn-lt"/>
                          <a:ea typeface="+mn-ea"/>
                          <a:cs typeface="+mn-cs"/>
                        </a:rPr>
                        <a:t>оперативное предоставление литературы по запросу читателя.</a:t>
                      </a:r>
                      <a:endParaRPr lang="ru-RU" sz="1200" dirty="0"/>
                    </a:p>
                  </a:txBody>
                  <a:tcPr/>
                </a:tc>
                <a:tc hMerge="1">
                  <a:txBody>
                    <a:bodyPr/>
                    <a:lstStyle/>
                    <a:p>
                      <a:endParaRPr lang="ru-RU" dirty="0"/>
                    </a:p>
                  </a:txBody>
                  <a:tcPr/>
                </a:tc>
              </a:tr>
              <a:tr h="370840">
                <a:tc gridSpan="2">
                  <a:txBody>
                    <a:bodyPr/>
                    <a:lstStyle/>
                    <a:p>
                      <a:r>
                        <a:rPr lang="ru-RU" sz="1600" b="1" i="0" kern="1200" dirty="0" smtClean="0">
                          <a:solidFill>
                            <a:schemeClr val="dk1"/>
                          </a:solidFill>
                          <a:latin typeface="+mn-lt"/>
                          <a:ea typeface="+mn-ea"/>
                          <a:cs typeface="+mn-cs"/>
                        </a:rPr>
                        <a:t>Основные решаемые задачи профессии "Библиотекарь":</a:t>
                      </a:r>
                      <a:endParaRPr lang="ru-RU" sz="1600" b="0" i="0" kern="1200" dirty="0" smtClean="0">
                        <a:solidFill>
                          <a:schemeClr val="dk1"/>
                        </a:solidFill>
                        <a:latin typeface="+mn-lt"/>
                        <a:ea typeface="+mn-ea"/>
                        <a:cs typeface="+mn-cs"/>
                      </a:endParaRPr>
                    </a:p>
                    <a:p>
                      <a:r>
                        <a:rPr lang="ru-RU" sz="1200" b="1" i="0" u="none" strike="noStrike" kern="1200" dirty="0" smtClean="0">
                          <a:solidFill>
                            <a:schemeClr val="dk1"/>
                          </a:solidFill>
                          <a:latin typeface="+mn-lt"/>
                          <a:ea typeface="+mn-ea"/>
                          <a:cs typeface="+mn-cs"/>
                        </a:rPr>
                        <a:t>учет и систематизация имеющейся в хранилище литературы;</a:t>
                      </a:r>
                    </a:p>
                    <a:p>
                      <a:r>
                        <a:rPr lang="ru-RU" sz="1200" b="1" i="0" u="none" strike="noStrike" kern="1200" dirty="0" smtClean="0">
                          <a:solidFill>
                            <a:schemeClr val="dk1"/>
                          </a:solidFill>
                          <a:latin typeface="+mn-lt"/>
                          <a:ea typeface="+mn-ea"/>
                          <a:cs typeface="+mn-cs"/>
                        </a:rPr>
                        <a:t>прием заявок от читателей;</a:t>
                      </a:r>
                    </a:p>
                    <a:p>
                      <a:r>
                        <a:rPr lang="ru-RU" sz="1200" b="1" i="0" u="none" strike="noStrike" kern="1200" dirty="0" smtClean="0">
                          <a:solidFill>
                            <a:schemeClr val="dk1"/>
                          </a:solidFill>
                          <a:latin typeface="+mn-lt"/>
                          <a:ea typeface="+mn-ea"/>
                          <a:cs typeface="+mn-cs"/>
                        </a:rPr>
                        <a:t>оперативный поиск, оформление выдачи и возврата литературы;</a:t>
                      </a:r>
                    </a:p>
                    <a:p>
                      <a:r>
                        <a:rPr lang="ru-RU" sz="1200" b="1" i="0" u="none" strike="noStrike" kern="1200" dirty="0" smtClean="0">
                          <a:solidFill>
                            <a:schemeClr val="dk1"/>
                          </a:solidFill>
                          <a:latin typeface="+mn-lt"/>
                          <a:ea typeface="+mn-ea"/>
                          <a:cs typeface="+mn-cs"/>
                        </a:rPr>
                        <a:t>проведение работ по сохранности имеющегося библиотечного фонда.</a:t>
                      </a:r>
                      <a:endParaRPr lang="ru-RU" sz="1200" b="1" i="0" u="none" strike="noStrike" kern="1200" dirty="0">
                        <a:solidFill>
                          <a:schemeClr val="dk1"/>
                        </a:solidFill>
                        <a:latin typeface="+mn-lt"/>
                        <a:ea typeface="+mn-ea"/>
                        <a:cs typeface="+mn-cs"/>
                      </a:endParaRPr>
                    </a:p>
                  </a:txBody>
                  <a:tcPr/>
                </a:tc>
                <a:tc hMerge="1">
                  <a:txBody>
                    <a:bodyPr/>
                    <a:lstStyle/>
                    <a:p>
                      <a:endParaRPr lang="ru-RU" dirty="0"/>
                    </a:p>
                  </a:txBody>
                  <a:tcPr/>
                </a:tc>
              </a:tr>
              <a:tr h="370840">
                <a:tc gridSpan="2">
                  <a:txBody>
                    <a:bodyPr/>
                    <a:lstStyle/>
                    <a:p>
                      <a:pPr algn="ctr"/>
                      <a:r>
                        <a:rPr lang="ru-RU" sz="1400" b="1" dirty="0">
                          <a:latin typeface="Verdana"/>
                        </a:rPr>
                        <a:t>Профессионально–важные качества профессии "Библиотекарь":</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200" b="1" u="none" strike="noStrike">
                          <a:latin typeface="Arial"/>
                        </a:rPr>
                        <a:t>аккуратность в работе;</a:t>
                      </a:r>
                    </a:p>
                    <a:p>
                      <a:pPr>
                        <a:buFont typeface="Arial"/>
                        <a:buChar char="•"/>
                      </a:pPr>
                      <a:r>
                        <a:rPr lang="ru-RU" sz="1200" b="1" u="none" strike="noStrike">
                          <a:latin typeface="Arial"/>
                        </a:rPr>
                        <a:t>организованность;</a:t>
                      </a:r>
                    </a:p>
                    <a:p>
                      <a:pPr>
                        <a:buFont typeface="Arial"/>
                        <a:buChar char="•"/>
                      </a:pPr>
                      <a:r>
                        <a:rPr lang="ru-RU" sz="1200" b="1" u="none" strike="noStrike">
                          <a:latin typeface="Arial"/>
                        </a:rPr>
                        <a:t>ответственность;</a:t>
                      </a:r>
                    </a:p>
                    <a:p>
                      <a:pPr>
                        <a:buFont typeface="Arial"/>
                        <a:buChar char="•"/>
                      </a:pPr>
                      <a:r>
                        <a:rPr lang="ru-RU" sz="1200" b="1" u="none" strike="noStrike">
                          <a:latin typeface="Arial"/>
                        </a:rPr>
                        <a:t>концентрированность внимания;</a:t>
                      </a:r>
                    </a:p>
                    <a:p>
                      <a:pPr>
                        <a:buFont typeface="Arial"/>
                        <a:buChar char="•"/>
                      </a:pPr>
                      <a:r>
                        <a:rPr lang="ru-RU" sz="1200" b="1" u="none" strike="noStrike">
                          <a:latin typeface="Arial"/>
                        </a:rPr>
                        <a:t>способность запоминать на длительный срок большие объемы информации;</a:t>
                      </a:r>
                    </a:p>
                  </a:txBody>
                  <a:tcPr marL="28575" marR="28575" marT="28575" marB="28575" anchor="ctr"/>
                </a:tc>
                <a:tc>
                  <a:txBody>
                    <a:bodyPr/>
                    <a:lstStyle/>
                    <a:p>
                      <a:pPr>
                        <a:buFont typeface="Arial"/>
                        <a:buChar char="•"/>
                      </a:pPr>
                      <a:r>
                        <a:rPr lang="ru-RU" sz="1200" b="1" u="none" strike="noStrike" dirty="0">
                          <a:latin typeface="Arial"/>
                        </a:rPr>
                        <a:t>хорошая зрительная память;</a:t>
                      </a:r>
                    </a:p>
                    <a:p>
                      <a:pPr>
                        <a:buFont typeface="Arial"/>
                        <a:buChar char="•"/>
                      </a:pPr>
                      <a:r>
                        <a:rPr lang="ru-RU" sz="1200" b="1" u="none" strike="noStrike" dirty="0">
                          <a:latin typeface="Arial"/>
                        </a:rPr>
                        <a:t>сохранение работоспособности в условиях однообразной деятельности (</a:t>
                      </a:r>
                      <a:r>
                        <a:rPr lang="ru-RU" sz="1200" b="1" u="none" strike="noStrike" dirty="0" err="1">
                          <a:latin typeface="Arial"/>
                        </a:rPr>
                        <a:t>монотонии</a:t>
                      </a:r>
                      <a:r>
                        <a:rPr lang="ru-RU" sz="1200" b="1" u="none" strike="noStrike" dirty="0">
                          <a:latin typeface="Arial"/>
                        </a:rPr>
                        <a:t>);</a:t>
                      </a:r>
                    </a:p>
                    <a:p>
                      <a:pPr>
                        <a:buFont typeface="Arial"/>
                        <a:buChar char="•"/>
                      </a:pPr>
                      <a:r>
                        <a:rPr lang="ru-RU" sz="1200" b="1" u="none" strike="noStrike" dirty="0">
                          <a:latin typeface="Arial"/>
                        </a:rPr>
                        <a:t>усидчивость;</a:t>
                      </a:r>
                    </a:p>
                    <a:p>
                      <a:pPr>
                        <a:buFont typeface="Arial"/>
                        <a:buChar char="•"/>
                      </a:pPr>
                      <a:r>
                        <a:rPr lang="ru-RU" sz="1200" b="1" u="none" strike="noStrike" dirty="0">
                          <a:latin typeface="Arial"/>
                        </a:rPr>
                        <a:t>канцелярские способности;</a:t>
                      </a:r>
                    </a:p>
                    <a:p>
                      <a:pPr>
                        <a:buFont typeface="Arial"/>
                        <a:buChar char="•"/>
                      </a:pPr>
                      <a:r>
                        <a:rPr lang="ru-RU" sz="1200" b="1" u="none" strike="noStrike" dirty="0">
                          <a:latin typeface="Arial"/>
                        </a:rPr>
                        <a:t>склонность к работе с документацией.</a:t>
                      </a:r>
                    </a:p>
                  </a:txBody>
                  <a:tcPr marL="28575" marR="28575" marT="28575" marB="28575" anchor="ctr"/>
                </a:tc>
              </a:tr>
              <a:tr h="370840">
                <a:tc gridSpan="2">
                  <a:txBody>
                    <a:bodyPr/>
                    <a:lstStyle/>
                    <a:p>
                      <a:pPr algn="ctr"/>
                      <a:r>
                        <a:rPr lang="ru-RU" sz="1400" b="1" dirty="0">
                          <a:latin typeface="Verdana"/>
                        </a:rPr>
                        <a:t>Заболевания, противопоказанные для профессии "Библиотекарь":</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200" b="1" u="none" strike="noStrike" dirty="0">
                          <a:latin typeface="Arial"/>
                        </a:rPr>
                        <a:t>судороги, потери сознания;</a:t>
                      </a:r>
                    </a:p>
                    <a:p>
                      <a:pPr>
                        <a:buFont typeface="Arial"/>
                        <a:buChar char="•"/>
                      </a:pPr>
                      <a:r>
                        <a:rPr lang="ru-RU" sz="1200" b="1" u="none" strike="noStrike" dirty="0">
                          <a:latin typeface="Arial"/>
                        </a:rPr>
                        <a:t>некорректируемое снижение остроты зрения;</a:t>
                      </a:r>
                    </a:p>
                    <a:p>
                      <a:pPr>
                        <a:buFont typeface="Arial"/>
                        <a:buChar char="•"/>
                      </a:pPr>
                      <a:r>
                        <a:rPr lang="ru-RU" sz="1200" b="1" u="none" strike="noStrike" dirty="0">
                          <a:latin typeface="Arial"/>
                        </a:rPr>
                        <a:t>нарушение цветоразличения, бинокулярного зрения;</a:t>
                      </a:r>
                    </a:p>
                    <a:p>
                      <a:pPr>
                        <a:buFont typeface="Arial"/>
                        <a:buChar char="•"/>
                      </a:pPr>
                      <a:r>
                        <a:rPr lang="ru-RU" sz="1200" b="1" u="none" strike="noStrike" dirty="0">
                          <a:latin typeface="Arial"/>
                        </a:rPr>
                        <a:t>расстройства слуха;</a:t>
                      </a:r>
                    </a:p>
                    <a:p>
                      <a:pPr>
                        <a:buFont typeface="Arial"/>
                        <a:buChar char="•"/>
                      </a:pPr>
                      <a:r>
                        <a:rPr lang="ru-RU" sz="1200" b="1" u="none" strike="noStrike" dirty="0">
                          <a:latin typeface="Arial"/>
                        </a:rPr>
                        <a:t>вестибулярные расстройства, нарушение чувства равновесия;</a:t>
                      </a:r>
                    </a:p>
                    <a:p>
                      <a:pPr>
                        <a:buFont typeface="Arial"/>
                        <a:buChar char="•"/>
                      </a:pPr>
                      <a:r>
                        <a:rPr lang="ru-RU" sz="1200" b="1" u="none" strike="noStrike" dirty="0">
                          <a:latin typeface="Arial"/>
                        </a:rPr>
                        <a:t>расстройства координации движений;</a:t>
                      </a:r>
                    </a:p>
                  </a:txBody>
                  <a:tcPr marL="28575" marR="28575" marT="28575" marB="28575" anchor="ctr"/>
                </a:tc>
                <a:tc>
                  <a:txBody>
                    <a:bodyPr/>
                    <a:lstStyle/>
                    <a:p>
                      <a:pPr>
                        <a:buFont typeface="Arial"/>
                        <a:buChar char="•"/>
                      </a:pPr>
                      <a:r>
                        <a:rPr lang="ru-RU" sz="1200" b="1" u="none" strike="noStrike" dirty="0">
                          <a:latin typeface="Arial"/>
                        </a:rPr>
                        <a:t>дрожание рук;</a:t>
                      </a:r>
                    </a:p>
                    <a:p>
                      <a:pPr>
                        <a:buFont typeface="Arial"/>
                        <a:buChar char="•"/>
                      </a:pPr>
                      <a:r>
                        <a:rPr lang="ru-RU" sz="1200" b="1" u="none" strike="noStrike" dirty="0">
                          <a:latin typeface="Arial"/>
                        </a:rPr>
                        <a:t>расстройства речи;</a:t>
                      </a:r>
                    </a:p>
                    <a:p>
                      <a:pPr>
                        <a:buFont typeface="Arial"/>
                        <a:buChar char="•"/>
                      </a:pPr>
                      <a:r>
                        <a:rPr lang="ru-RU" sz="1200" b="1" u="none" strike="noStrike" dirty="0">
                          <a:latin typeface="Arial"/>
                        </a:rPr>
                        <a:t>хронические инфекционные заболевания;</a:t>
                      </a:r>
                    </a:p>
                    <a:p>
                      <a:pPr>
                        <a:buFont typeface="Arial"/>
                        <a:buChar char="•"/>
                      </a:pPr>
                      <a:r>
                        <a:rPr lang="ru-RU" sz="1200" b="1" u="none" strike="noStrike" dirty="0">
                          <a:latin typeface="Arial"/>
                        </a:rPr>
                        <a:t>аллергии;</a:t>
                      </a:r>
                    </a:p>
                    <a:p>
                      <a:pPr>
                        <a:buFont typeface="Arial"/>
                        <a:buChar char="•"/>
                      </a:pPr>
                      <a:r>
                        <a:rPr lang="ru-RU" sz="1200" b="1" u="none" strike="noStrike" dirty="0">
                          <a:latin typeface="Arial"/>
                        </a:rPr>
                        <a:t>кожные заболевания;</a:t>
                      </a:r>
                    </a:p>
                    <a:p>
                      <a:pPr>
                        <a:buFont typeface="Arial"/>
                        <a:buChar char="•"/>
                      </a:pPr>
                      <a:r>
                        <a:rPr lang="ru-RU" sz="1200" b="1" u="none" strike="noStrike" dirty="0">
                          <a:latin typeface="Arial"/>
                        </a:rPr>
                        <a:t>выраженные физические недостатки.</a:t>
                      </a:r>
                    </a:p>
                  </a:txBody>
                  <a:tcPr marL="28575" marR="28575" marT="28575" marB="28575" anchor="ctr"/>
                </a:tc>
              </a:tr>
              <a:tr h="741680">
                <a:tc gridSpan="2">
                  <a:txBody>
                    <a:bodyPr/>
                    <a:lstStyle/>
                    <a:p>
                      <a:r>
                        <a:rPr lang="ru-RU" sz="1400" b="1" dirty="0">
                          <a:latin typeface="Verdana"/>
                        </a:rPr>
                        <a:t>Уровень образования профессии "Библиотекарь"</a:t>
                      </a:r>
                      <a:endParaRPr lang="ru-RU" sz="1400" dirty="0">
                        <a:latin typeface="Verdana"/>
                      </a:endParaRPr>
                    </a:p>
                    <a:p>
                      <a:r>
                        <a:rPr lang="ru-RU" sz="1200" dirty="0">
                          <a:latin typeface="Verdana"/>
                        </a:rPr>
                        <a:t>Для овладения профессией "Библиотекарь" необходимо высшее профессиональное образование. Профессии обучают вузы искусств и культуры.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lstStyle/>
          <a:p>
            <a:r>
              <a:rPr lang="ru-RU" sz="1200" b="1" dirty="0"/>
              <a:t>Брокер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395536" y="688340"/>
          <a:ext cx="8229600" cy="5996048"/>
        </p:xfrm>
        <a:graphic>
          <a:graphicData uri="http://schemas.openxmlformats.org/drawingml/2006/table">
            <a:tbl>
              <a:tblPr firstRow="1" bandRow="1">
                <a:tableStyleId>{5C22544A-7EE6-4342-B048-85BDC9FD1C3A}</a:tableStyleId>
              </a:tblPr>
              <a:tblGrid>
                <a:gridCol w="4114800"/>
                <a:gridCol w="4114800"/>
              </a:tblGrid>
              <a:tr h="436404">
                <a:tc gridSpan="2">
                  <a:txBody>
                    <a:bodyPr/>
                    <a:lstStyle/>
                    <a:p>
                      <a:r>
                        <a:rPr lang="ru-RU" sz="1200" b="1" i="0" kern="1200" dirty="0" smtClean="0">
                          <a:solidFill>
                            <a:schemeClr val="lt1"/>
                          </a:solidFill>
                          <a:latin typeface="+mn-lt"/>
                          <a:ea typeface="+mn-ea"/>
                          <a:cs typeface="+mn-cs"/>
                        </a:rPr>
                        <a:t>Назначение профессии "Брокер":</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представление интересов клиента в торгах на товарной бирже, посредством совершения сделок покупки или продажи финансовых инструментов.</a:t>
                      </a:r>
                      <a:endParaRPr lang="ru-RU" sz="1000" dirty="0"/>
                    </a:p>
                  </a:txBody>
                  <a:tcPr/>
                </a:tc>
                <a:tc hMerge="1">
                  <a:txBody>
                    <a:bodyPr/>
                    <a:lstStyle/>
                    <a:p>
                      <a:endParaRPr lang="ru-RU" dirty="0"/>
                    </a:p>
                  </a:txBody>
                  <a:tcPr/>
                </a:tc>
              </a:tr>
              <a:tr h="783055">
                <a:tc gridSpan="2">
                  <a:txBody>
                    <a:bodyPr/>
                    <a:lstStyle/>
                    <a:p>
                      <a:r>
                        <a:rPr lang="ru-RU" sz="1200" b="1" i="0" kern="1200" dirty="0" smtClean="0">
                          <a:solidFill>
                            <a:schemeClr val="dk1"/>
                          </a:solidFill>
                          <a:latin typeface="+mn-lt"/>
                          <a:ea typeface="+mn-ea"/>
                          <a:cs typeface="+mn-cs"/>
                        </a:rPr>
                        <a:t>Основные решаемые задачи:</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поиск клиента;</a:t>
                      </a:r>
                    </a:p>
                    <a:p>
                      <a:r>
                        <a:rPr lang="ru-RU" sz="1000" b="1" i="0" u="none" strike="noStrike" kern="1200" dirty="0" smtClean="0">
                          <a:solidFill>
                            <a:schemeClr val="dk1"/>
                          </a:solidFill>
                          <a:latin typeface="+mn-lt"/>
                          <a:ea typeface="+mn-ea"/>
                          <a:cs typeface="+mn-cs"/>
                        </a:rPr>
                        <a:t>оценка и изучение стратегии рынка заданного финансового инструмента;</a:t>
                      </a:r>
                    </a:p>
                    <a:p>
                      <a:r>
                        <a:rPr lang="ru-RU" sz="1000" b="1" i="0" u="none" strike="noStrike" kern="1200" dirty="0" smtClean="0">
                          <a:solidFill>
                            <a:schemeClr val="dk1"/>
                          </a:solidFill>
                          <a:latin typeface="+mn-lt"/>
                          <a:ea typeface="+mn-ea"/>
                          <a:cs typeface="+mn-cs"/>
                        </a:rPr>
                        <a:t>определение собственной стратегии проведения торгов на бирже;</a:t>
                      </a:r>
                    </a:p>
                    <a:p>
                      <a:r>
                        <a:rPr lang="ru-RU" sz="1000" b="1" i="0" u="none" strike="noStrike" kern="1200" dirty="0" smtClean="0">
                          <a:solidFill>
                            <a:schemeClr val="dk1"/>
                          </a:solidFill>
                          <a:latin typeface="+mn-lt"/>
                          <a:ea typeface="+mn-ea"/>
                          <a:cs typeface="+mn-cs"/>
                        </a:rPr>
                        <a:t>совершение сделок.</a:t>
                      </a:r>
                    </a:p>
                  </a:txBody>
                  <a:tcPr/>
                </a:tc>
                <a:tc hMerge="1">
                  <a:txBody>
                    <a:bodyPr/>
                    <a:lstStyle/>
                    <a:p>
                      <a:endParaRPr lang="ru-RU" dirty="0"/>
                    </a:p>
                  </a:txBody>
                  <a:tcPr/>
                </a:tc>
              </a:tr>
              <a:tr h="340256">
                <a:tc gridSpan="2">
                  <a:txBody>
                    <a:bodyPr/>
                    <a:lstStyle/>
                    <a:p>
                      <a:pPr algn="ctr"/>
                      <a:r>
                        <a:rPr lang="ru-RU" sz="1200" b="1" dirty="0">
                          <a:latin typeface="Verdana"/>
                        </a:rPr>
                        <a:t>Профессионально–важные качества профессии "Брокер":</a:t>
                      </a:r>
                      <a:endParaRPr lang="ru-RU" sz="1200" dirty="0">
                        <a:latin typeface="Verdana"/>
                      </a:endParaRPr>
                    </a:p>
                  </a:txBody>
                  <a:tcPr marL="28575" marR="28575" marT="28575" marB="28575" anchor="ctr"/>
                </a:tc>
                <a:tc hMerge="1">
                  <a:txBody>
                    <a:bodyPr/>
                    <a:lstStyle/>
                    <a:p>
                      <a:endParaRPr lang="ru-RU"/>
                    </a:p>
                  </a:txBody>
                  <a:tcPr/>
                </a:tc>
              </a:tr>
              <a:tr h="2010075">
                <a:tc>
                  <a:txBody>
                    <a:bodyPr/>
                    <a:lstStyle/>
                    <a:p>
                      <a:pPr>
                        <a:buFont typeface="Arial"/>
                        <a:buChar char="•"/>
                      </a:pPr>
                      <a:r>
                        <a:rPr lang="ru-RU" sz="1000" b="1" u="none" strike="noStrike">
                          <a:latin typeface="Arial"/>
                        </a:rPr>
                        <a:t>ответственность;</a:t>
                      </a:r>
                    </a:p>
                    <a:p>
                      <a:pPr>
                        <a:buFont typeface="Arial"/>
                        <a:buChar char="•"/>
                      </a:pPr>
                      <a:r>
                        <a:rPr lang="ru-RU" sz="1000" b="1" u="none" strike="noStrike">
                          <a:latin typeface="Arial"/>
                        </a:rPr>
                        <a:t>предусмотрительность;</a:t>
                      </a:r>
                    </a:p>
                    <a:p>
                      <a:pPr>
                        <a:buFont typeface="Arial"/>
                        <a:buChar char="•"/>
                      </a:pPr>
                      <a:r>
                        <a:rPr lang="ru-RU" sz="1000" b="1" u="none" strike="noStrike">
                          <a:latin typeface="Arial"/>
                        </a:rPr>
                        <a:t>решительность;</a:t>
                      </a:r>
                    </a:p>
                    <a:p>
                      <a:pPr>
                        <a:buFont typeface="Arial"/>
                        <a:buChar char="•"/>
                      </a:pPr>
                      <a:r>
                        <a:rPr lang="ru-RU" sz="1000" b="1" u="none" strike="noStrike">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1000" b="1" u="none" strike="noStrike">
                          <a:latin typeface="Arial"/>
                        </a:rPr>
                        <a:t>помехоустойчивость внимания;</a:t>
                      </a:r>
                    </a:p>
                    <a:p>
                      <a:pPr>
                        <a:buFont typeface="Arial"/>
                        <a:buChar char="•"/>
                      </a:pPr>
                      <a:r>
                        <a:rPr lang="ru-RU" sz="1000" b="1" u="none" strike="noStrike">
                          <a:latin typeface="Arial"/>
                        </a:rPr>
                        <a:t>развитый объем внимания (способность одновременно воспринимать несколько объектов);</a:t>
                      </a:r>
                    </a:p>
                    <a:p>
                      <a:pPr>
                        <a:buFont typeface="Arial"/>
                        <a:buChar char="•"/>
                      </a:pPr>
                      <a:r>
                        <a:rPr lang="ru-RU" sz="1000" b="1" u="none" strike="noStrike">
                          <a:latin typeface="Arial"/>
                        </a:rPr>
                        <a:t>умение подмечать незначительные (малозаметные) изменения в исследуемом объекте;</a:t>
                      </a:r>
                    </a:p>
                    <a:p>
                      <a:pPr>
                        <a:buFont typeface="Arial"/>
                        <a:buChar char="•"/>
                      </a:pPr>
                      <a:r>
                        <a:rPr lang="ru-RU" sz="1000" b="1" u="none" strike="noStrike">
                          <a:latin typeface="Arial"/>
                        </a:rPr>
                        <a:t>аналитичность (способность выделять отдельные элементы действительности, способность к классификации) мышления;</a:t>
                      </a:r>
                    </a:p>
                  </a:txBody>
                  <a:tcPr marL="28575" marR="28575" marT="28575" marB="28575" anchor="ctr"/>
                </a:tc>
                <a:tc>
                  <a:txBody>
                    <a:bodyPr/>
                    <a:lstStyle/>
                    <a:p>
                      <a:pPr>
                        <a:buFont typeface="Arial"/>
                        <a:buChar char="•"/>
                      </a:pPr>
                      <a:r>
                        <a:rPr lang="ru-RU" sz="1000" b="1" u="none" strike="noStrike" dirty="0">
                          <a:latin typeface="Arial"/>
                        </a:rPr>
                        <a:t>самообладание, эмоциональная уравновешенность, выдержка;</a:t>
                      </a:r>
                    </a:p>
                    <a:p>
                      <a:pPr>
                        <a:buFont typeface="Arial"/>
                        <a:buChar char="•"/>
                      </a:pPr>
                      <a:r>
                        <a:rPr lang="ru-RU" sz="10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1000" b="1" u="none" strike="noStrike" dirty="0">
                          <a:latin typeface="Arial"/>
                        </a:rPr>
                        <a:t>способность запоминать на длительный срок большие объемы информации;</a:t>
                      </a:r>
                    </a:p>
                    <a:p>
                      <a:pPr>
                        <a:buFont typeface="Arial"/>
                        <a:buChar char="•"/>
                      </a:pPr>
                      <a:r>
                        <a:rPr lang="ru-RU" sz="1000" b="1" u="none" strike="noStrike" dirty="0">
                          <a:latin typeface="Arial"/>
                        </a:rPr>
                        <a:t>оперативная память на условные обозначения (знаки, символы, планы, схемы, графики);</a:t>
                      </a:r>
                    </a:p>
                    <a:p>
                      <a:pPr>
                        <a:buFont typeface="Arial"/>
                        <a:buChar char="•"/>
                      </a:pPr>
                      <a:r>
                        <a:rPr lang="ru-RU" sz="1000" b="1" u="none" strike="noStrike" dirty="0">
                          <a:latin typeface="Arial"/>
                        </a:rPr>
                        <a:t>умение четко и кратко формулировать информацию;</a:t>
                      </a:r>
                    </a:p>
                    <a:p>
                      <a:pPr>
                        <a:buFont typeface="Arial"/>
                        <a:buChar char="•"/>
                      </a:pPr>
                      <a:r>
                        <a:rPr lang="ru-RU" sz="1000" b="1" u="none" strike="noStrike" dirty="0">
                          <a:latin typeface="Arial"/>
                        </a:rPr>
                        <a:t>коммуникативные способности (</a:t>
                      </a:r>
                      <a:r>
                        <a:rPr lang="ru-RU" sz="1000" b="1" u="none" strike="noStrike" dirty="0" err="1">
                          <a:latin typeface="Arial"/>
                        </a:rPr>
                        <a:t>способности</a:t>
                      </a:r>
                      <a:r>
                        <a:rPr lang="ru-RU" sz="1000" b="1" u="none" strike="noStrike" dirty="0">
                          <a:latin typeface="Arial"/>
                        </a:rPr>
                        <a:t> общения и взаимодействия с людьми);</a:t>
                      </a:r>
                    </a:p>
                    <a:p>
                      <a:pPr>
                        <a:buFont typeface="Arial"/>
                        <a:buChar char="•"/>
                      </a:pPr>
                      <a:r>
                        <a:rPr lang="ru-RU" sz="1000" b="1" u="none" strike="noStrike" dirty="0">
                          <a:latin typeface="Arial"/>
                        </a:rPr>
                        <a:t>сохранение работоспособности при развивающемся утомлении;</a:t>
                      </a:r>
                    </a:p>
                    <a:p>
                      <a:pPr>
                        <a:buFont typeface="Arial"/>
                        <a:buChar char="•"/>
                      </a:pPr>
                      <a:r>
                        <a:rPr lang="ru-RU" sz="1000" b="1" u="none" strike="noStrike" dirty="0">
                          <a:latin typeface="Arial"/>
                        </a:rPr>
                        <a:t>быстрота реакции.</a:t>
                      </a:r>
                    </a:p>
                  </a:txBody>
                  <a:tcPr marL="28575" marR="28575" marT="28575" marB="28575" anchor="ctr"/>
                </a:tc>
              </a:tr>
              <a:tr h="340256">
                <a:tc gridSpan="2">
                  <a:txBody>
                    <a:bodyPr/>
                    <a:lstStyle/>
                    <a:p>
                      <a:pPr algn="ctr"/>
                      <a:r>
                        <a:rPr lang="ru-RU" sz="1200" b="1" dirty="0">
                          <a:latin typeface="Verdana"/>
                        </a:rPr>
                        <a:t>Заболевания, противопоказанные для профессии "Брокер":</a:t>
                      </a:r>
                      <a:endParaRPr lang="ru-RU" sz="1200" dirty="0">
                        <a:latin typeface="Verdana"/>
                      </a:endParaRPr>
                    </a:p>
                  </a:txBody>
                  <a:tcPr marL="28575" marR="28575" marT="28575" marB="28575" anchor="ctr"/>
                </a:tc>
                <a:tc hMerge="1">
                  <a:txBody>
                    <a:bodyPr/>
                    <a:lstStyle/>
                    <a:p>
                      <a:endParaRPr lang="ru-RU"/>
                    </a:p>
                  </a:txBody>
                  <a:tcPr/>
                </a:tc>
              </a:tr>
              <a:tr h="1031256">
                <a:tc>
                  <a:txBody>
                    <a:bodyPr/>
                    <a:lstStyle/>
                    <a:p>
                      <a:pPr>
                        <a:buFont typeface="Arial"/>
                        <a:buChar char="•"/>
                      </a:pPr>
                      <a:r>
                        <a:rPr lang="ru-RU" sz="1000" b="1" u="none" strike="noStrike">
                          <a:latin typeface="Arial"/>
                        </a:rPr>
                        <a:t>заболевания сердца или нарушения артериального давления;</a:t>
                      </a:r>
                    </a:p>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расстройства слуха;</a:t>
                      </a:r>
                    </a:p>
                  </a:txBody>
                  <a:tcPr marL="28575" marR="28575" marT="28575" marB="28575" anchor="ctr"/>
                </a:tc>
                <a:tc>
                  <a:txBody>
                    <a:bodyPr/>
                    <a:lstStyle/>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340256">
                <a:tc gridSpan="2">
                  <a:txBody>
                    <a:bodyPr/>
                    <a:lstStyle/>
                    <a:p>
                      <a:r>
                        <a:rPr lang="ru-RU" sz="1200" b="1" dirty="0">
                          <a:latin typeface="Verdana"/>
                        </a:rPr>
                        <a:t>Уровень образования профессии "Брокер"</a:t>
                      </a:r>
                      <a:endParaRPr lang="ru-RU" sz="1200" dirty="0">
                        <a:latin typeface="Verdana"/>
                      </a:endParaRPr>
                    </a:p>
                  </a:txBody>
                  <a:tcPr marL="28575" marR="28575" marT="28575" marB="28575" anchor="ctr"/>
                </a:tc>
                <a:tc hMerge="1">
                  <a:txBody>
                    <a:bodyPr/>
                    <a:lstStyle/>
                    <a:p>
                      <a:endParaRPr lang="ru-RU"/>
                    </a:p>
                  </a:txBody>
                  <a:tcPr/>
                </a:tc>
              </a:tr>
              <a:tr h="340256">
                <a:tc gridSpan="2">
                  <a:txBody>
                    <a:bodyPr/>
                    <a:lstStyle/>
                    <a:p>
                      <a:r>
                        <a:rPr lang="ru-RU" sz="1000" dirty="0">
                          <a:latin typeface="Verdana"/>
                        </a:rPr>
                        <a:t>Для овладения профессией "Брокер" необходимо высшее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Бухгалтер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977530"/>
        </p:xfrm>
        <a:graphic>
          <a:graphicData uri="http://schemas.openxmlformats.org/drawingml/2006/table">
            <a:tbl>
              <a:tblPr firstRow="1" bandRow="1">
                <a:tableStyleId>{5C22544A-7EE6-4342-B048-85BDC9FD1C3A}</a:tableStyleId>
              </a:tblPr>
              <a:tblGrid>
                <a:gridCol w="4114800"/>
                <a:gridCol w="4114800"/>
              </a:tblGrid>
              <a:tr h="323760">
                <a:tc gridSpan="2">
                  <a:txBody>
                    <a:bodyPr/>
                    <a:lstStyle/>
                    <a:p>
                      <a:r>
                        <a:rPr lang="ru-RU" sz="1400" b="1" i="0" kern="1200" dirty="0" smtClean="0">
                          <a:solidFill>
                            <a:schemeClr val="lt1"/>
                          </a:solidFill>
                          <a:latin typeface="+mn-lt"/>
                          <a:ea typeface="+mn-ea"/>
                          <a:cs typeface="+mn-cs"/>
                        </a:rPr>
                        <a:t>Назначение профессии "Бухгалтер": </a:t>
                      </a:r>
                      <a:r>
                        <a:rPr lang="ru-RU" sz="1200" b="0" i="0" kern="1200" dirty="0" smtClean="0">
                          <a:solidFill>
                            <a:schemeClr val="lt1"/>
                          </a:solidFill>
                          <a:latin typeface="+mn-lt"/>
                          <a:ea typeface="+mn-ea"/>
                          <a:cs typeface="+mn-cs"/>
                        </a:rPr>
                        <a:t>ведение бухгалтерского и налогового учета.</a:t>
                      </a:r>
                      <a:endParaRPr lang="ru-RU" sz="1200" dirty="0"/>
                    </a:p>
                  </a:txBody>
                  <a:tcPr/>
                </a:tc>
                <a:tc hMerge="1">
                  <a:txBody>
                    <a:bodyPr/>
                    <a:lstStyle/>
                    <a:p>
                      <a:endParaRPr lang="ru-RU" dirty="0"/>
                    </a:p>
                  </a:txBody>
                  <a:tcPr/>
                </a:tc>
              </a:tr>
              <a:tr h="1162727">
                <a:tc gridSpan="2">
                  <a:txBody>
                    <a:bodyPr/>
                    <a:lstStyle/>
                    <a:p>
                      <a:r>
                        <a:rPr lang="ru-RU" sz="1400" b="1" i="0" kern="1200" dirty="0" smtClean="0">
                          <a:solidFill>
                            <a:schemeClr val="dk1"/>
                          </a:solidFill>
                          <a:latin typeface="+mn-lt"/>
                          <a:ea typeface="+mn-ea"/>
                          <a:cs typeface="+mn-cs"/>
                        </a:rPr>
                        <a:t>Основные решаемые задачи профессии "Бухгалтер":</a:t>
                      </a:r>
                      <a:endParaRPr lang="ru-RU" sz="1400" b="0" i="0" kern="1200" dirty="0" smtClean="0">
                        <a:solidFill>
                          <a:schemeClr val="dk1"/>
                        </a:solidFill>
                        <a:latin typeface="+mn-lt"/>
                        <a:ea typeface="+mn-ea"/>
                        <a:cs typeface="+mn-cs"/>
                      </a:endParaRPr>
                    </a:p>
                    <a:p>
                      <a:r>
                        <a:rPr lang="ru-RU" sz="1200" b="1" i="0" u="none" strike="noStrike" kern="1200" dirty="0" smtClean="0">
                          <a:solidFill>
                            <a:schemeClr val="dk1"/>
                          </a:solidFill>
                          <a:latin typeface="+mn-lt"/>
                          <a:ea typeface="+mn-ea"/>
                          <a:cs typeface="+mn-cs"/>
                        </a:rPr>
                        <a:t>ведение бухгалтерского и налогового учета;</a:t>
                      </a:r>
                    </a:p>
                    <a:p>
                      <a:r>
                        <a:rPr lang="ru-RU" sz="1200" b="1" i="0" u="none" strike="noStrike" kern="1200" dirty="0" smtClean="0">
                          <a:solidFill>
                            <a:schemeClr val="dk1"/>
                          </a:solidFill>
                          <a:latin typeface="+mn-lt"/>
                          <a:ea typeface="+mn-ea"/>
                          <a:cs typeface="+mn-cs"/>
                        </a:rPr>
                        <a:t>подготовка отчетности организации и ее представление в необходимые органы (налоговые органы, государственные фонды);</a:t>
                      </a:r>
                    </a:p>
                    <a:p>
                      <a:r>
                        <a:rPr lang="ru-RU" sz="1200" b="1" i="0" u="none" strike="noStrike" kern="1200" dirty="0" smtClean="0">
                          <a:solidFill>
                            <a:schemeClr val="dk1"/>
                          </a:solidFill>
                          <a:latin typeface="+mn-lt"/>
                          <a:ea typeface="+mn-ea"/>
                          <a:cs typeface="+mn-cs"/>
                        </a:rPr>
                        <a:t>начисление заработной платы сотрудникам организации;</a:t>
                      </a:r>
                    </a:p>
                    <a:p>
                      <a:r>
                        <a:rPr lang="ru-RU" sz="1200" b="1" i="0" u="none" strike="noStrike" kern="1200" dirty="0" smtClean="0">
                          <a:solidFill>
                            <a:schemeClr val="dk1"/>
                          </a:solidFill>
                          <a:latin typeface="+mn-lt"/>
                          <a:ea typeface="+mn-ea"/>
                          <a:cs typeface="+mn-cs"/>
                        </a:rPr>
                        <a:t>ведение кассы и сопутствующей документации.</a:t>
                      </a:r>
                    </a:p>
                  </a:txBody>
                  <a:tcPr/>
                </a:tc>
                <a:tc hMerge="1">
                  <a:txBody>
                    <a:bodyPr/>
                    <a:lstStyle/>
                    <a:p>
                      <a:endParaRPr lang="ru-RU" dirty="0"/>
                    </a:p>
                  </a:txBody>
                  <a:tcPr/>
                </a:tc>
              </a:tr>
              <a:tr h="323760">
                <a:tc gridSpan="2">
                  <a:txBody>
                    <a:bodyPr/>
                    <a:lstStyle/>
                    <a:p>
                      <a:pPr algn="ctr"/>
                      <a:r>
                        <a:rPr lang="ru-RU" sz="1400" b="1" dirty="0">
                          <a:latin typeface="Verdana"/>
                        </a:rPr>
                        <a:t>Профессионально важные качества профессии "Бухгалтер":</a:t>
                      </a:r>
                      <a:endParaRPr lang="ru-RU" sz="1400" dirty="0">
                        <a:latin typeface="Verdana"/>
                      </a:endParaRPr>
                    </a:p>
                  </a:txBody>
                  <a:tcPr marL="28575" marR="28575" marT="28575" marB="28575" anchor="ctr"/>
                </a:tc>
                <a:tc hMerge="1">
                  <a:txBody>
                    <a:bodyPr/>
                    <a:lstStyle/>
                    <a:p>
                      <a:endParaRPr lang="ru-RU"/>
                    </a:p>
                  </a:txBody>
                  <a:tcPr/>
                </a:tc>
              </a:tr>
              <a:tr h="1449775">
                <a:tc>
                  <a:txBody>
                    <a:bodyPr/>
                    <a:lstStyle/>
                    <a:p>
                      <a:pPr>
                        <a:buFont typeface="Arial"/>
                        <a:buChar char="•"/>
                      </a:pPr>
                      <a:r>
                        <a:rPr lang="ru-RU" sz="1200" b="1" u="none" strike="noStrike" dirty="0">
                          <a:latin typeface="Arial"/>
                        </a:rPr>
                        <a:t>аккуратность в работе;</a:t>
                      </a:r>
                    </a:p>
                    <a:p>
                      <a:pPr>
                        <a:buFont typeface="Arial"/>
                        <a:buChar char="•"/>
                      </a:pPr>
                      <a:r>
                        <a:rPr lang="ru-RU" sz="1200" b="1" u="none" strike="noStrike" dirty="0">
                          <a:latin typeface="Arial"/>
                        </a:rPr>
                        <a:t>педантичность;</a:t>
                      </a:r>
                    </a:p>
                    <a:p>
                      <a:pPr>
                        <a:buFont typeface="Arial"/>
                        <a:buChar char="•"/>
                      </a:pPr>
                      <a:r>
                        <a:rPr lang="ru-RU" sz="1200" b="1" u="none" strike="noStrike" dirty="0">
                          <a:latin typeface="Arial"/>
                        </a:rPr>
                        <a:t>ответственность;</a:t>
                      </a:r>
                    </a:p>
                    <a:p>
                      <a:pPr>
                        <a:buFont typeface="Arial"/>
                        <a:buChar char="•"/>
                      </a:pPr>
                      <a:r>
                        <a:rPr lang="ru-RU" sz="1200" b="1" u="none" strike="noStrike" dirty="0">
                          <a:latin typeface="Arial"/>
                        </a:rPr>
                        <a:t>самостоятельность;</a:t>
                      </a:r>
                    </a:p>
                    <a:p>
                      <a:pPr>
                        <a:buFont typeface="Arial"/>
                        <a:buChar char="•"/>
                      </a:pPr>
                      <a:r>
                        <a:rPr lang="ru-RU" sz="1200" b="1" u="none" strike="noStrike" dirty="0">
                          <a:latin typeface="Arial"/>
                        </a:rPr>
                        <a:t>внимание к деталям;</a:t>
                      </a:r>
                    </a:p>
                    <a:p>
                      <a:pPr>
                        <a:buFont typeface="Arial"/>
                        <a:buChar char="•"/>
                      </a:pPr>
                      <a:r>
                        <a:rPr lang="ru-RU" sz="1200" b="1" u="none" strike="noStrike" dirty="0">
                          <a:latin typeface="Arial"/>
                        </a:rPr>
                        <a:t>концентрированность внимания;</a:t>
                      </a:r>
                    </a:p>
                    <a:p>
                      <a:pPr>
                        <a:buFont typeface="Arial"/>
                        <a:buChar char="•"/>
                      </a:pPr>
                      <a:r>
                        <a:rPr lang="ru-RU" sz="1200" b="1" u="none" strike="noStrike" dirty="0">
                          <a:latin typeface="Arial"/>
                        </a:rPr>
                        <a:t>способность к образному представлению предметов, процессов и явлений;</a:t>
                      </a:r>
                    </a:p>
                  </a:txBody>
                  <a:tcPr marL="28575" marR="28575" marT="28575" marB="28575" anchor="ctr"/>
                </a:tc>
                <a:tc>
                  <a:txBody>
                    <a:bodyPr/>
                    <a:lstStyle/>
                    <a:p>
                      <a:pPr>
                        <a:buFont typeface="Arial"/>
                        <a:buChar char="•"/>
                      </a:pPr>
                      <a:r>
                        <a:rPr lang="ru-RU" sz="1200" b="1" u="none" strike="noStrike" dirty="0" err="1">
                          <a:latin typeface="Arial"/>
                        </a:rPr>
                        <a:t>аналитичность</a:t>
                      </a:r>
                      <a:r>
                        <a:rPr lang="ru-RU" sz="1200" b="1" u="none" strike="noStrike" dirty="0">
                          <a:latin typeface="Arial"/>
                        </a:rPr>
                        <a:t> мышления;</a:t>
                      </a:r>
                    </a:p>
                    <a:p>
                      <a:pPr>
                        <a:buFont typeface="Arial"/>
                        <a:buChar char="•"/>
                      </a:pPr>
                      <a:r>
                        <a:rPr lang="ru-RU" sz="1200" b="1" u="none" strike="noStrike" dirty="0">
                          <a:latin typeface="Arial"/>
                        </a:rPr>
                        <a:t>математические способности;</a:t>
                      </a:r>
                    </a:p>
                    <a:p>
                      <a:pPr>
                        <a:buFont typeface="Arial"/>
                        <a:buChar char="•"/>
                      </a:pPr>
                      <a:r>
                        <a:rPr lang="ru-RU" sz="1200" b="1" u="none" strike="noStrike" dirty="0">
                          <a:latin typeface="Arial"/>
                        </a:rPr>
                        <a:t>память на числа, знаки и символы склонность к работе с документацией;</a:t>
                      </a:r>
                    </a:p>
                    <a:p>
                      <a:pPr>
                        <a:buFont typeface="Arial"/>
                        <a:buChar char="•"/>
                      </a:pPr>
                      <a:r>
                        <a:rPr lang="ru-RU" sz="1200" b="1" u="none" strike="noStrike" dirty="0">
                          <a:latin typeface="Arial"/>
                        </a:rPr>
                        <a:t>способность к анализу и систематизации большого количества информации;</a:t>
                      </a:r>
                    </a:p>
                    <a:p>
                      <a:pPr>
                        <a:buFont typeface="Arial"/>
                        <a:buChar char="•"/>
                      </a:pPr>
                      <a:r>
                        <a:rPr lang="ru-RU" sz="1200" b="1" u="none" strike="noStrike" dirty="0">
                          <a:latin typeface="Arial"/>
                        </a:rPr>
                        <a:t>умение правильно и эффективно распределять время.</a:t>
                      </a:r>
                    </a:p>
                  </a:txBody>
                  <a:tcPr marL="28575" marR="28575" marT="28575" marB="28575" anchor="ctr"/>
                </a:tc>
              </a:tr>
              <a:tr h="323760">
                <a:tc gridSpan="2">
                  <a:txBody>
                    <a:bodyPr/>
                    <a:lstStyle/>
                    <a:p>
                      <a:pPr algn="ctr"/>
                      <a:r>
                        <a:rPr lang="ru-RU" sz="1400" b="1" dirty="0">
                          <a:latin typeface="Verdana"/>
                        </a:rPr>
                        <a:t>Заболевания, противопоказанные для профессии "Бухгалтер":</a:t>
                      </a:r>
                      <a:endParaRPr lang="ru-RU" sz="1400" dirty="0">
                        <a:latin typeface="Verdana"/>
                      </a:endParaRPr>
                    </a:p>
                  </a:txBody>
                  <a:tcPr marL="28575" marR="28575" marT="28575" marB="28575" anchor="ctr"/>
                </a:tc>
                <a:tc hMerge="1">
                  <a:txBody>
                    <a:bodyPr/>
                    <a:lstStyle/>
                    <a:p>
                      <a:endParaRPr lang="ru-RU"/>
                    </a:p>
                  </a:txBody>
                  <a:tcPr/>
                </a:tc>
              </a:tr>
              <a:tr h="1449775">
                <a:tc>
                  <a:txBody>
                    <a:bodyPr/>
                    <a:lstStyle/>
                    <a:p>
                      <a:pPr>
                        <a:buFont typeface="Arial"/>
                        <a:buChar char="•"/>
                      </a:pPr>
                      <a:r>
                        <a:rPr lang="ru-RU" sz="1200" b="1" u="none" strike="noStrike">
                          <a:latin typeface="Arial"/>
                        </a:rPr>
                        <a:t>нервно–психические расстройства;</a:t>
                      </a:r>
                    </a:p>
                    <a:p>
                      <a:pPr>
                        <a:buFont typeface="Arial"/>
                        <a:buChar char="•"/>
                      </a:pPr>
                      <a:r>
                        <a:rPr lang="ru-RU" sz="1200" b="1" u="none" strike="noStrike">
                          <a:latin typeface="Arial"/>
                        </a:rPr>
                        <a:t>судороги, потери сознания;</a:t>
                      </a:r>
                    </a:p>
                    <a:p>
                      <a:pPr>
                        <a:buFont typeface="Arial"/>
                        <a:buChar char="•"/>
                      </a:pPr>
                      <a:r>
                        <a:rPr lang="ru-RU" sz="1200" b="1" u="none" strike="noStrike">
                          <a:latin typeface="Arial"/>
                        </a:rPr>
                        <a:t>употребление наркотиков, зависимость от алкоголя;</a:t>
                      </a:r>
                    </a:p>
                    <a:p>
                      <a:pPr>
                        <a:buFont typeface="Arial"/>
                        <a:buChar char="•"/>
                      </a:pPr>
                      <a:r>
                        <a:rPr lang="ru-RU" sz="1200" b="1" u="none" strike="noStrike">
                          <a:latin typeface="Arial"/>
                        </a:rPr>
                        <a:t>некорректируемое снижение остроты зрения;</a:t>
                      </a:r>
                    </a:p>
                    <a:p>
                      <a:pPr>
                        <a:buFont typeface="Arial"/>
                        <a:buChar char="•"/>
                      </a:pPr>
                      <a:r>
                        <a:rPr lang="ru-RU" sz="1200" b="1" u="none" strike="noStrike">
                          <a:latin typeface="Arial"/>
                        </a:rPr>
                        <a:t>расстройства слуха;</a:t>
                      </a:r>
                    </a:p>
                    <a:p>
                      <a:pPr>
                        <a:buFont typeface="Arial"/>
                        <a:buChar char="•"/>
                      </a:pPr>
                      <a:r>
                        <a:rPr lang="ru-RU" sz="12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1200" b="1" u="none" strike="noStrike" dirty="0">
                          <a:latin typeface="Arial"/>
                        </a:rPr>
                        <a:t>расстройства координации движений;</a:t>
                      </a:r>
                    </a:p>
                    <a:p>
                      <a:pPr>
                        <a:buFont typeface="Arial"/>
                        <a:buChar char="•"/>
                      </a:pPr>
                      <a:r>
                        <a:rPr lang="ru-RU" sz="1200" b="1" u="none" strike="noStrike" dirty="0">
                          <a:latin typeface="Arial"/>
                        </a:rPr>
                        <a:t>дрожание рук;</a:t>
                      </a:r>
                    </a:p>
                    <a:p>
                      <a:pPr>
                        <a:buFont typeface="Arial"/>
                        <a:buChar char="•"/>
                      </a:pPr>
                      <a:r>
                        <a:rPr lang="ru-RU" sz="1200" b="1" u="none" strike="noStrike" dirty="0">
                          <a:latin typeface="Arial"/>
                        </a:rPr>
                        <a:t>расстройства речи;</a:t>
                      </a:r>
                    </a:p>
                    <a:p>
                      <a:pPr>
                        <a:buFont typeface="Arial"/>
                        <a:buChar char="•"/>
                      </a:pPr>
                      <a:r>
                        <a:rPr lang="ru-RU" sz="1200" b="1" u="none" strike="noStrike" dirty="0">
                          <a:latin typeface="Arial"/>
                        </a:rPr>
                        <a:t>хронические инфекционные заболевания;</a:t>
                      </a:r>
                    </a:p>
                    <a:p>
                      <a:pPr>
                        <a:buFont typeface="Arial"/>
                        <a:buChar char="•"/>
                      </a:pPr>
                      <a:r>
                        <a:rPr lang="ru-RU" sz="1200" b="1" u="none" strike="noStrike" dirty="0">
                          <a:latin typeface="Arial"/>
                        </a:rPr>
                        <a:t>кожные заболевания;</a:t>
                      </a:r>
                    </a:p>
                    <a:p>
                      <a:pPr>
                        <a:buFont typeface="Arial"/>
                        <a:buChar char="•"/>
                      </a:pPr>
                      <a:r>
                        <a:rPr lang="ru-RU" sz="1200" b="1" u="none" strike="noStrike" dirty="0">
                          <a:latin typeface="Arial"/>
                        </a:rPr>
                        <a:t>выраженные физические недостатки.</a:t>
                      </a:r>
                    </a:p>
                  </a:txBody>
                  <a:tcPr marL="28575" marR="28575" marT="28575" marB="28575" anchor="ctr"/>
                </a:tc>
              </a:tr>
              <a:tr h="323760">
                <a:tc gridSpan="2">
                  <a:txBody>
                    <a:bodyPr/>
                    <a:lstStyle/>
                    <a:p>
                      <a:r>
                        <a:rPr lang="ru-RU" sz="1400" b="1" dirty="0">
                          <a:latin typeface="Verdana"/>
                        </a:rPr>
                        <a:t>Уровень образования профессии "Бухгалтер"</a:t>
                      </a:r>
                      <a:endParaRPr lang="ru-RU" sz="1400" dirty="0">
                        <a:latin typeface="Verdana"/>
                      </a:endParaRPr>
                    </a:p>
                  </a:txBody>
                  <a:tcPr marL="28575" marR="28575" marT="28575" marB="28575" anchor="ctr"/>
                </a:tc>
                <a:tc hMerge="1">
                  <a:txBody>
                    <a:bodyPr/>
                    <a:lstStyle/>
                    <a:p>
                      <a:endParaRPr lang="ru-RU"/>
                    </a:p>
                  </a:txBody>
                  <a:tcPr/>
                </a:tc>
              </a:tr>
              <a:tr h="403321">
                <a:tc gridSpan="2">
                  <a:txBody>
                    <a:bodyPr/>
                    <a:lstStyle/>
                    <a:p>
                      <a:r>
                        <a:rPr lang="ru-RU" sz="1200" dirty="0">
                          <a:latin typeface="Verdana"/>
                        </a:rPr>
                        <a:t>Для овладения профессией "Бухгалтер"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a:t>Геодезист</a:t>
            </a:r>
            <a:endParaRPr lang="ru-RU" sz="1200" dirty="0"/>
          </a:p>
        </p:txBody>
      </p:sp>
      <p:sp>
        <p:nvSpPr>
          <p:cNvPr id="3" name="Содержимое 2"/>
          <p:cNvSpPr>
            <a:spLocks noGrp="1"/>
          </p:cNvSpPr>
          <p:nvPr>
            <p:ph idx="1"/>
          </p:nvPr>
        </p:nvSpPr>
        <p:spPr/>
        <p:txBody>
          <a:bodyPr/>
          <a:lstStyle/>
          <a:p>
            <a:endParaRPr lang="ru-RU" dirty="0"/>
          </a:p>
        </p:txBody>
      </p:sp>
      <p:graphicFrame>
        <p:nvGraphicFramePr>
          <p:cNvPr id="4" name="Содержимое 3"/>
          <p:cNvGraphicFramePr>
            <a:graphicFrameLocks/>
          </p:cNvGraphicFramePr>
          <p:nvPr/>
        </p:nvGraphicFramePr>
        <p:xfrm>
          <a:off x="467544" y="620688"/>
          <a:ext cx="8229600" cy="5976663"/>
        </p:xfrm>
        <a:graphic>
          <a:graphicData uri="http://schemas.openxmlformats.org/drawingml/2006/table">
            <a:tbl>
              <a:tblPr firstRow="1" bandRow="1">
                <a:tableStyleId>{5C22544A-7EE6-4342-B048-85BDC9FD1C3A}</a:tableStyleId>
              </a:tblPr>
              <a:tblGrid>
                <a:gridCol w="4114800"/>
                <a:gridCol w="4114800"/>
              </a:tblGrid>
              <a:tr h="382548">
                <a:tc gridSpan="2">
                  <a:txBody>
                    <a:bodyPr/>
                    <a:lstStyle/>
                    <a:p>
                      <a:r>
                        <a:rPr lang="ru-RU" sz="1100" b="1" i="0" kern="1200" dirty="0" smtClean="0">
                          <a:solidFill>
                            <a:schemeClr val="lt1"/>
                          </a:solidFill>
                          <a:latin typeface="+mn-lt"/>
                          <a:ea typeface="+mn-ea"/>
                          <a:cs typeface="+mn-cs"/>
                        </a:rPr>
                        <a:t>Назначение профессии "Геодезист": </a:t>
                      </a:r>
                      <a:r>
                        <a:rPr lang="ru-RU" sz="900" b="0" i="0" kern="1200" dirty="0" smtClean="0">
                          <a:solidFill>
                            <a:schemeClr val="lt1"/>
                          </a:solidFill>
                          <a:latin typeface="+mn-lt"/>
                          <a:ea typeface="+mn-ea"/>
                          <a:cs typeface="+mn-cs"/>
                        </a:rPr>
                        <a:t>изучение земной поверхности в целях составления различных по содержанию и масштабам карт местности.</a:t>
                      </a:r>
                      <a:endParaRPr lang="ru-RU" sz="900" dirty="0"/>
                    </a:p>
                  </a:txBody>
                  <a:tcPr/>
                </a:tc>
                <a:tc hMerge="1">
                  <a:txBody>
                    <a:bodyPr/>
                    <a:lstStyle/>
                    <a:p>
                      <a:endParaRPr lang="ru-RU" dirty="0"/>
                    </a:p>
                  </a:txBody>
                  <a:tcPr/>
                </a:tc>
              </a:tr>
              <a:tr h="691731">
                <a:tc gridSpan="2">
                  <a:txBody>
                    <a:bodyPr/>
                    <a:lstStyle/>
                    <a:p>
                      <a:r>
                        <a:rPr lang="ru-RU" sz="1100" b="1" i="0" kern="1200" dirty="0" smtClean="0">
                          <a:solidFill>
                            <a:schemeClr val="dk1"/>
                          </a:solidFill>
                          <a:latin typeface="+mn-lt"/>
                          <a:ea typeface="+mn-ea"/>
                          <a:cs typeface="+mn-cs"/>
                        </a:rPr>
                        <a:t>Основные решаемые задачи профессии "Геодезист":</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проведение инструментальной съемки, расчетов;</a:t>
                      </a:r>
                    </a:p>
                    <a:p>
                      <a:r>
                        <a:rPr lang="ru-RU" sz="900" b="1" i="0" u="none" strike="noStrike" kern="1200" dirty="0" smtClean="0">
                          <a:solidFill>
                            <a:schemeClr val="dk1"/>
                          </a:solidFill>
                          <a:latin typeface="+mn-lt"/>
                          <a:ea typeface="+mn-ea"/>
                          <a:cs typeface="+mn-cs"/>
                        </a:rPr>
                        <a:t>своевременное обновление карт, планов местности в процессе изменения геодезической обстановки;</a:t>
                      </a:r>
                    </a:p>
                    <a:p>
                      <a:r>
                        <a:rPr lang="ru-RU" sz="900" b="1" i="0" u="none" strike="noStrike" kern="1200" dirty="0" smtClean="0">
                          <a:solidFill>
                            <a:schemeClr val="dk1"/>
                          </a:solidFill>
                          <a:latin typeface="+mn-lt"/>
                          <a:ea typeface="+mn-ea"/>
                          <a:cs typeface="+mn-cs"/>
                        </a:rPr>
                        <a:t>ведение геодезического контроля промышленных, жилых, гидротехнических сооружений в процессе строительства и эксплуатации.</a:t>
                      </a:r>
                    </a:p>
                  </a:txBody>
                  <a:tcPr/>
                </a:tc>
                <a:tc hMerge="1">
                  <a:txBody>
                    <a:bodyPr/>
                    <a:lstStyle/>
                    <a:p>
                      <a:endParaRPr lang="ru-RU" dirty="0"/>
                    </a:p>
                  </a:txBody>
                  <a:tcPr/>
                </a:tc>
              </a:tr>
              <a:tr h="382548">
                <a:tc gridSpan="2">
                  <a:txBody>
                    <a:bodyPr/>
                    <a:lstStyle/>
                    <a:p>
                      <a:pPr algn="ctr"/>
                      <a:r>
                        <a:rPr lang="ru-RU" sz="1100" b="1" dirty="0">
                          <a:latin typeface="Verdana"/>
                        </a:rPr>
                        <a:t>Профессионально–важные качества профессии "Геодезист":</a:t>
                      </a:r>
                      <a:endParaRPr lang="ru-RU" sz="1100" dirty="0">
                        <a:latin typeface="Verdana"/>
                      </a:endParaRPr>
                    </a:p>
                  </a:txBody>
                  <a:tcPr marL="28575" marR="28575" marT="28575" marB="28575" anchor="ctr"/>
                </a:tc>
                <a:tc hMerge="1">
                  <a:txBody>
                    <a:bodyPr/>
                    <a:lstStyle/>
                    <a:p>
                      <a:endParaRPr lang="ru-RU"/>
                    </a:p>
                  </a:txBody>
                  <a:tcPr/>
                </a:tc>
              </a:tr>
              <a:tr h="2322803">
                <a:tc>
                  <a:txBody>
                    <a:bodyPr/>
                    <a:lstStyle/>
                    <a:p>
                      <a:pPr>
                        <a:buFont typeface="Arial"/>
                        <a:buChar char="•"/>
                      </a:pPr>
                      <a:r>
                        <a:rPr lang="ru-RU" sz="900" b="1" u="none" strike="noStrike">
                          <a:latin typeface="Arial"/>
                        </a:rPr>
                        <a:t>аккуратность в работе организованность, самодисциплина;</a:t>
                      </a:r>
                    </a:p>
                    <a:p>
                      <a:pPr>
                        <a:buFont typeface="Arial"/>
                        <a:buChar char="•"/>
                      </a:pPr>
                      <a:r>
                        <a:rPr lang="ru-RU" sz="900" b="1" u="none" strike="noStrike">
                          <a:latin typeface="Arial"/>
                        </a:rPr>
                        <a:t>педантичность;</a:t>
                      </a:r>
                    </a:p>
                    <a:p>
                      <a:pPr>
                        <a:buFont typeface="Arial"/>
                        <a:buChar char="•"/>
                      </a:pPr>
                      <a:r>
                        <a:rPr lang="ru-RU" sz="900" b="1" u="none" strike="noStrike">
                          <a:latin typeface="Arial"/>
                        </a:rPr>
                        <a:t>старательность, исполнительность;</a:t>
                      </a:r>
                    </a:p>
                    <a:p>
                      <a:pPr>
                        <a:buFont typeface="Arial"/>
                        <a:buChar char="•"/>
                      </a:pPr>
                      <a:r>
                        <a:rPr lang="ru-RU" sz="900" b="1" u="none" strike="noStrike">
                          <a:latin typeface="Arial"/>
                        </a:rPr>
                        <a:t>острота зрения;</a:t>
                      </a:r>
                    </a:p>
                    <a:p>
                      <a:pPr>
                        <a:buFont typeface="Arial"/>
                        <a:buChar char="•"/>
                      </a:pPr>
                      <a:r>
                        <a:rPr lang="ru-RU" sz="900" b="1" u="none" strike="noStrike">
                          <a:latin typeface="Arial"/>
                        </a:rPr>
                        <a:t>устойчивость зрительной чувствительности во времени;</a:t>
                      </a:r>
                    </a:p>
                    <a:p>
                      <a:pPr>
                        <a:buFont typeface="Arial"/>
                        <a:buChar char="•"/>
                      </a:pPr>
                      <a:r>
                        <a:rPr lang="ru-RU" sz="900" b="1" u="none" strike="noStrike">
                          <a:latin typeface="Arial"/>
                        </a:rPr>
                        <a:t>хорошая зрительная оценка размеров предметов;</a:t>
                      </a:r>
                    </a:p>
                    <a:p>
                      <a:pPr>
                        <a:buFont typeface="Arial"/>
                        <a:buChar char="•"/>
                      </a:pPr>
                      <a:r>
                        <a:rPr lang="ru-RU" sz="900" b="1" u="none" strike="noStrike">
                          <a:latin typeface="Arial"/>
                        </a:rPr>
                        <a:t>зрительное восприятие расстояний между предметами;</a:t>
                      </a:r>
                    </a:p>
                    <a:p>
                      <a:pPr>
                        <a:buFont typeface="Arial"/>
                        <a:buChar char="•"/>
                      </a:pPr>
                      <a:r>
                        <a:rPr lang="ru-RU" sz="900" b="1" u="none" strike="noStrike">
                          <a:latin typeface="Arial"/>
                        </a:rPr>
                        <a:t>глазомер линейный, угловой, объемный;</a:t>
                      </a:r>
                    </a:p>
                    <a:p>
                      <a:pPr>
                        <a:buFont typeface="Arial"/>
                        <a:buChar char="•"/>
                      </a:pPr>
                      <a:r>
                        <a:rPr lang="ru-RU" sz="900" b="1" u="none" strike="noStrike">
                          <a:latin typeface="Arial"/>
                        </a:rPr>
                        <a:t>цветовое восприятие;</a:t>
                      </a:r>
                    </a:p>
                    <a:p>
                      <a:pPr>
                        <a:buFont typeface="Arial"/>
                        <a:buChar char="•"/>
                      </a:pPr>
                      <a:r>
                        <a:rPr lang="ru-RU" sz="900" b="1" u="none" strike="noStrike">
                          <a:latin typeface="Arial"/>
                        </a:rPr>
                        <a:t>внимание к деталям;</a:t>
                      </a:r>
                    </a:p>
                    <a:p>
                      <a:pPr>
                        <a:buFont typeface="Arial"/>
                        <a:buChar char="•"/>
                      </a:pPr>
                      <a:r>
                        <a:rPr lang="ru-RU" sz="900" b="1" u="none" strike="noStrike">
                          <a:latin typeface="Arial"/>
                        </a:rPr>
                        <a:t>развитый объем внимания (способность одновременно воспринимать несколько объектов);</a:t>
                      </a:r>
                    </a:p>
                    <a:p>
                      <a:pPr>
                        <a:buFont typeface="Arial"/>
                        <a:buChar char="•"/>
                      </a:pPr>
                      <a:r>
                        <a:rPr lang="ru-RU" sz="900" b="1" u="none" strike="noStrike">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900" b="1" u="none" strike="noStrike">
                          <a:latin typeface="Arial"/>
                        </a:rPr>
                        <a:t>ассоциативность мышления;</a:t>
                      </a:r>
                    </a:p>
                    <a:p>
                      <a:pPr>
                        <a:buFont typeface="Arial"/>
                        <a:buChar char="•"/>
                      </a:pPr>
                      <a:r>
                        <a:rPr lang="ru-RU" sz="900" b="1" u="none" strike="noStrike">
                          <a:latin typeface="Arial"/>
                        </a:rPr>
                        <a:t>образность (наглядные образы, схемы, планы и т.д.) мышления;</a:t>
                      </a:r>
                    </a:p>
                  </a:txBody>
                  <a:tcPr marL="28575" marR="28575" marT="28575" marB="28575" anchor="ctr"/>
                </a:tc>
                <a:tc>
                  <a:txBody>
                    <a:bodyPr/>
                    <a:lstStyle/>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способность к обобщению информации;</a:t>
                      </a:r>
                    </a:p>
                    <a:p>
                      <a:pPr>
                        <a:buFont typeface="Arial"/>
                        <a:buChar char="•"/>
                      </a:pPr>
                      <a:r>
                        <a:rPr lang="ru-RU" sz="900" b="1" u="none" strike="noStrike" dirty="0">
                          <a:latin typeface="Arial"/>
                        </a:rPr>
                        <a:t>память на условные обозначения (знаки, символы, планы, схемы, графики);</a:t>
                      </a:r>
                    </a:p>
                    <a:p>
                      <a:pPr>
                        <a:buFont typeface="Arial"/>
                        <a:buChar char="•"/>
                      </a:pPr>
                      <a:r>
                        <a:rPr lang="ru-RU" sz="900" b="1" u="none" strike="noStrike" dirty="0">
                          <a:latin typeface="Arial"/>
                        </a:rPr>
                        <a:t>память на образы предметного мира;</a:t>
                      </a:r>
                    </a:p>
                    <a:p>
                      <a:pPr>
                        <a:buFont typeface="Arial"/>
                        <a:buChar char="•"/>
                      </a:pPr>
                      <a:r>
                        <a:rPr lang="ru-RU" sz="900" b="1" u="none" strike="noStrike" dirty="0">
                          <a:latin typeface="Arial"/>
                        </a:rPr>
                        <a:t>способность запоминать на длительный срок большие объемы информации;</a:t>
                      </a:r>
                    </a:p>
                    <a:p>
                      <a:pPr>
                        <a:buFont typeface="Arial"/>
                        <a:buChar char="•"/>
                      </a:pPr>
                      <a:r>
                        <a:rPr lang="ru-RU" sz="900" b="1" u="none" strike="noStrike" dirty="0">
                          <a:latin typeface="Arial"/>
                        </a:rPr>
                        <a:t>координация движений рук и ног;</a:t>
                      </a:r>
                    </a:p>
                    <a:p>
                      <a:pPr>
                        <a:buFont typeface="Arial"/>
                        <a:buChar char="•"/>
                      </a:pPr>
                      <a:r>
                        <a:rPr lang="ru-RU" sz="900" b="1" u="none" strike="noStrike" dirty="0">
                          <a:latin typeface="Arial"/>
                        </a:rPr>
                        <a:t>способность к выполнению мелких точных движений;</a:t>
                      </a:r>
                    </a:p>
                    <a:p>
                      <a:pPr>
                        <a:buFont typeface="Arial"/>
                        <a:buChar char="•"/>
                      </a:pPr>
                      <a:r>
                        <a:rPr lang="ru-RU" sz="900" b="1" u="none" strike="noStrike" dirty="0">
                          <a:latin typeface="Arial"/>
                        </a:rPr>
                        <a:t>твердость руки, устойчивость кистей рук (низкий тремор);</a:t>
                      </a:r>
                    </a:p>
                    <a:p>
                      <a:pPr>
                        <a:buFont typeface="Arial"/>
                        <a:buChar char="•"/>
                      </a:pPr>
                      <a:r>
                        <a:rPr lang="ru-RU" sz="900" b="1" u="none" strike="noStrike" dirty="0">
                          <a:latin typeface="Arial"/>
                        </a:rPr>
                        <a:t>сохранение работоспособности при развивающемся утомлении;</a:t>
                      </a:r>
                    </a:p>
                    <a:p>
                      <a:pPr>
                        <a:buFont typeface="Arial"/>
                        <a:buChar char="•"/>
                      </a:pPr>
                      <a:r>
                        <a:rPr lang="ru-RU" sz="900" b="1" u="none" strike="noStrike" dirty="0">
                          <a:latin typeface="Arial"/>
                        </a:rPr>
                        <a:t>умение быстро ориентироваться в окружающей обстановке;</a:t>
                      </a:r>
                    </a:p>
                    <a:p>
                      <a:pPr>
                        <a:buFont typeface="Arial"/>
                        <a:buChar char="•"/>
                      </a:pPr>
                      <a:r>
                        <a:rPr lang="ru-RU" sz="900" b="1" u="none" strike="noStrike" dirty="0">
                          <a:latin typeface="Arial"/>
                        </a:rPr>
                        <a:t>эмоциональная стабильность;</a:t>
                      </a:r>
                    </a:p>
                    <a:p>
                      <a:pPr>
                        <a:buFont typeface="Arial"/>
                        <a:buChar char="•"/>
                      </a:pPr>
                      <a:r>
                        <a:rPr lang="ru-RU" sz="900" b="1" u="none" strike="noStrike" dirty="0">
                          <a:latin typeface="Arial"/>
                        </a:rPr>
                        <a:t>навыки черчения;</a:t>
                      </a:r>
                    </a:p>
                    <a:p>
                      <a:pPr>
                        <a:buFont typeface="Arial"/>
                        <a:buChar char="•"/>
                      </a:pPr>
                      <a:r>
                        <a:rPr lang="ru-RU" sz="900" b="1" u="none" strike="noStrike" dirty="0">
                          <a:latin typeface="Arial"/>
                        </a:rPr>
                        <a:t>склонность к исследовательской деятельности.</a:t>
                      </a:r>
                    </a:p>
                  </a:txBody>
                  <a:tcPr marL="28575" marR="28575" marT="28575" marB="28575" anchor="ctr"/>
                </a:tc>
              </a:tr>
              <a:tr h="382548">
                <a:tc gridSpan="2">
                  <a:txBody>
                    <a:bodyPr/>
                    <a:lstStyle/>
                    <a:p>
                      <a:pPr algn="ctr"/>
                      <a:r>
                        <a:rPr lang="ru-RU" sz="1100" b="1" dirty="0">
                          <a:latin typeface="Verdana"/>
                        </a:rPr>
                        <a:t>Заболевания, противопоказанные для профессии "Геодезист":</a:t>
                      </a:r>
                      <a:endParaRPr lang="ru-RU" sz="1100" dirty="0">
                        <a:latin typeface="Verdana"/>
                      </a:endParaRPr>
                    </a:p>
                  </a:txBody>
                  <a:tcPr marL="28575" marR="28575" marT="28575" marB="28575" anchor="ctr"/>
                </a:tc>
                <a:tc hMerge="1">
                  <a:txBody>
                    <a:bodyPr/>
                    <a:lstStyle/>
                    <a:p>
                      <a:endParaRPr lang="ru-RU"/>
                    </a:p>
                  </a:txBody>
                  <a:tcPr/>
                </a:tc>
              </a:tr>
              <a:tr h="1049388">
                <a:tc>
                  <a:txBody>
                    <a:bodyPr/>
                    <a:lstStyle/>
                    <a:p>
                      <a:pPr>
                        <a:buFont typeface="Arial"/>
                        <a:buChar char="•"/>
                      </a:pPr>
                      <a:r>
                        <a:rPr lang="ru-RU" sz="900" b="1" u="none" strike="noStrike" dirty="0">
                          <a:latin typeface="Arial"/>
                        </a:rPr>
                        <a:t>заболевания сердца или нарушения артериального давления;</a:t>
                      </a:r>
                    </a:p>
                    <a:p>
                      <a:pPr>
                        <a:buFont typeface="Arial"/>
                        <a:buChar char="•"/>
                      </a:pPr>
                      <a:r>
                        <a:rPr lang="ru-RU" sz="900" b="1" u="none" strike="noStrike" dirty="0">
                          <a:latin typeface="Arial"/>
                        </a:rPr>
                        <a:t>нервно-психические расстройства;</a:t>
                      </a:r>
                    </a:p>
                    <a:p>
                      <a:pPr>
                        <a:buFont typeface="Arial"/>
                        <a:buChar char="•"/>
                      </a:pPr>
                      <a:r>
                        <a:rPr lang="ru-RU" sz="900" b="1" u="none" strike="noStrike" dirty="0">
                          <a:latin typeface="Arial"/>
                        </a:rPr>
                        <a:t>судороги, потери сознания;</a:t>
                      </a:r>
                    </a:p>
                    <a:p>
                      <a:pPr>
                        <a:buFont typeface="Arial"/>
                        <a:buChar char="•"/>
                      </a:pPr>
                      <a:r>
                        <a:rPr lang="ru-RU" sz="900" b="1" u="none" strike="noStrike" dirty="0">
                          <a:latin typeface="Arial"/>
                        </a:rPr>
                        <a:t>употребление наркотиков, зависимость от алкоголя;</a:t>
                      </a:r>
                    </a:p>
                    <a:p>
                      <a:pPr>
                        <a:buFont typeface="Arial"/>
                        <a:buChar char="•"/>
                      </a:pPr>
                      <a:r>
                        <a:rPr lang="ru-RU" sz="900" b="1" u="none" strike="noStrike" dirty="0">
                          <a:latin typeface="Arial"/>
                        </a:rPr>
                        <a:t>некорректируемое снижение остроты зрения;</a:t>
                      </a:r>
                    </a:p>
                    <a:p>
                      <a:pPr>
                        <a:buFont typeface="Arial"/>
                        <a:buChar char="•"/>
                      </a:pPr>
                      <a:r>
                        <a:rPr lang="ru-RU" sz="900" b="1" u="none" strike="noStrike" dirty="0">
                          <a:latin typeface="Arial"/>
                        </a:rPr>
                        <a:t>нарушение цветоразличения, бинокулярного зрения;</a:t>
                      </a:r>
                    </a:p>
                    <a:p>
                      <a:pPr>
                        <a:buFont typeface="Arial"/>
                        <a:buChar char="•"/>
                      </a:pPr>
                      <a:r>
                        <a:rPr lang="ru-RU" sz="900" b="1" u="none" strike="noStrike" dirty="0">
                          <a:latin typeface="Arial"/>
                        </a:rPr>
                        <a:t>расстройства слуха;</a:t>
                      </a:r>
                    </a:p>
                  </a:txBody>
                  <a:tcPr marL="28575" marR="28575" marT="28575" marB="28575" anchor="ctr"/>
                </a:tc>
                <a:tc>
                  <a:txBody>
                    <a:bodyPr/>
                    <a:lstStyle/>
                    <a:p>
                      <a:pPr>
                        <a:buFont typeface="Arial"/>
                        <a:buChar char="•"/>
                      </a:pPr>
                      <a:r>
                        <a:rPr lang="ru-RU" sz="900" b="1" u="none" strike="noStrike" dirty="0">
                          <a:latin typeface="Arial"/>
                        </a:rPr>
                        <a:t>вестибулярные расстройства, нарушение чувства равновесия;</a:t>
                      </a:r>
                    </a:p>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дрожание рук;</a:t>
                      </a:r>
                    </a:p>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боязнь высоты;</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765097">
                <a:tc gridSpan="2">
                  <a:txBody>
                    <a:bodyPr/>
                    <a:lstStyle/>
                    <a:p>
                      <a:r>
                        <a:rPr lang="ru-RU" sz="1100" b="1" dirty="0">
                          <a:latin typeface="Verdana"/>
                        </a:rPr>
                        <a:t>Уровень образования профессии "Геодезист"</a:t>
                      </a:r>
                      <a:endParaRPr lang="ru-RU" sz="1100" dirty="0">
                        <a:latin typeface="Verdana"/>
                      </a:endParaRPr>
                    </a:p>
                    <a:p>
                      <a:r>
                        <a:rPr lang="ru-RU" sz="900" dirty="0">
                          <a:latin typeface="Verdana"/>
                        </a:rPr>
                        <a:t>Для овладения профессией "Геодезист" необходимо высшее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Логист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6002956"/>
        </p:xfrm>
        <a:graphic>
          <a:graphicData uri="http://schemas.openxmlformats.org/drawingml/2006/table">
            <a:tbl>
              <a:tblPr firstRow="1" bandRow="1">
                <a:tableStyleId>{5C22544A-7EE6-4342-B048-85BDC9FD1C3A}</a:tableStyleId>
              </a:tblPr>
              <a:tblGrid>
                <a:gridCol w="4114800"/>
                <a:gridCol w="4114800"/>
              </a:tblGrid>
              <a:tr h="367994">
                <a:tc gridSpan="2">
                  <a:txBody>
                    <a:bodyPr/>
                    <a:lstStyle/>
                    <a:p>
                      <a:r>
                        <a:rPr lang="ru-RU" sz="1200" b="1" i="0" kern="1200" dirty="0" smtClean="0">
                          <a:solidFill>
                            <a:schemeClr val="lt1"/>
                          </a:solidFill>
                          <a:latin typeface="+mn-lt"/>
                          <a:ea typeface="+mn-ea"/>
                          <a:cs typeface="+mn-cs"/>
                        </a:rPr>
                        <a:t>Назначение профессии "Логист":</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создание оптимальных схем транспортировки сырья, материалов, готовой продукции в целях повышения эффективности работы предприятия.</a:t>
                      </a:r>
                      <a:endParaRPr lang="ru-RU" sz="1000" dirty="0"/>
                    </a:p>
                  </a:txBody>
                  <a:tcPr/>
                </a:tc>
                <a:tc hMerge="1">
                  <a:txBody>
                    <a:bodyPr/>
                    <a:lstStyle/>
                    <a:p>
                      <a:endParaRPr lang="ru-RU" dirty="0"/>
                    </a:p>
                  </a:txBody>
                  <a:tcPr/>
                </a:tc>
              </a:tr>
              <a:tr h="651066">
                <a:tc gridSpan="2">
                  <a:txBody>
                    <a:bodyPr/>
                    <a:lstStyle/>
                    <a:p>
                      <a:r>
                        <a:rPr lang="ru-RU" sz="1200" b="1" i="0" kern="1200" dirty="0" smtClean="0">
                          <a:solidFill>
                            <a:schemeClr val="dk1"/>
                          </a:solidFill>
                          <a:latin typeface="+mn-lt"/>
                          <a:ea typeface="+mn-ea"/>
                          <a:cs typeface="+mn-cs"/>
                        </a:rPr>
                        <a:t>Основные решаемые задачи профессии "Логист":</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разработка стратегии товародвижения;</a:t>
                      </a:r>
                    </a:p>
                    <a:p>
                      <a:r>
                        <a:rPr lang="ru-RU" sz="1000" b="1" i="0" u="none" strike="noStrike" kern="1200" dirty="0" smtClean="0">
                          <a:solidFill>
                            <a:schemeClr val="dk1"/>
                          </a:solidFill>
                          <a:latin typeface="+mn-lt"/>
                          <a:ea typeface="+mn-ea"/>
                          <a:cs typeface="+mn-cs"/>
                        </a:rPr>
                        <a:t>построение выгодной системы отношений сотрудничества и партнерства с участниками бизнес–процессов;</a:t>
                      </a:r>
                    </a:p>
                    <a:p>
                      <a:r>
                        <a:rPr lang="ru-RU" sz="1000" b="1" i="0" u="none" strike="noStrike" kern="1200" dirty="0" smtClean="0">
                          <a:solidFill>
                            <a:schemeClr val="dk1"/>
                          </a:solidFill>
                          <a:latin typeface="+mn-lt"/>
                          <a:ea typeface="+mn-ea"/>
                          <a:cs typeface="+mn-cs"/>
                        </a:rPr>
                        <a:t>координация финансовых и информационных потоков, контроль качества системы товародвижения.</a:t>
                      </a:r>
                    </a:p>
                  </a:txBody>
                  <a:tcPr/>
                </a:tc>
                <a:tc hMerge="1">
                  <a:txBody>
                    <a:bodyPr/>
                    <a:lstStyle/>
                    <a:p>
                      <a:endParaRPr lang="ru-RU" dirty="0"/>
                    </a:p>
                  </a:txBody>
                  <a:tcPr/>
                </a:tc>
              </a:tr>
              <a:tr h="344404">
                <a:tc gridSpan="2">
                  <a:txBody>
                    <a:bodyPr/>
                    <a:lstStyle/>
                    <a:p>
                      <a:pPr algn="ctr"/>
                      <a:r>
                        <a:rPr lang="ru-RU" sz="1200" b="1" dirty="0">
                          <a:latin typeface="Verdana"/>
                        </a:rPr>
                        <a:t>Профессионально–важные качества профессии "Логист":</a:t>
                      </a:r>
                      <a:endParaRPr lang="ru-RU" sz="1200" dirty="0">
                        <a:latin typeface="Verdana"/>
                      </a:endParaRPr>
                    </a:p>
                  </a:txBody>
                  <a:tcPr marL="28575" marR="28575" marT="28575" marB="28575" anchor="ctr"/>
                </a:tc>
                <a:tc hMerge="1">
                  <a:txBody>
                    <a:bodyPr/>
                    <a:lstStyle/>
                    <a:p>
                      <a:endParaRPr lang="ru-RU"/>
                    </a:p>
                  </a:txBody>
                  <a:tcPr/>
                </a:tc>
              </a:tr>
              <a:tr h="2176117">
                <a:tc>
                  <a:txBody>
                    <a:bodyPr/>
                    <a:lstStyle/>
                    <a:p>
                      <a:pPr>
                        <a:buFont typeface="Arial"/>
                        <a:buChar char="•"/>
                      </a:pPr>
                      <a:r>
                        <a:rPr lang="ru-RU" sz="1000" b="1" u="none" strike="noStrike" dirty="0">
                          <a:latin typeface="Arial"/>
                        </a:rPr>
                        <a:t>предусмотрительность;</a:t>
                      </a:r>
                    </a:p>
                    <a:p>
                      <a:pPr>
                        <a:buFont typeface="Arial"/>
                        <a:buChar char="•"/>
                      </a:pPr>
                      <a:r>
                        <a:rPr lang="ru-RU" sz="1000" b="1" u="none" strike="noStrike" dirty="0">
                          <a:latin typeface="Arial"/>
                        </a:rPr>
                        <a:t>пунктуальность, педантичность;</a:t>
                      </a:r>
                    </a:p>
                    <a:p>
                      <a:pPr>
                        <a:buFont typeface="Arial"/>
                        <a:buChar char="•"/>
                      </a:pPr>
                      <a:r>
                        <a:rPr lang="ru-RU" sz="1000" b="1" u="none" strike="noStrike" dirty="0">
                          <a:latin typeface="Arial"/>
                        </a:rPr>
                        <a:t>способность планировать свою деятельность во времени;</a:t>
                      </a:r>
                    </a:p>
                    <a:p>
                      <a:pPr>
                        <a:buFont typeface="Arial"/>
                        <a:buChar char="•"/>
                      </a:pPr>
                      <a:r>
                        <a:rPr lang="ru-RU" sz="1000" b="1" u="none" strike="noStrike" dirty="0" err="1">
                          <a:latin typeface="Arial"/>
                        </a:rPr>
                        <a:t>экстравертированность</a:t>
                      </a:r>
                      <a:r>
                        <a:rPr lang="ru-RU" sz="1000" b="1" u="none" strike="noStrike" dirty="0">
                          <a:latin typeface="Arial"/>
                        </a:rPr>
                        <a:t> (ориентация на взаимодействие с людьми, общительность);</a:t>
                      </a:r>
                    </a:p>
                    <a:p>
                      <a:pPr>
                        <a:buFont typeface="Arial"/>
                        <a:buChar char="•"/>
                      </a:pPr>
                      <a:r>
                        <a:rPr lang="ru-RU" sz="1000" b="1" u="none" strike="noStrike" dirty="0">
                          <a:latin typeface="Arial"/>
                        </a:rPr>
                        <a:t>организованность, самодисциплина;</a:t>
                      </a:r>
                    </a:p>
                    <a:p>
                      <a:pPr>
                        <a:buFont typeface="Arial"/>
                        <a:buChar char="•"/>
                      </a:pPr>
                      <a:r>
                        <a:rPr lang="ru-RU" sz="10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гибкость мышления;</a:t>
                      </a:r>
                    </a:p>
                    <a:p>
                      <a:pPr>
                        <a:buFont typeface="Arial"/>
                        <a:buChar char="•"/>
                      </a:pPr>
                      <a:r>
                        <a:rPr lang="ru-RU" sz="1000" b="1" u="none" strike="noStrike" dirty="0">
                          <a:latin typeface="Arial"/>
                        </a:rPr>
                        <a:t>интуитивное мышление;</a:t>
                      </a:r>
                    </a:p>
                  </a:txBody>
                  <a:tcPr marL="28575" marR="28575" marT="28575" marB="28575" anchor="ctr"/>
                </a:tc>
                <a:tc>
                  <a:txBody>
                    <a:bodyPr/>
                    <a:lstStyle/>
                    <a:p>
                      <a:pPr>
                        <a:buFont typeface="Arial"/>
                        <a:buChar char="•"/>
                      </a:pPr>
                      <a:r>
                        <a:rPr lang="ru-RU" sz="10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1000" b="1" u="none" strike="noStrike" dirty="0">
                          <a:latin typeface="Arial"/>
                        </a:rPr>
                        <a:t>предметность (объекты реального мира и их признаки) мышления;</a:t>
                      </a:r>
                    </a:p>
                    <a:p>
                      <a:pPr>
                        <a:buFont typeface="Arial"/>
                        <a:buChar char="•"/>
                      </a:pPr>
                      <a:r>
                        <a:rPr lang="ru-RU" sz="1000" b="1" u="none" strike="noStrike" dirty="0">
                          <a:latin typeface="Arial"/>
                        </a:rPr>
                        <a:t>стратегическое мышление;</a:t>
                      </a:r>
                    </a:p>
                    <a:p>
                      <a:pPr>
                        <a:buFont typeface="Arial"/>
                        <a:buChar char="•"/>
                      </a:pPr>
                      <a:r>
                        <a:rPr lang="ru-RU" sz="1000" b="1" u="none" strike="noStrike" dirty="0">
                          <a:latin typeface="Arial"/>
                        </a:rPr>
                        <a:t>хорошо развитые </a:t>
                      </a:r>
                      <a:r>
                        <a:rPr lang="ru-RU" sz="1000" b="1" u="none" strike="noStrike" dirty="0" err="1">
                          <a:latin typeface="Arial"/>
                        </a:rPr>
                        <a:t>мнемические</a:t>
                      </a:r>
                      <a:r>
                        <a:rPr lang="ru-RU" sz="1000" b="1" u="none" strike="noStrike" dirty="0">
                          <a:latin typeface="Arial"/>
                        </a:rPr>
                        <a:t> способности (свойства памяти);</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коммуникативные способности (</a:t>
                      </a:r>
                      <a:r>
                        <a:rPr lang="ru-RU" sz="1000" b="1" u="none" strike="noStrike" dirty="0" err="1">
                          <a:latin typeface="Arial"/>
                        </a:rPr>
                        <a:t>способности</a:t>
                      </a:r>
                      <a:r>
                        <a:rPr lang="ru-RU" sz="1000" b="1" u="none" strike="noStrike" dirty="0">
                          <a:latin typeface="Arial"/>
                        </a:rPr>
                        <a:t> общения и взаимодействия с людьми);</a:t>
                      </a:r>
                    </a:p>
                    <a:p>
                      <a:pPr>
                        <a:buFont typeface="Arial"/>
                        <a:buChar char="•"/>
                      </a:pPr>
                      <a:r>
                        <a:rPr lang="ru-RU" sz="1000" b="1" u="none" strike="noStrike" dirty="0">
                          <a:latin typeface="Arial"/>
                        </a:rPr>
                        <a:t>умение решать проблемные ситуации в короткие сроки;</a:t>
                      </a:r>
                    </a:p>
                    <a:p>
                      <a:pPr>
                        <a:buFont typeface="Arial"/>
                        <a:buChar char="•"/>
                      </a:pPr>
                      <a:r>
                        <a:rPr lang="ru-RU" sz="1000" b="1" u="none" strike="noStrike" dirty="0">
                          <a:latin typeface="Arial"/>
                        </a:rPr>
                        <a:t>умение устанавливать контакты с людьми;</a:t>
                      </a:r>
                    </a:p>
                    <a:p>
                      <a:pPr>
                        <a:buFont typeface="Arial"/>
                        <a:buChar char="•"/>
                      </a:pPr>
                      <a:r>
                        <a:rPr lang="ru-RU" sz="1000" b="1" u="none" strike="noStrike" dirty="0">
                          <a:latin typeface="Arial"/>
                        </a:rPr>
                        <a:t>умение </a:t>
                      </a:r>
                      <a:r>
                        <a:rPr lang="ru-RU" sz="1000" b="1" u="none" strike="noStrike" dirty="0" err="1">
                          <a:latin typeface="Arial"/>
                        </a:rPr>
                        <a:t>заинтерисовать</a:t>
                      </a:r>
                      <a:r>
                        <a:rPr lang="ru-RU" sz="1000" b="1" u="none" strike="noStrike" dirty="0">
                          <a:latin typeface="Arial"/>
                        </a:rPr>
                        <a:t>;</a:t>
                      </a:r>
                    </a:p>
                    <a:p>
                      <a:pPr>
                        <a:buFont typeface="Arial"/>
                        <a:buChar char="•"/>
                      </a:pPr>
                      <a:r>
                        <a:rPr lang="ru-RU" sz="1000" b="1" u="none" strike="noStrike" dirty="0">
                          <a:latin typeface="Arial"/>
                        </a:rPr>
                        <a:t>умение правильно и эффективно распределять время;</a:t>
                      </a:r>
                    </a:p>
                    <a:p>
                      <a:pPr>
                        <a:buFont typeface="Arial"/>
                        <a:buChar char="•"/>
                      </a:pPr>
                      <a:r>
                        <a:rPr lang="ru-RU" sz="1000" b="1" u="none" strike="noStrike" dirty="0">
                          <a:latin typeface="Arial"/>
                        </a:rPr>
                        <a:t>умение убеждать.</a:t>
                      </a:r>
                    </a:p>
                  </a:txBody>
                  <a:tcPr marL="28575" marR="28575" marT="28575" marB="28575" anchor="ctr"/>
                </a:tc>
              </a:tr>
              <a:tr h="344404">
                <a:tc gridSpan="2">
                  <a:txBody>
                    <a:bodyPr/>
                    <a:lstStyle/>
                    <a:p>
                      <a:pPr algn="ctr"/>
                      <a:r>
                        <a:rPr lang="ru-RU" sz="1200" b="1" dirty="0">
                          <a:latin typeface="Verdana"/>
                        </a:rPr>
                        <a:t>Заболевания, противопоказанные для профессии "Логист":</a:t>
                      </a:r>
                      <a:endParaRPr lang="ru-RU" sz="1200" dirty="0">
                        <a:latin typeface="Verdana"/>
                      </a:endParaRPr>
                    </a:p>
                  </a:txBody>
                  <a:tcPr marL="28575" marR="28575" marT="28575" marB="28575" anchor="ctr"/>
                </a:tc>
                <a:tc hMerge="1">
                  <a:txBody>
                    <a:bodyPr/>
                    <a:lstStyle/>
                    <a:p>
                      <a:endParaRPr lang="ru-RU"/>
                    </a:p>
                  </a:txBody>
                  <a:tcPr/>
                </a:tc>
              </a:tr>
              <a:tr h="1043829">
                <a:tc>
                  <a:txBody>
                    <a:bodyPr/>
                    <a:lstStyle/>
                    <a:p>
                      <a:pPr>
                        <a:buFont typeface="Arial"/>
                        <a:buChar char="•"/>
                      </a:pPr>
                      <a:r>
                        <a:rPr lang="ru-RU" sz="1000" b="1" u="none" strike="noStrike" dirty="0">
                          <a:latin typeface="Arial"/>
                        </a:rPr>
                        <a:t>заболевания сердца или нарушения артериального давления;</a:t>
                      </a:r>
                    </a:p>
                    <a:p>
                      <a:pPr>
                        <a:buFont typeface="Arial"/>
                        <a:buChar char="•"/>
                      </a:pPr>
                      <a:r>
                        <a:rPr lang="ru-RU" sz="1000" b="1" u="none" strike="noStrike" dirty="0">
                          <a:latin typeface="Arial"/>
                        </a:rPr>
                        <a:t>нервно–психические расстройства;</a:t>
                      </a:r>
                    </a:p>
                    <a:p>
                      <a:pPr>
                        <a:buFont typeface="Arial"/>
                        <a:buChar char="•"/>
                      </a:pPr>
                      <a:r>
                        <a:rPr lang="ru-RU" sz="1000" b="1" u="none" strike="noStrike" dirty="0">
                          <a:latin typeface="Arial"/>
                        </a:rPr>
                        <a:t>судороги, потери сознания;</a:t>
                      </a:r>
                    </a:p>
                    <a:p>
                      <a:pPr>
                        <a:buFont typeface="Arial"/>
                        <a:buChar char="•"/>
                      </a:pPr>
                      <a:r>
                        <a:rPr lang="ru-RU" sz="1000" b="1" u="none" strike="noStrike" dirty="0">
                          <a:latin typeface="Arial"/>
                        </a:rPr>
                        <a:t>употребление наркотиков, зависимость от алкоголя;</a:t>
                      </a:r>
                    </a:p>
                    <a:p>
                      <a:pPr>
                        <a:buFont typeface="Arial"/>
                        <a:buChar char="•"/>
                      </a:pPr>
                      <a:r>
                        <a:rPr lang="ru-RU" sz="1000" b="1" u="none" strike="noStrike" dirty="0">
                          <a:latin typeface="Arial"/>
                        </a:rPr>
                        <a:t>некорректируемое снижение остроты зрения;</a:t>
                      </a:r>
                    </a:p>
                    <a:p>
                      <a:pPr>
                        <a:buFont typeface="Arial"/>
                        <a:buChar char="•"/>
                      </a:pPr>
                      <a:r>
                        <a:rPr lang="ru-RU" sz="1000" b="1" u="none" strike="noStrike" dirty="0">
                          <a:latin typeface="Arial"/>
                        </a:rPr>
                        <a:t>расстройства слуха;</a:t>
                      </a:r>
                    </a:p>
                  </a:txBody>
                  <a:tcPr marL="28575" marR="28575" marT="28575" marB="28575" anchor="ctr"/>
                </a:tc>
                <a:tc>
                  <a:txBody>
                    <a:bodyPr/>
                    <a:lstStyle/>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688808">
                <a:tc gridSpan="2">
                  <a:txBody>
                    <a:bodyPr/>
                    <a:lstStyle/>
                    <a:p>
                      <a:r>
                        <a:rPr lang="ru-RU" sz="1200" b="1" dirty="0">
                          <a:latin typeface="Verdana"/>
                        </a:rPr>
                        <a:t>Уровень образования профессии "Логист"</a:t>
                      </a:r>
                      <a:endParaRPr lang="ru-RU" sz="1200" dirty="0">
                        <a:latin typeface="Verdana"/>
                      </a:endParaRPr>
                    </a:p>
                    <a:p>
                      <a:r>
                        <a:rPr lang="ru-RU" sz="1000" dirty="0">
                          <a:latin typeface="Verdana"/>
                        </a:rPr>
                        <a:t>Для овладения профессией "Логист" необходимо высшее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Маклер </a:t>
            </a:r>
            <a:r>
              <a:rPr lang="ru-RU" sz="1200" b="1" dirty="0" smtClean="0"/>
              <a:t>биржевой</a:t>
            </a:r>
            <a:endParaRPr lang="ru-RU" sz="1200" dirty="0"/>
          </a:p>
        </p:txBody>
      </p:sp>
      <p:sp>
        <p:nvSpPr>
          <p:cNvPr id="3" name="Содержимое 2"/>
          <p:cNvSpPr>
            <a:spLocks noGrp="1"/>
          </p:cNvSpPr>
          <p:nvPr>
            <p:ph idx="1"/>
          </p:nvPr>
        </p:nvSpPr>
        <p:spPr/>
        <p:txBody>
          <a:bodyPr/>
          <a:lstStyle/>
          <a:p>
            <a:endParaRPr lang="ru-RU" dirty="0"/>
          </a:p>
        </p:txBody>
      </p:sp>
      <p:graphicFrame>
        <p:nvGraphicFramePr>
          <p:cNvPr id="4" name="Содержимое 3"/>
          <p:cNvGraphicFramePr>
            <a:graphicFrameLocks/>
          </p:cNvGraphicFramePr>
          <p:nvPr/>
        </p:nvGraphicFramePr>
        <p:xfrm>
          <a:off x="467544" y="620688"/>
          <a:ext cx="8229600" cy="6063032"/>
        </p:xfrm>
        <a:graphic>
          <a:graphicData uri="http://schemas.openxmlformats.org/drawingml/2006/table">
            <a:tbl>
              <a:tblPr firstRow="1" bandRow="1">
                <a:tableStyleId>{5C22544A-7EE6-4342-B048-85BDC9FD1C3A}</a:tableStyleId>
              </a:tblPr>
              <a:tblGrid>
                <a:gridCol w="4114800"/>
                <a:gridCol w="4114800"/>
              </a:tblGrid>
              <a:tr h="432048">
                <a:tc gridSpan="2">
                  <a:txBody>
                    <a:bodyPr/>
                    <a:lstStyle/>
                    <a:p>
                      <a:r>
                        <a:rPr lang="ru-RU" sz="1100" b="1" i="0" kern="1200" dirty="0" smtClean="0">
                          <a:solidFill>
                            <a:schemeClr val="lt1"/>
                          </a:solidFill>
                          <a:latin typeface="+mn-lt"/>
                          <a:ea typeface="+mn-ea"/>
                          <a:cs typeface="+mn-cs"/>
                        </a:rPr>
                        <a:t>Назначение профессии "Маклер":</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осуществление посредничества от лица физического или юридического лица при покупке, продаже товаров, ценных бумаг, услуг, страхований, заключении сделок купли–продажи путем сведения партнеров.</a:t>
                      </a:r>
                      <a:endParaRPr lang="ru-RU" sz="900" dirty="0"/>
                    </a:p>
                  </a:txBody>
                  <a:tcPr/>
                </a:tc>
                <a:tc hMerge="1">
                  <a:txBody>
                    <a:bodyPr/>
                    <a:lstStyle/>
                    <a:p>
                      <a:endParaRPr lang="ru-RU" dirty="0"/>
                    </a:p>
                  </a:txBody>
                  <a:tcPr/>
                </a:tc>
              </a:tr>
              <a:tr h="1084807">
                <a:tc gridSpan="2">
                  <a:txBody>
                    <a:bodyPr/>
                    <a:lstStyle/>
                    <a:p>
                      <a:r>
                        <a:rPr lang="ru-RU" sz="1100" b="1" i="0" kern="1200" dirty="0" smtClean="0">
                          <a:solidFill>
                            <a:schemeClr val="dk1"/>
                          </a:solidFill>
                          <a:latin typeface="+mn-lt"/>
                          <a:ea typeface="+mn-ea"/>
                          <a:cs typeface="+mn-cs"/>
                        </a:rPr>
                        <a:t>Основные решаемые задачи профессии "Маклер":</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Биржевой маклер: контроль хода проведения торгов на фондовых, товарных и валютных биржах, соблюдения всех правил и законности при заключении сделок; регистрация сделок между брокерами, участие в урегулировании спорных вопросов.</a:t>
                      </a:r>
                    </a:p>
                    <a:p>
                      <a:r>
                        <a:rPr lang="ru-RU" sz="900" b="1" i="0" u="none" strike="noStrike" kern="1200" dirty="0" smtClean="0">
                          <a:solidFill>
                            <a:schemeClr val="dk1"/>
                          </a:solidFill>
                          <a:latin typeface="+mn-lt"/>
                          <a:ea typeface="+mn-ea"/>
                          <a:cs typeface="+mn-cs"/>
                        </a:rPr>
                        <a:t>Финансовый маклер: предоставление финансовых и консультационных услуг на финансовых рынках; обслуживание </a:t>
                      </a:r>
                      <a:r>
                        <a:rPr lang="ru-RU" sz="900" b="1" i="0" u="none" strike="noStrike" kern="1200" dirty="0" err="1" smtClean="0">
                          <a:solidFill>
                            <a:schemeClr val="dk1"/>
                          </a:solidFill>
                          <a:latin typeface="+mn-lt"/>
                          <a:ea typeface="+mn-ea"/>
                          <a:cs typeface="+mn-cs"/>
                        </a:rPr>
                        <a:t>портфолио</a:t>
                      </a:r>
                      <a:r>
                        <a:rPr lang="ru-RU" sz="900" b="1" i="0" u="none" strike="noStrike" kern="1200" dirty="0" smtClean="0">
                          <a:solidFill>
                            <a:schemeClr val="dk1"/>
                          </a:solidFill>
                          <a:latin typeface="+mn-lt"/>
                          <a:ea typeface="+mn-ea"/>
                          <a:cs typeface="+mn-cs"/>
                        </a:rPr>
                        <a:t>, оценка ценных бумаг и дериват.</a:t>
                      </a:r>
                    </a:p>
                    <a:p>
                      <a:r>
                        <a:rPr lang="ru-RU" sz="900" b="1" i="0" u="none" strike="noStrike" kern="1200" dirty="0" smtClean="0">
                          <a:solidFill>
                            <a:schemeClr val="dk1"/>
                          </a:solidFill>
                          <a:latin typeface="+mn-lt"/>
                          <a:ea typeface="+mn-ea"/>
                          <a:cs typeface="+mn-cs"/>
                        </a:rPr>
                        <a:t>Страховой маклер: предоставление финансовых и консультационных услуг на страховых рынках; консультации в области разработок новых продуктов страхования.</a:t>
                      </a:r>
                    </a:p>
                    <a:p>
                      <a:r>
                        <a:rPr lang="ru-RU" sz="900" b="1" i="0" u="none" strike="noStrike" kern="1200" dirty="0" smtClean="0">
                          <a:solidFill>
                            <a:schemeClr val="dk1"/>
                          </a:solidFill>
                          <a:latin typeface="+mn-lt"/>
                          <a:ea typeface="+mn-ea"/>
                          <a:cs typeface="+mn-cs"/>
                        </a:rPr>
                        <a:t>Маклер по недвижимости: управление недвижимостью, посредничества продажи и аренды недвижимого имущества.</a:t>
                      </a:r>
                    </a:p>
                  </a:txBody>
                  <a:tcPr/>
                </a:tc>
                <a:tc hMerge="1">
                  <a:txBody>
                    <a:bodyPr/>
                    <a:lstStyle/>
                    <a:p>
                      <a:endParaRPr lang="ru-RU" dirty="0"/>
                    </a:p>
                  </a:txBody>
                  <a:tcPr/>
                </a:tc>
              </a:tr>
              <a:tr h="285701">
                <a:tc gridSpan="2">
                  <a:txBody>
                    <a:bodyPr/>
                    <a:lstStyle/>
                    <a:p>
                      <a:pPr algn="ctr"/>
                      <a:r>
                        <a:rPr lang="ru-RU" sz="1100" b="1" dirty="0">
                          <a:latin typeface="Verdana"/>
                        </a:rPr>
                        <a:t>Профессионально–важные качества профессии "Маклер":</a:t>
                      </a:r>
                      <a:endParaRPr lang="ru-RU" sz="1100" dirty="0">
                        <a:latin typeface="Verdana"/>
                      </a:endParaRPr>
                    </a:p>
                  </a:txBody>
                  <a:tcPr marL="28575" marR="28575" marT="28575" marB="28575" anchor="ctr"/>
                </a:tc>
                <a:tc hMerge="1">
                  <a:txBody>
                    <a:bodyPr/>
                    <a:lstStyle/>
                    <a:p>
                      <a:endParaRPr lang="ru-RU"/>
                    </a:p>
                  </a:txBody>
                  <a:tcPr/>
                </a:tc>
              </a:tr>
              <a:tr h="2054875">
                <a:tc>
                  <a:txBody>
                    <a:bodyPr/>
                    <a:lstStyle/>
                    <a:p>
                      <a:pPr>
                        <a:buFont typeface="Arial"/>
                        <a:buChar char="•"/>
                      </a:pPr>
                      <a:r>
                        <a:rPr lang="ru-RU" sz="900" b="1" u="none" strike="noStrike" dirty="0">
                          <a:latin typeface="Arial"/>
                        </a:rPr>
                        <a:t>ответственность;</a:t>
                      </a:r>
                    </a:p>
                    <a:p>
                      <a:pPr>
                        <a:buFont typeface="Arial"/>
                        <a:buChar char="•"/>
                      </a:pPr>
                      <a:r>
                        <a:rPr lang="ru-RU" sz="900" b="1" u="none" strike="noStrike" dirty="0">
                          <a:latin typeface="Arial"/>
                        </a:rPr>
                        <a:t>пунктуальность, педантичность;</a:t>
                      </a:r>
                    </a:p>
                    <a:p>
                      <a:pPr>
                        <a:buFont typeface="Arial"/>
                        <a:buChar char="•"/>
                      </a:pPr>
                      <a:r>
                        <a:rPr lang="ru-RU" sz="900" b="1" u="none" strike="noStrike" dirty="0">
                          <a:latin typeface="Arial"/>
                        </a:rPr>
                        <a:t>решительность;</a:t>
                      </a:r>
                    </a:p>
                    <a:p>
                      <a:pPr>
                        <a:buFont typeface="Arial"/>
                        <a:buChar char="•"/>
                      </a:pPr>
                      <a:r>
                        <a:rPr lang="ru-RU" sz="900" b="1" u="none" strike="noStrike" dirty="0">
                          <a:latin typeface="Arial"/>
                        </a:rPr>
                        <a:t>самообладание, эмоциональная уравновешенность, выдержка;</a:t>
                      </a:r>
                    </a:p>
                    <a:p>
                      <a:pPr>
                        <a:buFont typeface="Arial"/>
                        <a:buChar char="•"/>
                      </a:pPr>
                      <a:r>
                        <a:rPr lang="ru-RU" sz="900" b="1" u="none" strike="noStrike" dirty="0">
                          <a:latin typeface="Arial"/>
                        </a:rPr>
                        <a:t>способность аргументировано отстаивать свое мнение;</a:t>
                      </a:r>
                    </a:p>
                    <a:p>
                      <a:pPr>
                        <a:buFont typeface="Arial"/>
                        <a:buChar char="•"/>
                      </a:pPr>
                      <a:r>
                        <a:rPr lang="ru-RU" sz="9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900" b="1" u="none" strike="noStrike" dirty="0" err="1">
                          <a:latin typeface="Arial"/>
                        </a:rPr>
                        <a:t>экстравертированность</a:t>
                      </a:r>
                      <a:r>
                        <a:rPr lang="ru-RU" sz="900" b="1" u="none" strike="noStrike" dirty="0">
                          <a:latin typeface="Arial"/>
                        </a:rPr>
                        <a:t> (ориентация на взаимодействие с людьми, общительность);</a:t>
                      </a:r>
                    </a:p>
                    <a:p>
                      <a:pPr>
                        <a:buFont typeface="Arial"/>
                        <a:buChar char="•"/>
                      </a:pPr>
                      <a:r>
                        <a:rPr lang="ru-RU" sz="9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9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900" b="1" u="none" strike="noStrike" dirty="0" err="1">
                          <a:latin typeface="Arial"/>
                        </a:rPr>
                        <a:t>пособность</a:t>
                      </a:r>
                      <a:r>
                        <a:rPr lang="ru-RU" sz="900" b="1" u="none" strike="noStrike" dirty="0">
                          <a:latin typeface="Arial"/>
                        </a:rPr>
                        <a:t> к распределению внимания между несколькими объектами или видами деятельности;</a:t>
                      </a:r>
                    </a:p>
                  </a:txBody>
                  <a:tcPr marL="28575" marR="28575" marT="28575" marB="28575" anchor="ctr"/>
                </a:tc>
                <a:tc>
                  <a:txBody>
                    <a:bodyPr/>
                    <a:lstStyle/>
                    <a:p>
                      <a:pPr>
                        <a:buFont typeface="Arial"/>
                        <a:buChar char="•"/>
                      </a:pPr>
                      <a:r>
                        <a:rPr lang="ru-RU" sz="900" b="1" u="none" strike="noStrike" dirty="0">
                          <a:latin typeface="Arial"/>
                        </a:rPr>
                        <a:t>речевой слух (восприятие устной речи);</a:t>
                      </a:r>
                    </a:p>
                    <a:p>
                      <a:pPr>
                        <a:buFont typeface="Arial"/>
                        <a:buChar char="•"/>
                      </a:pPr>
                      <a:r>
                        <a:rPr lang="ru-RU" sz="9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способность к обобщению информации;</a:t>
                      </a:r>
                    </a:p>
                    <a:p>
                      <a:pPr>
                        <a:buFont typeface="Arial"/>
                        <a:buChar char="•"/>
                      </a:pPr>
                      <a:r>
                        <a:rPr lang="ru-RU" sz="900" b="1" u="none" strike="noStrike" dirty="0">
                          <a:latin typeface="Arial"/>
                        </a:rPr>
                        <a:t>хорошо развитые </a:t>
                      </a:r>
                      <a:r>
                        <a:rPr lang="ru-RU" sz="900" b="1" u="none" strike="noStrike" dirty="0" err="1">
                          <a:latin typeface="Arial"/>
                        </a:rPr>
                        <a:t>мнемические</a:t>
                      </a:r>
                      <a:r>
                        <a:rPr lang="ru-RU" sz="900" b="1" u="none" strike="noStrike" dirty="0">
                          <a:latin typeface="Arial"/>
                        </a:rPr>
                        <a:t> способности (свойства памяти);</a:t>
                      </a:r>
                    </a:p>
                    <a:p>
                      <a:pPr>
                        <a:buFont typeface="Arial"/>
                        <a:buChar char="•"/>
                      </a:pPr>
                      <a:r>
                        <a:rPr lang="ru-RU" sz="900" b="1" u="none" strike="noStrike" dirty="0">
                          <a:latin typeface="Arial"/>
                        </a:rPr>
                        <a:t>оперативная память;</a:t>
                      </a:r>
                    </a:p>
                    <a:p>
                      <a:pPr>
                        <a:buFont typeface="Arial"/>
                        <a:buChar char="•"/>
                      </a:pPr>
                      <a:r>
                        <a:rPr lang="ru-RU" sz="900" b="1" u="none" strike="noStrike" dirty="0">
                          <a:latin typeface="Arial"/>
                        </a:rPr>
                        <a:t>хорошее общее физическое развитие – выносливость, </a:t>
                      </a:r>
                      <a:r>
                        <a:rPr lang="ru-RU" sz="900" b="1" u="none" strike="noStrike" dirty="0" err="1">
                          <a:latin typeface="Arial"/>
                        </a:rPr>
                        <a:t>координированность</a:t>
                      </a:r>
                      <a:r>
                        <a:rPr lang="ru-RU" sz="900" b="1" u="none" strike="noStrike" dirty="0">
                          <a:latin typeface="Arial"/>
                        </a:rPr>
                        <a:t>, сила, быстрота;</a:t>
                      </a:r>
                    </a:p>
                    <a:p>
                      <a:pPr>
                        <a:buFont typeface="Arial"/>
                        <a:buChar char="•"/>
                      </a:pPr>
                      <a:r>
                        <a:rPr lang="ru-RU" sz="900" b="1" u="none" strike="noStrike" dirty="0">
                          <a:latin typeface="Arial"/>
                        </a:rPr>
                        <a:t>умение четко и кратко формулировать информацию;</a:t>
                      </a:r>
                    </a:p>
                    <a:p>
                      <a:pPr>
                        <a:buFont typeface="Arial"/>
                        <a:buChar char="•"/>
                      </a:pPr>
                      <a:r>
                        <a:rPr lang="ru-RU" sz="900" b="1" u="none" strike="noStrike" dirty="0">
                          <a:latin typeface="Arial"/>
                        </a:rPr>
                        <a:t>сохранение бдительности в режиме ожидания;</a:t>
                      </a:r>
                    </a:p>
                    <a:p>
                      <a:pPr>
                        <a:buFont typeface="Arial"/>
                        <a:buChar char="•"/>
                      </a:pPr>
                      <a:r>
                        <a:rPr lang="ru-RU" sz="900" b="1" u="none" strike="noStrike" dirty="0">
                          <a:latin typeface="Arial"/>
                        </a:rPr>
                        <a:t>активность;</a:t>
                      </a:r>
                    </a:p>
                    <a:p>
                      <a:pPr>
                        <a:buFont typeface="Arial"/>
                        <a:buChar char="•"/>
                      </a:pPr>
                      <a:r>
                        <a:rPr lang="ru-RU" sz="900" b="1" u="none" strike="noStrike" dirty="0">
                          <a:latin typeface="Arial"/>
                        </a:rPr>
                        <a:t>быстрота реакции;</a:t>
                      </a:r>
                    </a:p>
                    <a:p>
                      <a:pPr>
                        <a:buFont typeface="Arial"/>
                        <a:buChar char="•"/>
                      </a:pPr>
                      <a:r>
                        <a:rPr lang="ru-RU" sz="900" b="1" u="none" strike="noStrike" dirty="0">
                          <a:latin typeface="Arial"/>
                        </a:rPr>
                        <a:t>выдержка;</a:t>
                      </a:r>
                    </a:p>
                    <a:p>
                      <a:pPr>
                        <a:buFont typeface="Arial"/>
                        <a:buChar char="•"/>
                      </a:pPr>
                      <a:r>
                        <a:rPr lang="ru-RU" sz="900" b="1" u="none" strike="noStrike" dirty="0">
                          <a:latin typeface="Arial"/>
                        </a:rPr>
                        <a:t>умение быстро ориентироваться в окружающей обстановке.</a:t>
                      </a:r>
                    </a:p>
                  </a:txBody>
                  <a:tcPr marL="28575" marR="28575" marT="28575" marB="28575" anchor="ctr"/>
                </a:tc>
              </a:tr>
              <a:tr h="285701">
                <a:tc gridSpan="2">
                  <a:txBody>
                    <a:bodyPr/>
                    <a:lstStyle/>
                    <a:p>
                      <a:pPr algn="ctr"/>
                      <a:r>
                        <a:rPr lang="ru-RU" sz="1100" b="1" dirty="0">
                          <a:latin typeface="Verdana"/>
                        </a:rPr>
                        <a:t>Заболевания, противопоказанные для профессии "Маклер":</a:t>
                      </a:r>
                      <a:endParaRPr lang="ru-RU" sz="1100" dirty="0">
                        <a:latin typeface="Verdana"/>
                      </a:endParaRPr>
                    </a:p>
                  </a:txBody>
                  <a:tcPr marL="28575" marR="28575" marT="28575" marB="28575" anchor="ctr"/>
                </a:tc>
                <a:tc hMerge="1">
                  <a:txBody>
                    <a:bodyPr/>
                    <a:lstStyle/>
                    <a:p>
                      <a:endParaRPr lang="ru-RU"/>
                    </a:p>
                  </a:txBody>
                  <a:tcPr/>
                </a:tc>
              </a:tr>
              <a:tr h="928344">
                <a:tc>
                  <a:txBody>
                    <a:bodyPr/>
                    <a:lstStyle/>
                    <a:p>
                      <a:pPr>
                        <a:buFont typeface="Arial"/>
                        <a:buChar char="•"/>
                      </a:pPr>
                      <a:r>
                        <a:rPr lang="ru-RU" sz="900" b="1" u="none" strike="noStrike" dirty="0">
                          <a:latin typeface="Arial"/>
                        </a:rPr>
                        <a:t>заболевания сердца или нарушения артериального давления;</a:t>
                      </a:r>
                    </a:p>
                    <a:p>
                      <a:pPr>
                        <a:buFont typeface="Arial"/>
                        <a:buChar char="•"/>
                      </a:pPr>
                      <a:r>
                        <a:rPr lang="ru-RU" sz="900" b="1" u="none" strike="noStrike" dirty="0">
                          <a:latin typeface="Arial"/>
                        </a:rPr>
                        <a:t>нервно–психические расстройства;</a:t>
                      </a:r>
                    </a:p>
                    <a:p>
                      <a:pPr>
                        <a:buFont typeface="Arial"/>
                        <a:buChar char="•"/>
                      </a:pPr>
                      <a:r>
                        <a:rPr lang="ru-RU" sz="900" b="1" u="none" strike="noStrike" dirty="0">
                          <a:latin typeface="Arial"/>
                        </a:rPr>
                        <a:t>судороги, потери сознания;</a:t>
                      </a:r>
                    </a:p>
                    <a:p>
                      <a:pPr>
                        <a:buFont typeface="Arial"/>
                        <a:buChar char="•"/>
                      </a:pPr>
                      <a:r>
                        <a:rPr lang="ru-RU" sz="900" b="1" u="none" strike="noStrike" dirty="0">
                          <a:latin typeface="Arial"/>
                        </a:rPr>
                        <a:t>употребление наркотиков, зависимость от алкоголя;</a:t>
                      </a:r>
                    </a:p>
                    <a:p>
                      <a:pPr>
                        <a:buFont typeface="Arial"/>
                        <a:buChar char="•"/>
                      </a:pPr>
                      <a:r>
                        <a:rPr lang="ru-RU" sz="900" b="1" u="none" strike="noStrike" dirty="0">
                          <a:latin typeface="Arial"/>
                        </a:rPr>
                        <a:t>некорректируемое снижение остроты зрения;</a:t>
                      </a:r>
                    </a:p>
                  </a:txBody>
                  <a:tcPr marL="28575" marR="28575" marT="28575" marB="28575" anchor="ctr"/>
                </a:tc>
                <a:tc>
                  <a:txBody>
                    <a:bodyPr/>
                    <a:lstStyle/>
                    <a:p>
                      <a:pPr>
                        <a:buFont typeface="Arial"/>
                        <a:buChar char="•"/>
                      </a:pPr>
                      <a:r>
                        <a:rPr lang="ru-RU" sz="900" b="1" u="none" strike="noStrike" dirty="0">
                          <a:latin typeface="Arial"/>
                        </a:rPr>
                        <a:t>расстройства слуха;</a:t>
                      </a:r>
                    </a:p>
                    <a:p>
                      <a:pPr>
                        <a:buFont typeface="Arial"/>
                        <a:buChar char="•"/>
                      </a:pPr>
                      <a:r>
                        <a:rPr lang="ru-RU" sz="900" b="1" u="none" strike="noStrike" dirty="0">
                          <a:latin typeface="Arial"/>
                        </a:rPr>
                        <a:t>вестибулярные расстройства, нарушение чувства равновесия;</a:t>
                      </a:r>
                    </a:p>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285701">
                <a:tc gridSpan="2">
                  <a:txBody>
                    <a:bodyPr/>
                    <a:lstStyle/>
                    <a:p>
                      <a:r>
                        <a:rPr lang="ru-RU" sz="1100" b="1" dirty="0">
                          <a:latin typeface="Verdana"/>
                        </a:rPr>
                        <a:t>Уровень образования профессии "Маклер"</a:t>
                      </a:r>
                      <a:endParaRPr lang="ru-RU" sz="1100" dirty="0">
                        <a:latin typeface="Verdana"/>
                      </a:endParaRPr>
                    </a:p>
                  </a:txBody>
                  <a:tcPr marL="28575" marR="28575" marT="28575" marB="28575" anchor="ctr"/>
                </a:tc>
                <a:tc hMerge="1">
                  <a:txBody>
                    <a:bodyPr/>
                    <a:lstStyle/>
                    <a:p>
                      <a:endParaRPr lang="ru-RU"/>
                    </a:p>
                  </a:txBody>
                  <a:tcPr/>
                </a:tc>
              </a:tr>
              <a:tr h="285701">
                <a:tc gridSpan="2">
                  <a:txBody>
                    <a:bodyPr/>
                    <a:lstStyle/>
                    <a:p>
                      <a:r>
                        <a:rPr lang="ru-RU" sz="900" dirty="0">
                          <a:latin typeface="Verdana"/>
                        </a:rPr>
                        <a:t>Для овладения профессией "Маклер" необходимо высшее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Маркетолог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68198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100" b="1" i="0" kern="1200" dirty="0" smtClean="0">
                          <a:solidFill>
                            <a:schemeClr val="lt1"/>
                          </a:solidFill>
                          <a:latin typeface="+mn-lt"/>
                          <a:ea typeface="+mn-ea"/>
                          <a:cs typeface="+mn-cs"/>
                        </a:rPr>
                        <a:t>Назначение профессии "Маркетолог": </a:t>
                      </a:r>
                      <a:r>
                        <a:rPr lang="ru-RU" sz="900" b="0" i="0" kern="1200" dirty="0" smtClean="0">
                          <a:solidFill>
                            <a:schemeClr val="lt1"/>
                          </a:solidFill>
                          <a:latin typeface="+mn-lt"/>
                          <a:ea typeface="+mn-ea"/>
                          <a:cs typeface="+mn-cs"/>
                        </a:rPr>
                        <a:t>изучение явлений, процессов, законов, закономерностей, теории и практики рынка во взаимосвязи с различными характеристиками товаров и услуг, в целях повышения на них спроса.</a:t>
                      </a:r>
                      <a:endParaRPr lang="ru-RU" sz="900" dirty="0"/>
                    </a:p>
                  </a:txBody>
                  <a:tcPr/>
                </a:tc>
                <a:tc hMerge="1">
                  <a:txBody>
                    <a:bodyPr/>
                    <a:lstStyle/>
                    <a:p>
                      <a:endParaRPr lang="ru-RU" dirty="0"/>
                    </a:p>
                  </a:txBody>
                  <a:tcPr/>
                </a:tc>
              </a:tr>
              <a:tr h="370840">
                <a:tc gridSpan="2">
                  <a:txBody>
                    <a:bodyPr/>
                    <a:lstStyle/>
                    <a:p>
                      <a:r>
                        <a:rPr lang="ru-RU" sz="1100" b="1" i="0" kern="1200" dirty="0" smtClean="0">
                          <a:solidFill>
                            <a:schemeClr val="dk1"/>
                          </a:solidFill>
                          <a:latin typeface="+mn-lt"/>
                          <a:ea typeface="+mn-ea"/>
                          <a:cs typeface="+mn-cs"/>
                        </a:rPr>
                        <a:t>Основные решаемые задачи профессии "Маркетолог":</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прогноз процессов взаимодействия спроса и предложения;</a:t>
                      </a:r>
                    </a:p>
                    <a:p>
                      <a:r>
                        <a:rPr lang="ru-RU" sz="900" b="1" i="0" u="none" strike="noStrike" kern="1200" dirty="0" smtClean="0">
                          <a:solidFill>
                            <a:schemeClr val="dk1"/>
                          </a:solidFill>
                          <a:latin typeface="+mn-lt"/>
                          <a:ea typeface="+mn-ea"/>
                          <a:cs typeface="+mn-cs"/>
                        </a:rPr>
                        <a:t>изучение причин снижения спроса, способов его повышения;</a:t>
                      </a:r>
                    </a:p>
                    <a:p>
                      <a:r>
                        <a:rPr lang="ru-RU" sz="900" b="1" i="0" u="none" strike="noStrike" kern="1200" dirty="0" smtClean="0">
                          <a:solidFill>
                            <a:schemeClr val="dk1"/>
                          </a:solidFill>
                          <a:latin typeface="+mn-lt"/>
                          <a:ea typeface="+mn-ea"/>
                          <a:cs typeface="+mn-cs"/>
                        </a:rPr>
                        <a:t>формирование оптимальной привлекательности предмета сбыта для потребителя, с учетом изменчивости его потребностей, доходов, взглядов, вкусов;</a:t>
                      </a:r>
                    </a:p>
                    <a:p>
                      <a:r>
                        <a:rPr lang="ru-RU" sz="900" b="1" i="0" u="none" strike="noStrike" kern="1200" dirty="0" smtClean="0">
                          <a:solidFill>
                            <a:schemeClr val="dk1"/>
                          </a:solidFill>
                          <a:latin typeface="+mn-lt"/>
                          <a:ea typeface="+mn-ea"/>
                          <a:cs typeface="+mn-cs"/>
                        </a:rPr>
                        <a:t>создание перспектив освоения новых рынков сбыта, повышения конкурентоспособности.</a:t>
                      </a:r>
                    </a:p>
                  </a:txBody>
                  <a:tcPr/>
                </a:tc>
                <a:tc hMerge="1">
                  <a:txBody>
                    <a:bodyPr/>
                    <a:lstStyle/>
                    <a:p>
                      <a:endParaRPr lang="ru-RU" dirty="0"/>
                    </a:p>
                  </a:txBody>
                  <a:tcPr/>
                </a:tc>
              </a:tr>
              <a:tr h="370840">
                <a:tc gridSpan="2">
                  <a:txBody>
                    <a:bodyPr/>
                    <a:lstStyle/>
                    <a:p>
                      <a:pPr algn="ctr"/>
                      <a:r>
                        <a:rPr lang="ru-RU" sz="1100" b="1" dirty="0">
                          <a:latin typeface="Verdana"/>
                        </a:rPr>
                        <a:t>Профессионально–важные качества профессии "Маркетолог":</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dirty="0">
                          <a:latin typeface="Arial"/>
                        </a:rPr>
                        <a:t>инициативность;</a:t>
                      </a:r>
                    </a:p>
                    <a:p>
                      <a:pPr>
                        <a:buFont typeface="Arial"/>
                        <a:buChar char="•"/>
                      </a:pPr>
                      <a:r>
                        <a:rPr lang="ru-RU" sz="900" b="1" u="none" strike="noStrike" dirty="0">
                          <a:latin typeface="Arial"/>
                        </a:rPr>
                        <a:t>решительность;</a:t>
                      </a:r>
                    </a:p>
                    <a:p>
                      <a:pPr>
                        <a:buFont typeface="Arial"/>
                        <a:buChar char="•"/>
                      </a:pPr>
                      <a:r>
                        <a:rPr lang="ru-RU" sz="900" b="1" u="none" strike="noStrike" dirty="0">
                          <a:latin typeface="Arial"/>
                        </a:rPr>
                        <a:t>самодостаточность (ориентация на собственные силы, уверенность в себе, чувство </a:t>
                      </a:r>
                      <a:r>
                        <a:rPr lang="ru-RU" sz="900" b="1" u="none" strike="noStrike" dirty="0" err="1">
                          <a:latin typeface="Arial"/>
                        </a:rPr>
                        <a:t>самоэффективности</a:t>
                      </a:r>
                      <a:r>
                        <a:rPr lang="ru-RU" sz="900" b="1" u="none" strike="noStrike" dirty="0">
                          <a:latin typeface="Arial"/>
                        </a:rPr>
                        <a:t>);</a:t>
                      </a:r>
                    </a:p>
                    <a:p>
                      <a:pPr>
                        <a:buFont typeface="Arial"/>
                        <a:buChar char="•"/>
                      </a:pPr>
                      <a:r>
                        <a:rPr lang="ru-RU" sz="900" b="1" u="none" strike="noStrike" dirty="0">
                          <a:latin typeface="Arial"/>
                        </a:rPr>
                        <a:t>способность к переключениям с одной деятельности на другую;</a:t>
                      </a:r>
                    </a:p>
                    <a:p>
                      <a:pPr>
                        <a:buFont typeface="Arial"/>
                        <a:buChar char="•"/>
                      </a:pPr>
                      <a:r>
                        <a:rPr lang="ru-RU" sz="900" b="1" u="none" strike="noStrike" dirty="0">
                          <a:latin typeface="Arial"/>
                        </a:rPr>
                        <a:t>способность планировать свою деятельность во времени;</a:t>
                      </a:r>
                    </a:p>
                    <a:p>
                      <a:pPr>
                        <a:buFont typeface="Arial"/>
                        <a:buChar char="•"/>
                      </a:pPr>
                      <a:r>
                        <a:rPr lang="ru-RU" sz="900" b="1" u="none" strike="noStrike" dirty="0" err="1">
                          <a:latin typeface="Arial"/>
                        </a:rPr>
                        <a:t>экстравертированность</a:t>
                      </a:r>
                      <a:r>
                        <a:rPr lang="ru-RU" sz="900" b="1" u="none" strike="noStrike" dirty="0">
                          <a:latin typeface="Arial"/>
                        </a:rPr>
                        <a:t> (ориентация на взаимодействие с людьми, общительность);</a:t>
                      </a:r>
                    </a:p>
                    <a:p>
                      <a:pPr>
                        <a:buFont typeface="Arial"/>
                        <a:buChar char="•"/>
                      </a:pPr>
                      <a:r>
                        <a:rPr lang="ru-RU" sz="900" b="1" u="none" strike="noStrike" dirty="0">
                          <a:latin typeface="Arial"/>
                        </a:rPr>
                        <a:t>внимание к деталям;</a:t>
                      </a:r>
                    </a:p>
                    <a:p>
                      <a:pPr>
                        <a:buFont typeface="Arial"/>
                        <a:buChar char="•"/>
                      </a:pPr>
                      <a:r>
                        <a:rPr lang="ru-RU" sz="9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900" b="1" u="none" strike="noStrike" dirty="0">
                          <a:latin typeface="Arial"/>
                        </a:rPr>
                        <a:t>способность к образному представлению предметов, процессов и явлений;</a:t>
                      </a:r>
                    </a:p>
                    <a:p>
                      <a:pPr>
                        <a:buFont typeface="Arial"/>
                        <a:buChar char="•"/>
                      </a:pPr>
                      <a:r>
                        <a:rPr lang="ru-RU" sz="900" b="1" u="none" strike="noStrike" dirty="0" err="1">
                          <a:latin typeface="Arial"/>
                        </a:rPr>
                        <a:t>аналитичность</a:t>
                      </a:r>
                      <a:r>
                        <a:rPr lang="ru-RU" sz="9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dirty="0">
                          <a:latin typeface="Arial"/>
                        </a:rPr>
                        <a:t>ассоциативность мышления;</a:t>
                      </a:r>
                    </a:p>
                  </a:txBody>
                  <a:tcPr marL="28575" marR="28575" marT="28575" marB="28575" anchor="ctr"/>
                </a:tc>
                <a:tc>
                  <a:txBody>
                    <a:bodyPr/>
                    <a:lstStyle/>
                    <a:p>
                      <a:pPr>
                        <a:buFont typeface="Arial"/>
                        <a:buChar char="•"/>
                      </a:pPr>
                      <a:endParaRPr lang="ru-RU" sz="900" b="1" u="none" strike="noStrike" dirty="0">
                        <a:latin typeface="Arial"/>
                      </a:endParaRPr>
                    </a:p>
                    <a:p>
                      <a:pPr>
                        <a:buFont typeface="Arial"/>
                        <a:buChar char="•"/>
                      </a:pPr>
                      <a:r>
                        <a:rPr lang="ru-RU" sz="900" b="1" u="none" strike="noStrike" dirty="0">
                          <a:latin typeface="Arial"/>
                        </a:rPr>
                        <a:t>гибкость мышления;</a:t>
                      </a:r>
                    </a:p>
                    <a:p>
                      <a:pPr>
                        <a:buFont typeface="Arial"/>
                        <a:buChar char="•"/>
                      </a:pPr>
                      <a:r>
                        <a:rPr lang="ru-RU" sz="900" b="1" u="none" strike="noStrike" dirty="0">
                          <a:latin typeface="Arial"/>
                        </a:rPr>
                        <a:t>интуитивное мышление;</a:t>
                      </a:r>
                    </a:p>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стратегическое мышление;</a:t>
                      </a:r>
                    </a:p>
                    <a:p>
                      <a:pPr>
                        <a:buFont typeface="Arial"/>
                        <a:buChar char="•"/>
                      </a:pPr>
                      <a:r>
                        <a:rPr lang="ru-RU" sz="900" b="1" u="none" strike="noStrike" dirty="0">
                          <a:latin typeface="Arial"/>
                        </a:rPr>
                        <a:t>хорошо развитые </a:t>
                      </a:r>
                      <a:r>
                        <a:rPr lang="ru-RU" sz="900" b="1" u="none" strike="noStrike" dirty="0" err="1">
                          <a:latin typeface="Arial"/>
                        </a:rPr>
                        <a:t>мнемические</a:t>
                      </a:r>
                      <a:r>
                        <a:rPr lang="ru-RU" sz="900" b="1" u="none" strike="noStrike" dirty="0">
                          <a:latin typeface="Arial"/>
                        </a:rPr>
                        <a:t> способности (свойства памяти);</a:t>
                      </a:r>
                    </a:p>
                    <a:p>
                      <a:pPr>
                        <a:buFont typeface="Arial"/>
                        <a:buChar char="•"/>
                      </a:pPr>
                      <a:r>
                        <a:rPr lang="ru-RU" sz="900" b="1" u="none" strike="noStrike" dirty="0">
                          <a:latin typeface="Arial"/>
                        </a:rPr>
                        <a:t>коммуникативные способности (</a:t>
                      </a:r>
                      <a:r>
                        <a:rPr lang="ru-RU" sz="900" b="1" u="none" strike="noStrike" dirty="0" err="1">
                          <a:latin typeface="Arial"/>
                        </a:rPr>
                        <a:t>способности</a:t>
                      </a:r>
                      <a:r>
                        <a:rPr lang="ru-RU" sz="900" b="1" u="none" strike="noStrike" dirty="0">
                          <a:latin typeface="Arial"/>
                        </a:rPr>
                        <a:t> общения и взаимодействия с людьми);</a:t>
                      </a:r>
                    </a:p>
                    <a:p>
                      <a:pPr>
                        <a:buFont typeface="Arial"/>
                        <a:buChar char="•"/>
                      </a:pPr>
                      <a:r>
                        <a:rPr lang="ru-RU" sz="900" b="1" u="none" strike="noStrike" dirty="0">
                          <a:latin typeface="Arial"/>
                        </a:rPr>
                        <a:t>общительность;</a:t>
                      </a:r>
                    </a:p>
                    <a:p>
                      <a:pPr>
                        <a:buFont typeface="Arial"/>
                        <a:buChar char="•"/>
                      </a:pPr>
                      <a:r>
                        <a:rPr lang="ru-RU" sz="900" b="1" u="none" strike="noStrike" dirty="0">
                          <a:latin typeface="Arial"/>
                        </a:rPr>
                        <a:t>выносливость к эмоциональным нагрузкам;</a:t>
                      </a:r>
                    </a:p>
                    <a:p>
                      <a:pPr>
                        <a:buFont typeface="Arial"/>
                        <a:buChar char="•"/>
                      </a:pPr>
                      <a:r>
                        <a:rPr lang="ru-RU" sz="900" b="1" u="none" strike="noStrike" dirty="0">
                          <a:latin typeface="Arial"/>
                        </a:rPr>
                        <a:t>умение быстро ориентироваться в событиях;</a:t>
                      </a:r>
                    </a:p>
                    <a:p>
                      <a:pPr>
                        <a:buFont typeface="Arial"/>
                        <a:buChar char="•"/>
                      </a:pPr>
                      <a:r>
                        <a:rPr lang="ru-RU" sz="900" b="1" u="none" strike="noStrike" dirty="0">
                          <a:latin typeface="Arial"/>
                        </a:rPr>
                        <a:t>упорство;</a:t>
                      </a:r>
                    </a:p>
                    <a:p>
                      <a:pPr>
                        <a:buFont typeface="Arial"/>
                        <a:buChar char="•"/>
                      </a:pPr>
                      <a:r>
                        <a:rPr lang="ru-RU" sz="900" b="1" u="none" strike="noStrike" dirty="0">
                          <a:latin typeface="Arial"/>
                        </a:rPr>
                        <a:t>энергичность;</a:t>
                      </a:r>
                    </a:p>
                    <a:p>
                      <a:pPr>
                        <a:buFont typeface="Arial"/>
                        <a:buChar char="•"/>
                      </a:pPr>
                      <a:r>
                        <a:rPr lang="ru-RU" sz="900" b="1" u="none" strike="noStrike" dirty="0">
                          <a:latin typeface="Arial"/>
                        </a:rPr>
                        <a:t>способность убеждать людей;</a:t>
                      </a:r>
                    </a:p>
                    <a:p>
                      <a:pPr>
                        <a:buFont typeface="Arial"/>
                        <a:buChar char="•"/>
                      </a:pPr>
                      <a:r>
                        <a:rPr lang="ru-RU" sz="900" b="1" u="none" strike="noStrike" dirty="0">
                          <a:latin typeface="Arial"/>
                        </a:rPr>
                        <a:t>склонность к исследовательской деятельности;</a:t>
                      </a:r>
                    </a:p>
                    <a:p>
                      <a:pPr>
                        <a:buFont typeface="Arial"/>
                        <a:buChar char="•"/>
                      </a:pPr>
                      <a:r>
                        <a:rPr lang="ru-RU" sz="900" b="1" u="none" strike="noStrike" dirty="0">
                          <a:latin typeface="Arial"/>
                        </a:rPr>
                        <a:t>умение предвидеть результат;</a:t>
                      </a:r>
                    </a:p>
                    <a:p>
                      <a:pPr>
                        <a:buFont typeface="Arial"/>
                        <a:buChar char="•"/>
                      </a:pPr>
                      <a:r>
                        <a:rPr lang="ru-RU" sz="900" b="1" u="none" strike="noStrike" dirty="0">
                          <a:latin typeface="Arial"/>
                        </a:rPr>
                        <a:t>умение убеждать.</a:t>
                      </a:r>
                    </a:p>
                  </a:txBody>
                  <a:tcPr marL="28575" marR="28575" marT="28575" marB="28575" anchor="ctr"/>
                </a:tc>
              </a:tr>
              <a:tr h="370840">
                <a:tc gridSpan="2">
                  <a:txBody>
                    <a:bodyPr/>
                    <a:lstStyle/>
                    <a:p>
                      <a:pPr algn="ctr"/>
                      <a:r>
                        <a:rPr lang="ru-RU" sz="1100" b="1" dirty="0">
                          <a:latin typeface="Verdana"/>
                        </a:rPr>
                        <a:t>Заболевания, противопоказанные для профессии "Маркетолог":</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dirty="0">
                          <a:latin typeface="Arial"/>
                        </a:rPr>
                        <a:t>нервно–психические расстройства;</a:t>
                      </a:r>
                    </a:p>
                    <a:p>
                      <a:pPr>
                        <a:buFont typeface="Arial"/>
                        <a:buChar char="•"/>
                      </a:pPr>
                      <a:r>
                        <a:rPr lang="ru-RU" sz="900" b="1" u="none" strike="noStrike" dirty="0">
                          <a:latin typeface="Arial"/>
                        </a:rPr>
                        <a:t>некорректируемое снижение остроты зрения;</a:t>
                      </a:r>
                    </a:p>
                    <a:p>
                      <a:pPr>
                        <a:buFont typeface="Arial"/>
                        <a:buChar char="•"/>
                      </a:pPr>
                      <a:r>
                        <a:rPr lang="ru-RU" sz="900" b="1" u="none" strike="noStrike" dirty="0">
                          <a:latin typeface="Arial"/>
                        </a:rPr>
                        <a:t>расстройства слуха;</a:t>
                      </a:r>
                    </a:p>
                    <a:p>
                      <a:pPr>
                        <a:buFont typeface="Arial"/>
                        <a:buChar char="•"/>
                      </a:pPr>
                      <a:r>
                        <a:rPr lang="ru-RU" sz="900" b="1" u="none" strike="noStrike" dirty="0">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741680">
                <a:tc gridSpan="2">
                  <a:txBody>
                    <a:bodyPr/>
                    <a:lstStyle/>
                    <a:p>
                      <a:r>
                        <a:rPr lang="ru-RU" sz="1100" b="1" dirty="0">
                          <a:latin typeface="Verdana"/>
                        </a:rPr>
                        <a:t>Уровень образования профессии "Маркетолог"</a:t>
                      </a:r>
                      <a:endParaRPr lang="ru-RU" sz="1100" dirty="0">
                        <a:latin typeface="Verdana"/>
                      </a:endParaRPr>
                    </a:p>
                    <a:p>
                      <a:r>
                        <a:rPr lang="ru-RU" sz="900" dirty="0">
                          <a:latin typeface="Verdana"/>
                        </a:rPr>
                        <a:t>Для овладения профессией "Маркетолог"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Математик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740410"/>
          <a:ext cx="8229600" cy="581279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"Математик":</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проведение математических исследований для решения научно–технических и производственных задач.</a:t>
                      </a:r>
                      <a:endParaRPr lang="ru-RU" sz="100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"Математик":</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проведение исследований в различных областях математической науки, в целях поиска новых законов и закономерностей изучаемого явления, процесса;</a:t>
                      </a:r>
                    </a:p>
                    <a:p>
                      <a:r>
                        <a:rPr lang="ru-RU" sz="1000" b="1" i="0" u="none" strike="noStrike" kern="1200" dirty="0" smtClean="0">
                          <a:solidFill>
                            <a:schemeClr val="dk1"/>
                          </a:solidFill>
                          <a:latin typeface="+mn-lt"/>
                          <a:ea typeface="+mn-ea"/>
                          <a:cs typeface="+mn-cs"/>
                        </a:rPr>
                        <a:t>выработка нового знания, построение на его основе математической модели исследуемого;</a:t>
                      </a:r>
                    </a:p>
                    <a:p>
                      <a:r>
                        <a:rPr lang="ru-RU" sz="1000" b="1" i="0" u="none" strike="noStrike" kern="1200" dirty="0" smtClean="0">
                          <a:solidFill>
                            <a:schemeClr val="dk1"/>
                          </a:solidFill>
                          <a:latin typeface="+mn-lt"/>
                          <a:ea typeface="+mn-ea"/>
                          <a:cs typeface="+mn-cs"/>
                        </a:rPr>
                        <a:t>решение задач применения выработанного продукта в практических целях.</a:t>
                      </a:r>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"Математик":</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dirty="0">
                          <a:latin typeface="Arial"/>
                        </a:rPr>
                        <a:t>организованность, самодисциплина;</a:t>
                      </a:r>
                    </a:p>
                    <a:p>
                      <a:pPr>
                        <a:buFont typeface="Arial"/>
                        <a:buChar char="•"/>
                      </a:pPr>
                      <a:r>
                        <a:rPr lang="ru-RU" sz="1000" b="1" u="none" strike="noStrike" dirty="0">
                          <a:latin typeface="Arial"/>
                        </a:rPr>
                        <a:t>педантичность;</a:t>
                      </a:r>
                    </a:p>
                    <a:p>
                      <a:pPr>
                        <a:buFont typeface="Arial"/>
                        <a:buChar char="•"/>
                      </a:pPr>
                      <a:r>
                        <a:rPr lang="ru-RU" sz="1000" b="1" u="none" strike="noStrike" dirty="0">
                          <a:latin typeface="Arial"/>
                        </a:rPr>
                        <a:t>целеустремленность;</a:t>
                      </a:r>
                    </a:p>
                    <a:p>
                      <a:pPr>
                        <a:buFont typeface="Arial"/>
                        <a:buChar char="•"/>
                      </a:pPr>
                      <a:r>
                        <a:rPr lang="ru-RU" sz="1000" b="1" u="none" strike="noStrike" dirty="0">
                          <a:latin typeface="Arial"/>
                        </a:rPr>
                        <a:t>способность к распознаванию небольших различий в изучаемом объекте развитый объем внимания (способность одновременно воспринимать несколько объектов);</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a:latin typeface="Arial"/>
                        </a:rPr>
                        <a:t>абстрактность (абстрактные образы, понятия) мышления;</a:t>
                      </a:r>
                    </a:p>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интуитивное мышление;</a:t>
                      </a:r>
                    </a:p>
                  </a:txBody>
                  <a:tcPr marL="28575" marR="28575" marT="28575" marB="28575" anchor="ctr"/>
                </a:tc>
                <a:tc>
                  <a:txBody>
                    <a:bodyPr/>
                    <a:lstStyle/>
                    <a:p>
                      <a:pPr>
                        <a:buFont typeface="Arial"/>
                        <a:buChar char="•"/>
                      </a:pPr>
                      <a:r>
                        <a:rPr lang="ru-RU" sz="1000" b="1" u="none" strike="noStrike" dirty="0">
                          <a:latin typeface="Arial"/>
                        </a:rPr>
                        <a:t>логичность мышления;</a:t>
                      </a:r>
                    </a:p>
                    <a:p>
                      <a:pPr>
                        <a:buFont typeface="Arial"/>
                        <a:buChar char="•"/>
                      </a:pPr>
                      <a:r>
                        <a:rPr lang="ru-RU" sz="1000" b="1" u="none" strike="noStrike" dirty="0">
                          <a:latin typeface="Arial"/>
                        </a:rPr>
                        <a:t>математическое мышление;</a:t>
                      </a:r>
                    </a:p>
                    <a:p>
                      <a:pPr>
                        <a:buFont typeface="Arial"/>
                        <a:buChar char="•"/>
                      </a:pPr>
                      <a:r>
                        <a:rPr lang="ru-RU" sz="1000" b="1" u="none" strike="noStrike" dirty="0">
                          <a:latin typeface="Arial"/>
                        </a:rPr>
                        <a:t>стратегическое мышление;</a:t>
                      </a:r>
                    </a:p>
                    <a:p>
                      <a:pPr>
                        <a:buFont typeface="Arial"/>
                        <a:buChar char="•"/>
                      </a:pPr>
                      <a:r>
                        <a:rPr lang="ru-RU" sz="1000" b="1" u="none" strike="noStrike" dirty="0">
                          <a:latin typeface="Arial"/>
                        </a:rPr>
                        <a:t>оперативная память;</a:t>
                      </a:r>
                    </a:p>
                    <a:p>
                      <a:pPr>
                        <a:buFont typeface="Arial"/>
                        <a:buChar char="•"/>
                      </a:pPr>
                      <a:r>
                        <a:rPr lang="ru-RU" sz="1000" b="1" u="none" strike="noStrike" dirty="0">
                          <a:latin typeface="Arial"/>
                        </a:rPr>
                        <a:t>память на условные обозначения (знаки, символы, планы, схемы, графики);</a:t>
                      </a:r>
                    </a:p>
                    <a:p>
                      <a:pPr>
                        <a:buFont typeface="Arial"/>
                        <a:buChar char="•"/>
                      </a:pPr>
                      <a:r>
                        <a:rPr lang="ru-RU" sz="1000" b="1" u="none" strike="noStrike" dirty="0">
                          <a:latin typeface="Arial"/>
                        </a:rPr>
                        <a:t>способность запоминать на длительный срок большие объемы информации;</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высокая помехоустойчивость;</a:t>
                      </a:r>
                    </a:p>
                    <a:p>
                      <a:pPr>
                        <a:buFont typeface="Arial"/>
                        <a:buChar char="•"/>
                      </a:pPr>
                      <a:r>
                        <a:rPr lang="ru-RU" sz="1000" b="1" u="none" strike="noStrike" dirty="0">
                          <a:latin typeface="Arial"/>
                        </a:rPr>
                        <a:t>умственная работоспособность;</a:t>
                      </a:r>
                    </a:p>
                    <a:p>
                      <a:pPr>
                        <a:buFont typeface="Arial"/>
                        <a:buChar char="•"/>
                      </a:pPr>
                      <a:r>
                        <a:rPr lang="ru-RU" sz="1000" b="1" u="none" strike="noStrike" dirty="0">
                          <a:latin typeface="Arial"/>
                        </a:rPr>
                        <a:t>эмоциональная стабильность;</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способность к абстрагированию;</a:t>
                      </a:r>
                    </a:p>
                    <a:p>
                      <a:pPr>
                        <a:buFont typeface="Arial"/>
                        <a:buChar char="•"/>
                      </a:pPr>
                      <a:r>
                        <a:rPr lang="ru-RU" sz="1000" b="1" u="none" strike="noStrike" dirty="0">
                          <a:latin typeface="Arial"/>
                        </a:rPr>
                        <a:t>склонность к конструированию и проектированию;</a:t>
                      </a:r>
                    </a:p>
                    <a:p>
                      <a:pPr>
                        <a:buFont typeface="Arial"/>
                        <a:buChar char="•"/>
                      </a:pPr>
                      <a:r>
                        <a:rPr lang="ru-RU" sz="1000" b="1" u="none" strike="noStrike" dirty="0">
                          <a:latin typeface="Arial"/>
                        </a:rPr>
                        <a:t>умение правильно и эффективно распределять время;</a:t>
                      </a:r>
                    </a:p>
                    <a:p>
                      <a:pPr>
                        <a:buFont typeface="Arial"/>
                        <a:buChar char="•"/>
                      </a:pPr>
                      <a:r>
                        <a:rPr lang="ru-RU" sz="1000" b="1" u="none" strike="noStrike" dirty="0">
                          <a:latin typeface="Arial"/>
                        </a:rPr>
                        <a:t>способность прогнозирования.</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"Математик":</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употребление наркотиков, зависимость от алкоголя;</a:t>
                      </a:r>
                    </a:p>
                  </a:txBody>
                  <a:tcPr marL="28575" marR="28575" marT="28575" marB="28575" anchor="ctr"/>
                </a:tc>
                <a:tc>
                  <a:txBody>
                    <a:bodyPr/>
                    <a:lstStyle/>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геморроидальные расстройства.</a:t>
                      </a:r>
                    </a:p>
                  </a:txBody>
                  <a:tcPr marL="28575" marR="28575" marT="28575" marB="28575" anchor="ctr"/>
                </a:tc>
              </a:tr>
              <a:tr h="741680">
                <a:tc gridSpan="2">
                  <a:txBody>
                    <a:bodyPr/>
                    <a:lstStyle/>
                    <a:p>
                      <a:r>
                        <a:rPr lang="ru-RU" sz="1200" b="1" dirty="0">
                          <a:latin typeface="Verdana"/>
                        </a:rPr>
                        <a:t>Уровень образования профессии "Математик"</a:t>
                      </a:r>
                      <a:endParaRPr lang="ru-RU" sz="1200" dirty="0">
                        <a:latin typeface="Verdana"/>
                      </a:endParaRPr>
                    </a:p>
                    <a:p>
                      <a:r>
                        <a:rPr lang="ru-RU" sz="1000" dirty="0">
                          <a:latin typeface="Verdana"/>
                        </a:rPr>
                        <a:t>Для овладения профессией "Математик" необходимо высшее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508918"/>
          </a:xfrm>
        </p:spPr>
        <p:txBody>
          <a:bodyPr>
            <a:normAutofit/>
          </a:bodyPr>
          <a:lstStyle/>
          <a:p>
            <a:r>
              <a:rPr lang="ru-RU" sz="1400" b="1" dirty="0"/>
              <a:t>Инкассатор</a:t>
            </a:r>
            <a:endParaRPr lang="ru-RU" sz="1400" dirty="0"/>
          </a:p>
        </p:txBody>
      </p:sp>
      <p:graphicFrame>
        <p:nvGraphicFramePr>
          <p:cNvPr id="7" name="Содержимое 6"/>
          <p:cNvGraphicFramePr>
            <a:graphicFrameLocks noGrp="1"/>
          </p:cNvGraphicFramePr>
          <p:nvPr>
            <p:ph idx="1"/>
          </p:nvPr>
        </p:nvGraphicFramePr>
        <p:xfrm>
          <a:off x="395536" y="764704"/>
          <a:ext cx="8229600" cy="5544614"/>
        </p:xfrm>
        <a:graphic>
          <a:graphicData uri="http://schemas.openxmlformats.org/drawingml/2006/table">
            <a:tbl>
              <a:tblPr firstRow="1" bandRow="1">
                <a:tableStyleId>{5C22544A-7EE6-4342-B048-85BDC9FD1C3A}</a:tableStyleId>
              </a:tblPr>
              <a:tblGrid>
                <a:gridCol w="4114800"/>
                <a:gridCol w="4114800"/>
              </a:tblGrid>
              <a:tr h="308368">
                <a:tc gridSpan="2">
                  <a:txBody>
                    <a:bodyPr/>
                    <a:lstStyle/>
                    <a:p>
                      <a:r>
                        <a:rPr lang="ru-RU" sz="1200" b="1" i="0" kern="1200" dirty="0" smtClean="0">
                          <a:solidFill>
                            <a:schemeClr val="lt1"/>
                          </a:solidFill>
                          <a:latin typeface="+mn-lt"/>
                          <a:ea typeface="+mn-ea"/>
                          <a:cs typeface="+mn-cs"/>
                        </a:rPr>
                        <a:t>Назначение профессии "Инкассатор":</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инкассация и доставка денежной наличности и иных ценностей.</a:t>
                      </a:r>
                      <a:endParaRPr lang="ru-RU" sz="1000" dirty="0"/>
                    </a:p>
                  </a:txBody>
                  <a:tcPr/>
                </a:tc>
                <a:tc hMerge="1">
                  <a:txBody>
                    <a:bodyPr/>
                    <a:lstStyle/>
                    <a:p>
                      <a:endParaRPr lang="ru-RU" dirty="0"/>
                    </a:p>
                  </a:txBody>
                  <a:tcPr/>
                </a:tc>
              </a:tr>
              <a:tr h="787285">
                <a:tc gridSpan="2">
                  <a:txBody>
                    <a:bodyPr/>
                    <a:lstStyle/>
                    <a:p>
                      <a:r>
                        <a:rPr lang="ru-RU" sz="900" b="1" i="0" kern="1200" dirty="0" smtClean="0">
                          <a:solidFill>
                            <a:schemeClr val="dk1"/>
                          </a:solidFill>
                          <a:latin typeface="+mn-lt"/>
                          <a:ea typeface="+mn-ea"/>
                          <a:cs typeface="+mn-cs"/>
                        </a:rPr>
                        <a:t>Основные решаемые задачи профессии "Инкассатор":</a:t>
                      </a:r>
                      <a:endParaRPr lang="ru-RU" sz="9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четкое выполнение инструкций, требований законодательства, точное соблюдение порядка инкассации и доставки денежной наличности и иных ценностей;</a:t>
                      </a:r>
                    </a:p>
                    <a:p>
                      <a:r>
                        <a:rPr lang="ru-RU" sz="900" b="1" i="0" u="none" strike="noStrike" kern="1200" dirty="0" smtClean="0">
                          <a:solidFill>
                            <a:schemeClr val="dk1"/>
                          </a:solidFill>
                          <a:latin typeface="+mn-lt"/>
                          <a:ea typeface="+mn-ea"/>
                          <a:cs typeface="+mn-cs"/>
                        </a:rPr>
                        <a:t>обеспечение сохранности перевозимых ценностей и безопасности членов бригады;</a:t>
                      </a:r>
                    </a:p>
                    <a:p>
                      <a:r>
                        <a:rPr lang="ru-RU" sz="900" b="1" i="0" u="none" strike="noStrike" kern="1200" dirty="0" smtClean="0">
                          <a:solidFill>
                            <a:schemeClr val="dk1"/>
                          </a:solidFill>
                          <a:latin typeface="+mn-lt"/>
                          <a:ea typeface="+mn-ea"/>
                          <a:cs typeface="+mn-cs"/>
                        </a:rPr>
                        <a:t>контроль правильности оформления сопроводительных документов;</a:t>
                      </a:r>
                    </a:p>
                    <a:p>
                      <a:r>
                        <a:rPr lang="ru-RU" sz="900" b="1" i="0" u="none" strike="noStrike" kern="1200" dirty="0" smtClean="0">
                          <a:solidFill>
                            <a:schemeClr val="dk1"/>
                          </a:solidFill>
                          <a:latin typeface="+mn-lt"/>
                          <a:ea typeface="+mn-ea"/>
                          <a:cs typeface="+mn-cs"/>
                        </a:rPr>
                        <a:t>содержание в порядке вверенного спецоборудования, обмундирования и оружия.</a:t>
                      </a:r>
                      <a:endParaRPr lang="ru-RU" sz="900" b="1" i="0" u="none" strike="noStrike" kern="1200" dirty="0">
                        <a:solidFill>
                          <a:schemeClr val="dk1"/>
                        </a:solidFill>
                        <a:latin typeface="+mn-lt"/>
                        <a:ea typeface="+mn-ea"/>
                        <a:cs typeface="+mn-cs"/>
                      </a:endParaRPr>
                    </a:p>
                  </a:txBody>
                  <a:tcPr/>
                </a:tc>
                <a:tc hMerge="1">
                  <a:txBody>
                    <a:bodyPr/>
                    <a:lstStyle/>
                    <a:p>
                      <a:endParaRPr lang="ru-RU" dirty="0"/>
                    </a:p>
                  </a:txBody>
                  <a:tcPr/>
                </a:tc>
              </a:tr>
              <a:tr h="308368">
                <a:tc gridSpan="2">
                  <a:txBody>
                    <a:bodyPr/>
                    <a:lstStyle/>
                    <a:p>
                      <a:pPr algn="ctr"/>
                      <a:r>
                        <a:rPr lang="ru-RU" sz="1200" b="1" dirty="0">
                          <a:latin typeface="Verdana"/>
                        </a:rPr>
                        <a:t>Профессионально–важные качества профессии "Инкассатор":</a:t>
                      </a:r>
                      <a:endParaRPr lang="ru-RU" sz="1200" dirty="0">
                        <a:latin typeface="Verdana"/>
                      </a:endParaRPr>
                    </a:p>
                  </a:txBody>
                  <a:tcPr marL="28575" marR="28575" marT="28575" marB="28575" anchor="ctr"/>
                </a:tc>
                <a:tc hMerge="1">
                  <a:txBody>
                    <a:bodyPr/>
                    <a:lstStyle/>
                    <a:p>
                      <a:endParaRPr lang="ru-RU"/>
                    </a:p>
                  </a:txBody>
                  <a:tcPr/>
                </a:tc>
              </a:tr>
              <a:tr h="1725080">
                <a:tc>
                  <a:txBody>
                    <a:bodyPr/>
                    <a:lstStyle/>
                    <a:p>
                      <a:pPr>
                        <a:buFont typeface="Arial"/>
                        <a:buChar char="•"/>
                      </a:pPr>
                      <a:r>
                        <a:rPr lang="ru-RU" sz="900" b="1" u="none" strike="noStrike" dirty="0">
                          <a:latin typeface="Arial"/>
                        </a:rPr>
                        <a:t>дисциплинированность;</a:t>
                      </a:r>
                    </a:p>
                    <a:p>
                      <a:pPr>
                        <a:buFont typeface="Arial"/>
                        <a:buChar char="•"/>
                      </a:pPr>
                      <a:r>
                        <a:rPr lang="ru-RU" sz="900" b="1" u="none" strike="noStrike" dirty="0">
                          <a:latin typeface="Arial"/>
                        </a:rPr>
                        <a:t>ответственность;</a:t>
                      </a:r>
                    </a:p>
                    <a:p>
                      <a:pPr>
                        <a:buFont typeface="Arial"/>
                        <a:buChar char="•"/>
                      </a:pPr>
                      <a:r>
                        <a:rPr lang="ru-RU" sz="900" b="1" u="none" strike="noStrike" dirty="0">
                          <a:latin typeface="Arial"/>
                        </a:rPr>
                        <a:t>порядочность;</a:t>
                      </a:r>
                    </a:p>
                    <a:p>
                      <a:pPr>
                        <a:buFont typeface="Arial"/>
                        <a:buChar char="•"/>
                      </a:pPr>
                      <a:r>
                        <a:rPr lang="ru-RU" sz="900" b="1" u="none" strike="noStrike" dirty="0">
                          <a:latin typeface="Arial"/>
                        </a:rPr>
                        <a:t>пунктуальность, педантичность;</a:t>
                      </a:r>
                    </a:p>
                    <a:p>
                      <a:pPr>
                        <a:buFont typeface="Arial"/>
                        <a:buChar char="•"/>
                      </a:pPr>
                      <a:r>
                        <a:rPr lang="ru-RU" sz="900" b="1" u="none" strike="noStrike" dirty="0">
                          <a:latin typeface="Arial"/>
                        </a:rPr>
                        <a:t>самообладание, эмоциональная уравновешенность, выдержка;</a:t>
                      </a:r>
                    </a:p>
                    <a:p>
                      <a:pPr>
                        <a:buFont typeface="Arial"/>
                        <a:buChar char="•"/>
                      </a:pPr>
                      <a:r>
                        <a:rPr lang="ru-RU" sz="900" b="1" u="none" strike="noStrike" dirty="0">
                          <a:latin typeface="Arial"/>
                        </a:rPr>
                        <a:t>способность рационально действовать в экстремальных ситуациях;</a:t>
                      </a:r>
                    </a:p>
                    <a:p>
                      <a:pPr>
                        <a:buFont typeface="Arial"/>
                        <a:buChar char="•"/>
                      </a:pPr>
                      <a:r>
                        <a:rPr lang="ru-RU" sz="9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900" b="1" u="none" strike="noStrike" dirty="0">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900" b="1" u="none" strike="noStrike" dirty="0" err="1">
                          <a:latin typeface="Arial"/>
                        </a:rPr>
                        <a:t>пособность</a:t>
                      </a:r>
                      <a:r>
                        <a:rPr lang="ru-RU" sz="900" b="1" u="none" strike="noStrike" dirty="0">
                          <a:latin typeface="Arial"/>
                        </a:rPr>
                        <a:t> работать в команде;</a:t>
                      </a:r>
                    </a:p>
                  </a:txBody>
                  <a:tcPr marL="28575" marR="28575" marT="28575" marB="28575" anchor="ctr"/>
                </a:tc>
                <a:tc>
                  <a:txBody>
                    <a:bodyPr/>
                    <a:lstStyle/>
                    <a:p>
                      <a:pPr>
                        <a:buFont typeface="Arial"/>
                        <a:buChar char="•"/>
                      </a:pPr>
                      <a:r>
                        <a:rPr lang="ru-RU" sz="900" b="1" u="none" strike="noStrike" dirty="0" err="1">
                          <a:latin typeface="Arial"/>
                        </a:rPr>
                        <a:t>аналитичность</a:t>
                      </a:r>
                      <a:r>
                        <a:rPr lang="ru-RU" sz="9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dirty="0">
                          <a:latin typeface="Arial"/>
                        </a:rPr>
                        <a:t>хорошая зрительная память; способность реагировать на неожиданный сигнал посредством определённых движений;</a:t>
                      </a:r>
                    </a:p>
                    <a:p>
                      <a:pPr>
                        <a:buFont typeface="Arial"/>
                        <a:buChar char="•"/>
                      </a:pPr>
                      <a:r>
                        <a:rPr lang="ru-RU" sz="900" b="1" u="none" strike="noStrike" dirty="0">
                          <a:latin typeface="Arial"/>
                        </a:rPr>
                        <a:t>способность к быстрому переходу из состояния покоя к интенсивной деятельности;</a:t>
                      </a:r>
                    </a:p>
                    <a:p>
                      <a:pPr>
                        <a:buFont typeface="Arial"/>
                        <a:buChar char="•"/>
                      </a:pPr>
                      <a:r>
                        <a:rPr lang="ru-RU" sz="900" b="1" u="none" strike="noStrike" dirty="0">
                          <a:latin typeface="Arial"/>
                        </a:rPr>
                        <a:t>сохранение бдительности в режиме ожидания;</a:t>
                      </a:r>
                    </a:p>
                    <a:p>
                      <a:pPr>
                        <a:buFont typeface="Arial"/>
                        <a:buChar char="•"/>
                      </a:pPr>
                      <a:r>
                        <a:rPr lang="ru-RU" sz="900" b="1" u="none" strike="noStrike" dirty="0">
                          <a:latin typeface="Arial"/>
                        </a:rPr>
                        <a:t>быстрота реакции;</a:t>
                      </a:r>
                    </a:p>
                    <a:p>
                      <a:pPr>
                        <a:buFont typeface="Arial"/>
                        <a:buChar char="•"/>
                      </a:pPr>
                      <a:r>
                        <a:rPr lang="ru-RU" sz="900" b="1" u="none" strike="noStrike" dirty="0">
                          <a:latin typeface="Arial"/>
                        </a:rPr>
                        <a:t>способность работать в напряженных условиях;</a:t>
                      </a:r>
                    </a:p>
                    <a:p>
                      <a:pPr>
                        <a:buFont typeface="Arial"/>
                        <a:buChar char="•"/>
                      </a:pPr>
                      <a:r>
                        <a:rPr lang="ru-RU" sz="900" b="1" u="none" strike="noStrike" dirty="0">
                          <a:latin typeface="Arial"/>
                        </a:rPr>
                        <a:t>способность четко действовать в </a:t>
                      </a:r>
                      <a:r>
                        <a:rPr lang="ru-RU" sz="900" b="1" u="none" strike="noStrike" dirty="0" err="1">
                          <a:latin typeface="Arial"/>
                        </a:rPr>
                        <a:t>экстримальных</a:t>
                      </a:r>
                      <a:r>
                        <a:rPr lang="ru-RU" sz="900" b="1" u="none" strike="noStrike" dirty="0">
                          <a:latin typeface="Arial"/>
                        </a:rPr>
                        <a:t> ситуациях;</a:t>
                      </a:r>
                    </a:p>
                    <a:p>
                      <a:pPr>
                        <a:buFont typeface="Arial"/>
                        <a:buChar char="•"/>
                      </a:pPr>
                      <a:r>
                        <a:rPr lang="ru-RU" sz="900" b="1" u="none" strike="noStrike" dirty="0">
                          <a:latin typeface="Arial"/>
                        </a:rPr>
                        <a:t>умение оставаться "в тени";</a:t>
                      </a:r>
                    </a:p>
                    <a:p>
                      <a:pPr>
                        <a:buFont typeface="Arial"/>
                        <a:buChar char="•"/>
                      </a:pPr>
                      <a:r>
                        <a:rPr lang="ru-RU" sz="900" b="1" u="none" strike="noStrike" dirty="0">
                          <a:latin typeface="Arial"/>
                        </a:rPr>
                        <a:t>умение хранить тайну.</a:t>
                      </a:r>
                    </a:p>
                  </a:txBody>
                  <a:tcPr marL="28575" marR="28575" marT="28575" marB="28575" anchor="ctr"/>
                </a:tc>
              </a:tr>
              <a:tr h="308368">
                <a:tc gridSpan="2">
                  <a:txBody>
                    <a:bodyPr/>
                    <a:lstStyle/>
                    <a:p>
                      <a:pPr algn="ctr"/>
                      <a:r>
                        <a:rPr lang="ru-RU" sz="1200" b="1" dirty="0">
                          <a:latin typeface="Verdana"/>
                        </a:rPr>
                        <a:t>Заболевания, противопоказанные для профессии "Инкассатор":</a:t>
                      </a:r>
                      <a:endParaRPr lang="ru-RU" sz="1200" dirty="0">
                        <a:latin typeface="Verdana"/>
                      </a:endParaRPr>
                    </a:p>
                  </a:txBody>
                  <a:tcPr marL="28575" marR="28575" marT="28575" marB="28575" anchor="ctr"/>
                </a:tc>
                <a:tc hMerge="1">
                  <a:txBody>
                    <a:bodyPr/>
                    <a:lstStyle/>
                    <a:p>
                      <a:endParaRPr lang="ru-RU"/>
                    </a:p>
                  </a:txBody>
                  <a:tcPr/>
                </a:tc>
              </a:tr>
              <a:tr h="1447215">
                <a:tc>
                  <a:txBody>
                    <a:bodyPr/>
                    <a:lstStyle/>
                    <a:p>
                      <a:pPr>
                        <a:buFont typeface="Arial"/>
                        <a:buChar char="•"/>
                      </a:pPr>
                      <a:r>
                        <a:rPr lang="ru-RU" sz="900" b="1" u="none" strike="noStrike" dirty="0">
                          <a:latin typeface="Arial"/>
                        </a:rPr>
                        <a:t>заболевания сердца или нарушения артериального давления;</a:t>
                      </a:r>
                    </a:p>
                    <a:p>
                      <a:pPr>
                        <a:buFont typeface="Arial"/>
                        <a:buChar char="•"/>
                      </a:pPr>
                      <a:r>
                        <a:rPr lang="ru-RU" sz="900" b="1" u="none" strike="noStrike" dirty="0">
                          <a:latin typeface="Arial"/>
                        </a:rPr>
                        <a:t>нервно–психические расстройства;</a:t>
                      </a:r>
                    </a:p>
                    <a:p>
                      <a:pPr>
                        <a:buFont typeface="Arial"/>
                        <a:buChar char="•"/>
                      </a:pPr>
                      <a:r>
                        <a:rPr lang="ru-RU" sz="900" b="1" u="none" strike="noStrike" dirty="0">
                          <a:latin typeface="Arial"/>
                        </a:rPr>
                        <a:t>судороги, потери сознания;</a:t>
                      </a:r>
                    </a:p>
                    <a:p>
                      <a:pPr>
                        <a:buFont typeface="Arial"/>
                        <a:buChar char="•"/>
                      </a:pPr>
                      <a:r>
                        <a:rPr lang="ru-RU" sz="900" b="1" u="none" strike="noStrike" dirty="0">
                          <a:latin typeface="Arial"/>
                        </a:rPr>
                        <a:t>употребление наркотиков, зависимость от алкоголя;</a:t>
                      </a:r>
                    </a:p>
                    <a:p>
                      <a:pPr>
                        <a:buFont typeface="Arial"/>
                        <a:buChar char="•"/>
                      </a:pPr>
                      <a:r>
                        <a:rPr lang="ru-RU" sz="900" b="1" u="none" strike="noStrike" dirty="0">
                          <a:latin typeface="Arial"/>
                        </a:rPr>
                        <a:t>некорректируемое снижение остроты зрения;</a:t>
                      </a:r>
                    </a:p>
                    <a:p>
                      <a:pPr>
                        <a:buFont typeface="Arial"/>
                        <a:buChar char="•"/>
                      </a:pPr>
                      <a:r>
                        <a:rPr lang="ru-RU" sz="900" b="1" u="none" strike="noStrike" dirty="0">
                          <a:latin typeface="Arial"/>
                        </a:rPr>
                        <a:t>нарушение цветоразличения, бинокулярного зрения;</a:t>
                      </a:r>
                    </a:p>
                    <a:p>
                      <a:pPr>
                        <a:buFont typeface="Arial"/>
                        <a:buChar char="•"/>
                      </a:pPr>
                      <a:r>
                        <a:rPr lang="ru-RU" sz="900" b="1" u="none" strike="noStrike" dirty="0">
                          <a:latin typeface="Arial"/>
                        </a:rPr>
                        <a:t>расстройства слуха;</a:t>
                      </a:r>
                    </a:p>
                    <a:p>
                      <a:pPr>
                        <a:buFont typeface="Arial"/>
                        <a:buChar char="•"/>
                      </a:pPr>
                      <a:r>
                        <a:rPr lang="ru-RU" sz="900" b="1" u="none" strike="noStrike" dirty="0">
                          <a:latin typeface="Arial"/>
                        </a:rPr>
                        <a:t>вестибулярные расстройства, нарушение чувства равновесия;</a:t>
                      </a:r>
                    </a:p>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дрожание рук; расстройства речи;</a:t>
                      </a:r>
                    </a:p>
                  </a:txBody>
                  <a:tcPr marL="28575" marR="28575" marT="28575" marB="28575" anchor="ctr"/>
                </a:tc>
                <a:tc>
                  <a:txBody>
                    <a:bodyPr/>
                    <a:lstStyle/>
                    <a:p>
                      <a:pPr>
                        <a:buFont typeface="Arial"/>
                        <a:buChar char="•"/>
                      </a:pPr>
                      <a:r>
                        <a:rPr lang="ru-RU" sz="900" b="1" u="none" strike="noStrike" dirty="0">
                          <a:latin typeface="Arial"/>
                        </a:rPr>
                        <a:t>боязнь высоты;</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аллергии;</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заболевания органов дыхания;</a:t>
                      </a:r>
                    </a:p>
                    <a:p>
                      <a:pPr>
                        <a:buFont typeface="Arial"/>
                        <a:buChar char="•"/>
                      </a:pPr>
                      <a:r>
                        <a:rPr lang="ru-RU" sz="900" b="1" u="none" strike="noStrike" dirty="0">
                          <a:latin typeface="Arial"/>
                        </a:rPr>
                        <a:t>заболевания органов пищеварения и выделения;</a:t>
                      </a:r>
                    </a:p>
                    <a:p>
                      <a:pPr>
                        <a:buFont typeface="Arial"/>
                        <a:buChar char="•"/>
                      </a:pPr>
                      <a:r>
                        <a:rPr lang="ru-RU" sz="900" b="1" u="none" strike="noStrike" dirty="0">
                          <a:latin typeface="Arial"/>
                        </a:rPr>
                        <a:t>сахарный диабет;</a:t>
                      </a:r>
                    </a:p>
                    <a:p>
                      <a:pPr>
                        <a:buFont typeface="Arial"/>
                        <a:buChar char="•"/>
                      </a:pPr>
                      <a:r>
                        <a:rPr lang="ru-RU" sz="900" b="1" u="none" strike="noStrike" dirty="0">
                          <a:latin typeface="Arial"/>
                        </a:rPr>
                        <a:t>геморроидальные расстройства;</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659930">
                <a:tc gridSpan="2">
                  <a:txBody>
                    <a:bodyPr/>
                    <a:lstStyle/>
                    <a:p>
                      <a:r>
                        <a:rPr lang="ru-RU" sz="1200" b="1" dirty="0">
                          <a:latin typeface="Verdana"/>
                        </a:rPr>
                        <a:t>Уровень образования профессии "Инкассатор"</a:t>
                      </a:r>
                      <a:endParaRPr lang="ru-RU" sz="1200" dirty="0">
                        <a:latin typeface="Verdana"/>
                      </a:endParaRPr>
                    </a:p>
                    <a:p>
                      <a:r>
                        <a:rPr lang="ru-RU" sz="900" dirty="0">
                          <a:latin typeface="Verdana"/>
                        </a:rPr>
                        <a:t>Для овладения профессией "Инкассатор" необходимо пройти специальную подготовку. Профессии обучают специальные учебные центры, курсы. </a:t>
                      </a:r>
                      <a:br>
                        <a:rPr lang="ru-RU" sz="900" dirty="0">
                          <a:latin typeface="Verdana"/>
                        </a:rPr>
                      </a:br>
                      <a:r>
                        <a:rPr lang="ru-RU" sz="900" dirty="0">
                          <a:latin typeface="Verdana"/>
                        </a:rPr>
                        <a:t>Специальности: подготовка инкассатора</a:t>
                      </a:r>
                    </a:p>
                  </a:txBody>
                  <a:tcPr marL="28575" marR="28575" marT="28575" marB="28575" anchor="ctr"/>
                </a:tc>
                <a:tc hMerge="1">
                  <a:txBody>
                    <a:bodyPr/>
                    <a:lstStyle/>
                    <a:p>
                      <a:endParaRPr lang="ru-RU"/>
                    </a:p>
                  </a:txBody>
                  <a:tcPr/>
                </a:tc>
              </a:tr>
            </a:tbl>
          </a:graphicData>
        </a:graphic>
      </p:graphicFrame>
      <p:grpSp>
        <p:nvGrpSpPr>
          <p:cNvPr id="4" name="Группа 3"/>
          <p:cNvGrpSpPr/>
          <p:nvPr/>
        </p:nvGrpSpPr>
        <p:grpSpPr>
          <a:xfrm>
            <a:off x="0" y="0"/>
            <a:ext cx="576064" cy="504056"/>
            <a:chOff x="0" y="0"/>
            <a:chExt cx="576064" cy="504056"/>
          </a:xfrm>
        </p:grpSpPr>
        <p:sp>
          <p:nvSpPr>
            <p:cNvPr id="5" name="Прямоугольник 4">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Равнобедренный треугольник 5">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Нотариус</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74802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"Нотариус":</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подготовка и удостоверение документов.</a:t>
                      </a:r>
                      <a:endParaRPr lang="ru-RU" sz="100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"Нотариус":</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подготовка документов, оформление их в строгом соответствии с законом;</a:t>
                      </a:r>
                    </a:p>
                    <a:p>
                      <a:r>
                        <a:rPr lang="ru-RU" sz="1000" b="1" i="0" u="none" strike="noStrike" kern="1200" dirty="0" smtClean="0">
                          <a:solidFill>
                            <a:schemeClr val="dk1"/>
                          </a:solidFill>
                          <a:latin typeface="+mn-lt"/>
                          <a:ea typeface="+mn-ea"/>
                          <a:cs typeface="+mn-cs"/>
                        </a:rPr>
                        <a:t>составление проектов сделок;</a:t>
                      </a:r>
                    </a:p>
                    <a:p>
                      <a:r>
                        <a:rPr lang="ru-RU" sz="1000" b="1" i="0" u="none" strike="noStrike" kern="1200" dirty="0" smtClean="0">
                          <a:solidFill>
                            <a:schemeClr val="dk1"/>
                          </a:solidFill>
                          <a:latin typeface="+mn-lt"/>
                          <a:ea typeface="+mn-ea"/>
                          <a:cs typeface="+mn-cs"/>
                        </a:rPr>
                        <a:t>установление дееспособности физических и правоспособности юридических лиц;</a:t>
                      </a:r>
                    </a:p>
                    <a:p>
                      <a:r>
                        <a:rPr lang="ru-RU" sz="1000" b="1" i="0" u="none" strike="noStrike" kern="1200" dirty="0" smtClean="0">
                          <a:solidFill>
                            <a:schemeClr val="dk1"/>
                          </a:solidFill>
                          <a:latin typeface="+mn-lt"/>
                          <a:ea typeface="+mn-ea"/>
                          <a:cs typeface="+mn-cs"/>
                        </a:rPr>
                        <a:t>разъяснение физическим и юридическим лицам их прав и обязанностей, возникающих у них после совершения нотариального действия;</a:t>
                      </a:r>
                    </a:p>
                    <a:p>
                      <a:r>
                        <a:rPr lang="ru-RU" sz="1000" b="1" i="0" u="none" strike="noStrike" kern="1200" dirty="0" smtClean="0">
                          <a:solidFill>
                            <a:schemeClr val="dk1"/>
                          </a:solidFill>
                          <a:latin typeface="+mn-lt"/>
                          <a:ea typeface="+mn-ea"/>
                          <a:cs typeface="+mn-cs"/>
                        </a:rPr>
                        <a:t>совершение нотариального действия;</a:t>
                      </a:r>
                    </a:p>
                    <a:p>
                      <a:r>
                        <a:rPr lang="ru-RU" sz="1000" b="1" i="0" u="none" strike="noStrike" kern="1200" dirty="0" smtClean="0">
                          <a:solidFill>
                            <a:schemeClr val="dk1"/>
                          </a:solidFill>
                          <a:latin typeface="+mn-lt"/>
                          <a:ea typeface="+mn-ea"/>
                          <a:cs typeface="+mn-cs"/>
                        </a:rPr>
                        <a:t>ведение документации, нотариального архива.</a:t>
                      </a:r>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"Нотариус":</a:t>
                      </a:r>
                      <a:endParaRPr lang="ru-RU" sz="1200" dirty="0">
                        <a:latin typeface="Verdana"/>
                      </a:endParaRPr>
                    </a:p>
                  </a:txBody>
                  <a:tcPr marL="28575" marR="28575" marT="28575" marB="28575" anchor="ctr"/>
                </a:tc>
                <a:tc hMerge="1">
                  <a:txBody>
                    <a:bodyPr/>
                    <a:lstStyle/>
                    <a:p>
                      <a:endParaRPr lang="ru-RU" dirty="0"/>
                    </a:p>
                  </a:txBody>
                  <a:tcPr/>
                </a:tc>
              </a:tr>
              <a:tr h="370840">
                <a:tc>
                  <a:txBody>
                    <a:bodyPr/>
                    <a:lstStyle/>
                    <a:p>
                      <a:pPr>
                        <a:buFont typeface="Arial"/>
                        <a:buChar char="•"/>
                      </a:pPr>
                      <a:r>
                        <a:rPr lang="ru-RU" sz="1000" b="1" u="none" strike="noStrike" dirty="0">
                          <a:latin typeface="Arial"/>
                        </a:rPr>
                        <a:t>аккуратность;</a:t>
                      </a:r>
                    </a:p>
                    <a:p>
                      <a:pPr>
                        <a:buFont typeface="Arial"/>
                        <a:buChar char="•"/>
                      </a:pPr>
                      <a:r>
                        <a:rPr lang="ru-RU" sz="1000" b="1" u="none" strike="noStrike" dirty="0">
                          <a:latin typeface="Arial"/>
                        </a:rPr>
                        <a:t>дисциплинированность;</a:t>
                      </a:r>
                    </a:p>
                    <a:p>
                      <a:pPr>
                        <a:buFont typeface="Arial"/>
                        <a:buChar char="•"/>
                      </a:pPr>
                      <a:r>
                        <a:rPr lang="ru-RU" sz="1000" b="1" u="none" strike="noStrike" dirty="0">
                          <a:latin typeface="Arial"/>
                        </a:rPr>
                        <a:t>ответственность;</a:t>
                      </a:r>
                    </a:p>
                    <a:p>
                      <a:pPr>
                        <a:buFont typeface="Arial"/>
                        <a:buChar char="•"/>
                      </a:pPr>
                      <a:r>
                        <a:rPr lang="ru-RU" sz="1000" b="1" u="none" strike="noStrike" dirty="0">
                          <a:latin typeface="Arial"/>
                        </a:rPr>
                        <a:t>пунктуальность, педантичность;</a:t>
                      </a:r>
                    </a:p>
                    <a:p>
                      <a:pPr>
                        <a:buFont typeface="Arial"/>
                        <a:buChar char="•"/>
                      </a:pPr>
                      <a:r>
                        <a:rPr lang="ru-RU" sz="1000" b="1" u="none" strike="noStrike" dirty="0">
                          <a:latin typeface="Arial"/>
                        </a:rPr>
                        <a:t>предусмотрительность;</a:t>
                      </a:r>
                    </a:p>
                    <a:p>
                      <a:pPr>
                        <a:buFont typeface="Arial"/>
                        <a:buChar char="•"/>
                      </a:pPr>
                      <a:r>
                        <a:rPr lang="ru-RU" sz="1000" b="1" u="none" strike="noStrike" dirty="0">
                          <a:latin typeface="Arial"/>
                        </a:rPr>
                        <a:t>самостоятельность;</a:t>
                      </a:r>
                    </a:p>
                    <a:p>
                      <a:pPr>
                        <a:buFont typeface="Arial"/>
                        <a:buChar char="•"/>
                      </a:pPr>
                      <a:r>
                        <a:rPr lang="ru-RU" sz="1000" b="1" u="none" strike="noStrike" dirty="0">
                          <a:latin typeface="Arial"/>
                        </a:rPr>
                        <a:t>способность к переключениям с одной деятельности на другую;</a:t>
                      </a:r>
                    </a:p>
                    <a:p>
                      <a:pPr>
                        <a:buFont typeface="Arial"/>
                        <a:buChar char="•"/>
                      </a:pPr>
                      <a:r>
                        <a:rPr lang="ru-RU" sz="1000" b="1" u="none" strike="noStrike" dirty="0">
                          <a:latin typeface="Arial"/>
                        </a:rPr>
                        <a:t>способность планировать свою деятельность во времени;</a:t>
                      </a:r>
                    </a:p>
                    <a:p>
                      <a:pPr>
                        <a:buFont typeface="Arial"/>
                        <a:buChar char="•"/>
                      </a:pPr>
                      <a:r>
                        <a:rPr lang="ru-RU" sz="1000" b="1" u="none" strike="noStrike" dirty="0">
                          <a:latin typeface="Arial"/>
                        </a:rPr>
                        <a:t>старательность, исполнительность;</a:t>
                      </a:r>
                    </a:p>
                    <a:p>
                      <a:pPr>
                        <a:buFont typeface="Arial"/>
                        <a:buChar char="•"/>
                      </a:pPr>
                      <a:r>
                        <a:rPr lang="ru-RU" sz="1000" b="1" u="none" strike="noStrike" dirty="0">
                          <a:latin typeface="Arial"/>
                        </a:rPr>
                        <a:t>самокритичность;</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концентрированность внимания;</a:t>
                      </a:r>
                    </a:p>
                    <a:p>
                      <a:pPr>
                        <a:buFont typeface="Arial"/>
                        <a:buChar char="•"/>
                      </a:pPr>
                      <a:r>
                        <a:rPr lang="ru-RU" sz="1000" b="1" u="none" strike="noStrike" dirty="0">
                          <a:latin typeface="Arial"/>
                        </a:rPr>
                        <a:t>логичность мышления;</a:t>
                      </a:r>
                    </a:p>
                  </a:txBody>
                  <a:tcPr marL="28575" marR="28575" marT="28575" marB="28575" anchor="ctr"/>
                </a:tc>
                <a:tc>
                  <a:txBody>
                    <a:bodyPr/>
                    <a:lstStyle/>
                    <a:p>
                      <a:pPr>
                        <a:buFont typeface="Arial"/>
                        <a:buChar char="•"/>
                      </a:pPr>
                      <a:r>
                        <a:rPr lang="ru-RU" sz="1000" b="1" u="none" strike="noStrike" dirty="0">
                          <a:latin typeface="Arial"/>
                        </a:rPr>
                        <a:t>зрительная память;</a:t>
                      </a:r>
                    </a:p>
                    <a:p>
                      <a:pPr>
                        <a:buFont typeface="Arial"/>
                        <a:buChar char="•"/>
                      </a:pPr>
                      <a:r>
                        <a:rPr lang="ru-RU" sz="1000" b="1" u="none" strike="noStrike" dirty="0">
                          <a:latin typeface="Arial"/>
                        </a:rPr>
                        <a:t>оперативная память;</a:t>
                      </a:r>
                    </a:p>
                    <a:p>
                      <a:pPr>
                        <a:buFont typeface="Arial"/>
                        <a:buChar char="•"/>
                      </a:pPr>
                      <a:r>
                        <a:rPr lang="ru-RU" sz="1000" b="1" u="none" strike="noStrike" dirty="0">
                          <a:latin typeface="Arial"/>
                        </a:rPr>
                        <a:t>память на семантику (смысл) текста;</a:t>
                      </a:r>
                    </a:p>
                    <a:p>
                      <a:pPr>
                        <a:buFont typeface="Arial"/>
                        <a:buChar char="•"/>
                      </a:pPr>
                      <a:r>
                        <a:rPr lang="ru-RU" sz="1000" b="1" u="none" strike="noStrike" dirty="0">
                          <a:latin typeface="Arial"/>
                        </a:rPr>
                        <a:t>развитая словесно–логическая память;</a:t>
                      </a:r>
                    </a:p>
                    <a:p>
                      <a:pPr>
                        <a:buFont typeface="Arial"/>
                        <a:buChar char="•"/>
                      </a:pPr>
                      <a:r>
                        <a:rPr lang="ru-RU" sz="1000" b="1" u="none" strike="noStrike" dirty="0">
                          <a:latin typeface="Arial"/>
                        </a:rPr>
                        <a:t>красивый почерк;</a:t>
                      </a:r>
                    </a:p>
                    <a:p>
                      <a:pPr>
                        <a:buFont typeface="Arial"/>
                        <a:buChar char="•"/>
                      </a:pPr>
                      <a:r>
                        <a:rPr lang="ru-RU" sz="1000" b="1" u="none" strike="noStrike" dirty="0">
                          <a:latin typeface="Arial"/>
                        </a:rPr>
                        <a:t>твердость руки, устойчивость кистей рук (низкий тремор);</a:t>
                      </a:r>
                    </a:p>
                    <a:p>
                      <a:pPr>
                        <a:buFont typeface="Arial"/>
                        <a:buChar char="•"/>
                      </a:pPr>
                      <a:r>
                        <a:rPr lang="ru-RU" sz="1000" b="1" u="none" strike="noStrike" dirty="0">
                          <a:latin typeface="Arial"/>
                        </a:rPr>
                        <a:t>умение быстро записывать;</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умение четко и кратко формулировать информацию;</a:t>
                      </a:r>
                    </a:p>
                    <a:p>
                      <a:pPr>
                        <a:buFont typeface="Arial"/>
                        <a:buChar char="•"/>
                      </a:pPr>
                      <a:r>
                        <a:rPr lang="ru-RU" sz="1000" b="1" u="none" strike="noStrike" dirty="0">
                          <a:latin typeface="Arial"/>
                        </a:rPr>
                        <a:t>сохранение работоспособности при развивающемся утомлении;</a:t>
                      </a:r>
                    </a:p>
                    <a:p>
                      <a:pPr>
                        <a:buFont typeface="Arial"/>
                        <a:buChar char="•"/>
                      </a:pPr>
                      <a:r>
                        <a:rPr lang="ru-RU" sz="1000" b="1" u="none" strike="noStrike" dirty="0">
                          <a:latin typeface="Arial"/>
                        </a:rPr>
                        <a:t>умение быстро ориентироваться в окружающей обстановке;</a:t>
                      </a:r>
                    </a:p>
                    <a:p>
                      <a:pPr>
                        <a:buFont typeface="Arial"/>
                        <a:buChar char="•"/>
                      </a:pPr>
                      <a:r>
                        <a:rPr lang="ru-RU" sz="1000" b="1" u="none" strike="noStrike" dirty="0">
                          <a:latin typeface="Arial"/>
                        </a:rPr>
                        <a:t>навыки письменного изложения информации;</a:t>
                      </a:r>
                    </a:p>
                    <a:p>
                      <a:pPr>
                        <a:buFont typeface="Arial"/>
                        <a:buChar char="•"/>
                      </a:pPr>
                      <a:r>
                        <a:rPr lang="ru-RU" sz="1000" b="1" u="none" strike="noStrike" dirty="0">
                          <a:latin typeface="Arial"/>
                        </a:rPr>
                        <a:t>склонность к работе с документацией.</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"Нотариус":</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расстройства слуха;</a:t>
                      </a:r>
                    </a:p>
                  </a:txBody>
                  <a:tcPr marL="28575" marR="28575" marT="28575" marB="28575" anchor="ctr"/>
                </a:tc>
                <a:tc>
                  <a:txBody>
                    <a:bodyPr/>
                    <a:lstStyle/>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геморроидальные расстройства.</a:t>
                      </a:r>
                    </a:p>
                  </a:txBody>
                  <a:tcPr marL="28575" marR="28575" marT="28575" marB="28575" anchor="ctr"/>
                </a:tc>
              </a:tr>
              <a:tr h="741680">
                <a:tc gridSpan="2">
                  <a:txBody>
                    <a:bodyPr/>
                    <a:lstStyle/>
                    <a:p>
                      <a:r>
                        <a:rPr lang="ru-RU" sz="1200" b="1" dirty="0">
                          <a:latin typeface="Verdana"/>
                        </a:rPr>
                        <a:t>Уровень образования профессии "Нотариус"</a:t>
                      </a:r>
                      <a:endParaRPr lang="ru-RU" sz="1200" dirty="0">
                        <a:latin typeface="Verdana"/>
                      </a:endParaRPr>
                    </a:p>
                    <a:p>
                      <a:r>
                        <a:rPr lang="ru-RU" sz="1000" dirty="0">
                          <a:latin typeface="Verdana"/>
                        </a:rPr>
                        <a:t>Для овладения профессией "Нотариус"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508918"/>
          </a:xfrm>
        </p:spPr>
        <p:txBody>
          <a:bodyPr/>
          <a:lstStyle/>
          <a:p>
            <a:r>
              <a:rPr lang="ru-RU" sz="1200" b="1" dirty="0"/>
              <a:t>Переводчик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868460"/>
        </p:xfrm>
        <a:graphic>
          <a:graphicData uri="http://schemas.openxmlformats.org/drawingml/2006/table">
            <a:tbl>
              <a:tblPr firstRow="1" bandRow="1">
                <a:tableStyleId>{5C22544A-7EE6-4342-B048-85BDC9FD1C3A}</a:tableStyleId>
              </a:tblPr>
              <a:tblGrid>
                <a:gridCol w="4114800"/>
                <a:gridCol w="4114800"/>
              </a:tblGrid>
              <a:tr h="273008">
                <a:tc gridSpan="2">
                  <a:txBody>
                    <a:bodyPr/>
                    <a:lstStyle/>
                    <a:p>
                      <a:r>
                        <a:rPr lang="ru-RU" sz="1000" b="1" i="0" kern="1200" dirty="0" smtClean="0">
                          <a:solidFill>
                            <a:schemeClr val="lt1"/>
                          </a:solidFill>
                          <a:latin typeface="+mn-lt"/>
                          <a:ea typeface="+mn-ea"/>
                          <a:cs typeface="+mn-cs"/>
                        </a:rPr>
                        <a:t>Назначение профессии "Переводчик":</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перевод иностранной речи.</a:t>
                      </a:r>
                      <a:endParaRPr lang="ru-RU" sz="800" dirty="0"/>
                    </a:p>
                  </a:txBody>
                  <a:tcPr/>
                </a:tc>
                <a:tc hMerge="1">
                  <a:txBody>
                    <a:bodyPr/>
                    <a:lstStyle/>
                    <a:p>
                      <a:endParaRPr lang="ru-RU" dirty="0"/>
                    </a:p>
                  </a:txBody>
                  <a:tcPr/>
                </a:tc>
              </a:tr>
              <a:tr h="729240">
                <a:tc gridSpan="2">
                  <a:txBody>
                    <a:bodyPr/>
                    <a:lstStyle/>
                    <a:p>
                      <a:r>
                        <a:rPr lang="ru-RU" sz="1000" b="1" i="0" kern="1200" dirty="0" smtClean="0">
                          <a:solidFill>
                            <a:schemeClr val="dk1"/>
                          </a:solidFill>
                          <a:latin typeface="+mn-lt"/>
                          <a:ea typeface="+mn-ea"/>
                          <a:cs typeface="+mn-cs"/>
                        </a:rPr>
                        <a:t>Основные решаемые задачи профессии "Переводчик":</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устный или письменный полный или сокращенный перевод научной, технической, общественно–политической, экономической и другой специальной литературы, документов в установленные сроки;</a:t>
                      </a:r>
                    </a:p>
                    <a:p>
                      <a:r>
                        <a:rPr lang="ru-RU" sz="800" b="1" i="0" u="none" strike="noStrike" kern="1200" dirty="0" smtClean="0">
                          <a:solidFill>
                            <a:schemeClr val="dk1"/>
                          </a:solidFill>
                          <a:latin typeface="+mn-lt"/>
                          <a:ea typeface="+mn-ea"/>
                          <a:cs typeface="+mn-cs"/>
                        </a:rPr>
                        <a:t>в соответствие с задачей – передача точного лексического, стилистического или смыслового содержания текста; редактирование переводов;</a:t>
                      </a:r>
                    </a:p>
                    <a:p>
                      <a:r>
                        <a:rPr lang="ru-RU" sz="800" b="1" i="0" u="none" strike="noStrike" kern="1200" dirty="0" smtClean="0">
                          <a:solidFill>
                            <a:schemeClr val="dk1"/>
                          </a:solidFill>
                          <a:latin typeface="+mn-lt"/>
                          <a:ea typeface="+mn-ea"/>
                          <a:cs typeface="+mn-cs"/>
                        </a:rPr>
                        <a:t>подготовка рецензий перевода, аннотаций и рефератов переведенного материала; совершенствование уровня знания иностранного языка;</a:t>
                      </a:r>
                    </a:p>
                    <a:p>
                      <a:r>
                        <a:rPr lang="ru-RU" sz="800" b="1" i="0" u="none" strike="noStrike" kern="1200" dirty="0" smtClean="0">
                          <a:solidFill>
                            <a:schemeClr val="dk1"/>
                          </a:solidFill>
                          <a:latin typeface="+mn-lt"/>
                          <a:ea typeface="+mn-ea"/>
                          <a:cs typeface="+mn-cs"/>
                        </a:rPr>
                        <a:t>учет зарождения или миграции, новых слов, стилистических и лексических форм.</a:t>
                      </a:r>
                    </a:p>
                  </a:txBody>
                  <a:tcPr/>
                </a:tc>
                <a:tc hMerge="1">
                  <a:txBody>
                    <a:bodyPr/>
                    <a:lstStyle/>
                    <a:p>
                      <a:endParaRPr lang="ru-RU" dirty="0"/>
                    </a:p>
                  </a:txBody>
                  <a:tcPr/>
                </a:tc>
              </a:tr>
              <a:tr h="273008">
                <a:tc gridSpan="2">
                  <a:txBody>
                    <a:bodyPr/>
                    <a:lstStyle/>
                    <a:p>
                      <a:pPr algn="ctr"/>
                      <a:r>
                        <a:rPr lang="ru-RU" sz="1000" b="1" dirty="0">
                          <a:latin typeface="Verdana"/>
                        </a:rPr>
                        <a:t>Профессионально–важные качества профессии "Переводчик":</a:t>
                      </a:r>
                      <a:endParaRPr lang="ru-RU" sz="1000" dirty="0">
                        <a:latin typeface="Verdana"/>
                      </a:endParaRPr>
                    </a:p>
                  </a:txBody>
                  <a:tcPr marL="28575" marR="28575" marT="28575" marB="28575" anchor="ctr"/>
                </a:tc>
                <a:tc hMerge="1">
                  <a:txBody>
                    <a:bodyPr/>
                    <a:lstStyle/>
                    <a:p>
                      <a:endParaRPr lang="ru-RU"/>
                    </a:p>
                  </a:txBody>
                  <a:tcPr/>
                </a:tc>
              </a:tr>
              <a:tr h="2643494">
                <a:tc>
                  <a:txBody>
                    <a:bodyPr/>
                    <a:lstStyle/>
                    <a:p>
                      <a:pPr>
                        <a:buFont typeface="Arial"/>
                        <a:buChar char="•"/>
                      </a:pPr>
                      <a:r>
                        <a:rPr lang="ru-RU" sz="800" b="1" u="none" strike="noStrike">
                          <a:latin typeface="Arial"/>
                        </a:rPr>
                        <a:t>пунктуальность, педантичность;</a:t>
                      </a:r>
                    </a:p>
                    <a:p>
                      <a:pPr>
                        <a:buFont typeface="Arial"/>
                        <a:buChar char="•"/>
                      </a:pPr>
                      <a:r>
                        <a:rPr lang="ru-RU" sz="800" b="1" u="none" strike="noStrike">
                          <a:latin typeface="Arial"/>
                        </a:rPr>
                        <a:t>самообладание, эмоциональная уравновешенность, выдержка;</a:t>
                      </a:r>
                    </a:p>
                    <a:p>
                      <a:pPr>
                        <a:buFont typeface="Arial"/>
                        <a:buChar char="•"/>
                      </a:pPr>
                      <a:r>
                        <a:rPr lang="ru-RU" sz="800" b="1" u="none" strike="noStrike">
                          <a:latin typeface="Arial"/>
                        </a:rPr>
                        <a:t>самостоятельность;</a:t>
                      </a:r>
                    </a:p>
                    <a:p>
                      <a:pPr>
                        <a:buFont typeface="Arial"/>
                        <a:buChar char="•"/>
                      </a:pPr>
                      <a:r>
                        <a:rPr lang="ru-RU" sz="800" b="1" u="none" strike="noStrike">
                          <a:latin typeface="Arial"/>
                        </a:rPr>
                        <a:t>старательность, исполнительность;</a:t>
                      </a:r>
                    </a:p>
                    <a:p>
                      <a:pPr>
                        <a:buFont typeface="Arial"/>
                        <a:buChar char="•"/>
                      </a:pPr>
                      <a:r>
                        <a:rPr lang="ru-RU" sz="800" b="1" u="none" strike="noStrike">
                          <a:latin typeface="Arial"/>
                        </a:rPr>
                        <a:t>стремление к профессиональному совершенству;</a:t>
                      </a:r>
                    </a:p>
                    <a:p>
                      <a:pPr>
                        <a:buFont typeface="Arial"/>
                        <a:buChar char="•"/>
                      </a:pPr>
                      <a:r>
                        <a:rPr lang="ru-RU" sz="800" b="1" u="none" strike="noStrike">
                          <a:latin typeface="Arial"/>
                        </a:rPr>
                        <a:t>трудолюбие;</a:t>
                      </a:r>
                    </a:p>
                    <a:p>
                      <a:pPr>
                        <a:buFont typeface="Arial"/>
                        <a:buChar char="•"/>
                      </a:pPr>
                      <a:r>
                        <a:rPr lang="ru-RU" sz="800" b="1" u="none" strike="noStrike">
                          <a:latin typeface="Arial"/>
                        </a:rPr>
                        <a:t>уверенность в себе;</a:t>
                      </a:r>
                    </a:p>
                    <a:p>
                      <a:pPr>
                        <a:buFont typeface="Arial"/>
                        <a:buChar char="•"/>
                      </a:pPr>
                      <a:r>
                        <a:rPr lang="ru-RU" sz="800" b="1" u="none" strike="noStrike">
                          <a:latin typeface="Arial"/>
                        </a:rPr>
                        <a:t>экстравертированность (ориентация на взаимодействие с людьми, общительность);</a:t>
                      </a:r>
                    </a:p>
                    <a:p>
                      <a:pPr>
                        <a:buFont typeface="Arial"/>
                        <a:buChar char="•"/>
                      </a:pPr>
                      <a:r>
                        <a:rPr lang="ru-RU" sz="800" b="1" u="none" strike="noStrike">
                          <a:latin typeface="Arial"/>
                        </a:rPr>
                        <a:t>слуховая дифференциальная чувствительность (способность различать: тембр, длительность, высоту, силу звука, ритм, фоновые или разнообразные шумы);</a:t>
                      </a:r>
                    </a:p>
                    <a:p>
                      <a:pPr>
                        <a:buFont typeface="Arial"/>
                        <a:buChar char="•"/>
                      </a:pPr>
                      <a:r>
                        <a:rPr lang="ru-RU" sz="800" b="1" u="none" strike="noStrike">
                          <a:latin typeface="Arial"/>
                        </a:rPr>
                        <a:t>ощущение ускорения;</a:t>
                      </a:r>
                    </a:p>
                    <a:p>
                      <a:pPr>
                        <a:buFont typeface="Arial"/>
                        <a:buChar char="•"/>
                      </a:pPr>
                      <a:r>
                        <a:rPr lang="ru-RU" sz="800" b="1" u="none" strike="noStrike">
                          <a:latin typeface="Arial"/>
                        </a:rPr>
                        <a:t>внимание к деталям;</a:t>
                      </a:r>
                    </a:p>
                    <a:p>
                      <a:pPr>
                        <a:buFont typeface="Arial"/>
                        <a:buChar char="•"/>
                      </a:pPr>
                      <a:r>
                        <a:rPr lang="ru-RU" sz="800" b="1" u="none" strike="noStrike">
                          <a:latin typeface="Arial"/>
                        </a:rPr>
                        <a:t>концентрированность внимания;</a:t>
                      </a:r>
                    </a:p>
                    <a:p>
                      <a:pPr>
                        <a:buFont typeface="Arial"/>
                        <a:buChar char="•"/>
                      </a:pPr>
                      <a:r>
                        <a:rPr lang="ru-RU" sz="800" b="1" u="none" strike="noStrike">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a:latin typeface="Arial"/>
                        </a:rPr>
                        <a:t>устойчивость внимания;</a:t>
                      </a:r>
                    </a:p>
                    <a:p>
                      <a:pPr>
                        <a:buFont typeface="Arial"/>
                        <a:buChar char="•"/>
                      </a:pPr>
                      <a:r>
                        <a:rPr lang="ru-RU" sz="800" b="1" u="none" strike="noStrike">
                          <a:latin typeface="Arial"/>
                        </a:rPr>
                        <a:t>способность к созданию образа по словесному описанию;</a:t>
                      </a:r>
                    </a:p>
                    <a:p>
                      <a:pPr>
                        <a:buFont typeface="Arial"/>
                        <a:buChar char="•"/>
                      </a:pPr>
                      <a:r>
                        <a:rPr lang="ru-RU" sz="800" b="1" u="none" strike="noStrike">
                          <a:latin typeface="Arial"/>
                        </a:rPr>
                        <a:t>способность к образному представлению предметов, процессов и явлений;</a:t>
                      </a:r>
                    </a:p>
                    <a:p>
                      <a:pPr>
                        <a:buFont typeface="Arial"/>
                        <a:buChar char="•"/>
                      </a:pPr>
                      <a:r>
                        <a:rPr lang="ru-RU" sz="800" b="1" u="none" strike="noStrike">
                          <a:latin typeface="Arial"/>
                        </a:rPr>
                        <a:t>способность к переводу образа в словесное описание;</a:t>
                      </a:r>
                    </a:p>
                    <a:p>
                      <a:pPr>
                        <a:buFont typeface="Arial"/>
                        <a:buChar char="•"/>
                      </a:pPr>
                      <a:r>
                        <a:rPr lang="ru-RU" sz="800" b="1" u="none" strike="noStrike">
                          <a:latin typeface="Arial"/>
                        </a:rPr>
                        <a:t>абстрактность (абстрактные образы, понятия) мышления;</a:t>
                      </a:r>
                    </a:p>
                    <a:p>
                      <a:pPr>
                        <a:buFont typeface="Arial"/>
                        <a:buChar char="•"/>
                      </a:pPr>
                      <a:r>
                        <a:rPr lang="ru-RU" sz="800" b="1" u="none" strike="noStrike">
                          <a:latin typeface="Arial"/>
                        </a:rPr>
                        <a:t>предметность (объекты реального мира и их признаки) мышления;</a:t>
                      </a:r>
                    </a:p>
                    <a:p>
                      <a:pPr>
                        <a:buFont typeface="Arial"/>
                        <a:buChar char="•"/>
                      </a:pPr>
                      <a:r>
                        <a:rPr lang="ru-RU" sz="800" b="1" u="none" strike="noStrike">
                          <a:latin typeface="Arial"/>
                        </a:rPr>
                        <a:t>понятийное мышление;</a:t>
                      </a:r>
                    </a:p>
                  </a:txBody>
                  <a:tcPr marL="28575" marR="28575" marT="28575" marB="28575" anchor="ctr"/>
                </a:tc>
                <a:tc>
                  <a:txBody>
                    <a:bodyPr/>
                    <a:lstStyle/>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эрудированность;</a:t>
                      </a:r>
                    </a:p>
                    <a:p>
                      <a:pPr>
                        <a:buFont typeface="Arial"/>
                        <a:buChar char="•"/>
                      </a:pPr>
                      <a:r>
                        <a:rPr lang="ru-RU" sz="800" b="1" u="none" strike="noStrike" dirty="0">
                          <a:latin typeface="Arial"/>
                        </a:rPr>
                        <a:t>образная память;</a:t>
                      </a:r>
                    </a:p>
                    <a:p>
                      <a:pPr>
                        <a:buFont typeface="Arial"/>
                        <a:buChar char="•"/>
                      </a:pPr>
                      <a:r>
                        <a:rPr lang="ru-RU" sz="800" b="1" u="none" strike="noStrike" dirty="0">
                          <a:latin typeface="Arial"/>
                        </a:rPr>
                        <a:t>память на семантику (смысл) текста;</a:t>
                      </a:r>
                    </a:p>
                    <a:p>
                      <a:pPr>
                        <a:buFont typeface="Arial"/>
                        <a:buChar char="•"/>
                      </a:pPr>
                      <a:r>
                        <a:rPr lang="ru-RU" sz="800" b="1" u="none" strike="noStrike" dirty="0">
                          <a:latin typeface="Arial"/>
                        </a:rPr>
                        <a:t>память на слова и фразы;</a:t>
                      </a:r>
                    </a:p>
                    <a:p>
                      <a:pPr>
                        <a:buFont typeface="Arial"/>
                        <a:buChar char="•"/>
                      </a:pPr>
                      <a:r>
                        <a:rPr lang="ru-RU" sz="800" b="1" u="none" strike="noStrike" dirty="0">
                          <a:latin typeface="Arial"/>
                        </a:rPr>
                        <a:t>память на условные обозначения (знаки, символы, планы, схемы, графики);</a:t>
                      </a:r>
                    </a:p>
                    <a:p>
                      <a:pPr>
                        <a:buFont typeface="Arial"/>
                        <a:buChar char="•"/>
                      </a:pPr>
                      <a:r>
                        <a:rPr lang="ru-RU" sz="800" b="1" u="none" strike="noStrike" dirty="0">
                          <a:latin typeface="Arial"/>
                        </a:rPr>
                        <a:t>развитая словесно–логическая память;</a:t>
                      </a:r>
                    </a:p>
                    <a:p>
                      <a:pPr>
                        <a:buFont typeface="Arial"/>
                        <a:buChar char="•"/>
                      </a:pPr>
                      <a:r>
                        <a:rPr lang="ru-RU" sz="800" b="1" u="none" strike="noStrike" dirty="0">
                          <a:latin typeface="Arial"/>
                        </a:rPr>
                        <a:t>слуховая память;</a:t>
                      </a:r>
                    </a:p>
                    <a:p>
                      <a:pPr>
                        <a:buFont typeface="Arial"/>
                        <a:buChar char="•"/>
                      </a:pPr>
                      <a:r>
                        <a:rPr lang="ru-RU" sz="800" b="1" u="none" strike="noStrike" dirty="0">
                          <a:latin typeface="Arial"/>
                        </a:rPr>
                        <a:t>коммуникативные способности (</a:t>
                      </a:r>
                      <a:r>
                        <a:rPr lang="ru-RU" sz="800" b="1" u="none" strike="noStrike" dirty="0" err="1">
                          <a:latin typeface="Arial"/>
                        </a:rPr>
                        <a:t>способности</a:t>
                      </a:r>
                      <a:r>
                        <a:rPr lang="ru-RU" sz="800" b="1" u="none" strike="noStrike" dirty="0">
                          <a:latin typeface="Arial"/>
                        </a:rPr>
                        <a:t> общения и взаимодействия с людьми);</a:t>
                      </a:r>
                    </a:p>
                    <a:p>
                      <a:pPr>
                        <a:buFont typeface="Arial"/>
                        <a:buChar char="•"/>
                      </a:pPr>
                      <a:r>
                        <a:rPr lang="ru-RU" sz="800" b="1" u="none" strike="noStrike" dirty="0">
                          <a:latin typeface="Arial"/>
                        </a:rPr>
                        <a:t>отсутствие дефектов речи, хорошая дикция;</a:t>
                      </a:r>
                    </a:p>
                    <a:p>
                      <a:pPr>
                        <a:buFont typeface="Arial"/>
                        <a:buChar char="•"/>
                      </a:pPr>
                      <a:r>
                        <a:rPr lang="ru-RU" sz="800" b="1" u="none" strike="noStrike" dirty="0">
                          <a:latin typeface="Arial"/>
                        </a:rPr>
                        <a:t>способность к изменению силы звучания голоса;</a:t>
                      </a:r>
                    </a:p>
                    <a:p>
                      <a:pPr>
                        <a:buFont typeface="Arial"/>
                        <a:buChar char="•"/>
                      </a:pPr>
                      <a:r>
                        <a:rPr lang="ru-RU" sz="800" b="1" u="none" strike="noStrike" dirty="0">
                          <a:latin typeface="Arial"/>
                        </a:rPr>
                        <a:t>способность речевого аппарата к интенсивной и длительной работе;</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800" b="1" u="none" strike="noStrike" dirty="0">
                          <a:latin typeface="Arial"/>
                        </a:rPr>
                        <a:t>умение грамотно излагать информацию;</a:t>
                      </a:r>
                    </a:p>
                    <a:p>
                      <a:pPr>
                        <a:buFont typeface="Arial"/>
                        <a:buChar char="•"/>
                      </a:pPr>
                      <a:r>
                        <a:rPr lang="ru-RU" sz="800" b="1" u="none" strike="noStrike" dirty="0">
                          <a:latin typeface="Arial"/>
                        </a:rPr>
                        <a:t>склонность к исследовательской деятельности;</a:t>
                      </a:r>
                    </a:p>
                    <a:p>
                      <a:pPr>
                        <a:buFont typeface="Arial"/>
                        <a:buChar char="•"/>
                      </a:pPr>
                      <a:r>
                        <a:rPr lang="ru-RU" sz="800" b="1" u="none" strike="noStrike" dirty="0">
                          <a:latin typeface="Arial"/>
                        </a:rPr>
                        <a:t>способность заниматься длительное время кропотливой работой;</a:t>
                      </a:r>
                    </a:p>
                    <a:p>
                      <a:pPr>
                        <a:buFont typeface="Arial"/>
                        <a:buChar char="•"/>
                      </a:pPr>
                      <a:r>
                        <a:rPr lang="ru-RU" sz="800" b="1" u="none" strike="noStrike" dirty="0">
                          <a:latin typeface="Arial"/>
                        </a:rPr>
                        <a:t>способность к анализу и систематизации большого </a:t>
                      </a:r>
                      <a:r>
                        <a:rPr lang="ru-RU" sz="800" b="1" u="none" strike="noStrike" dirty="0" err="1">
                          <a:latin typeface="Arial"/>
                        </a:rPr>
                        <a:t>количесва</a:t>
                      </a:r>
                      <a:r>
                        <a:rPr lang="ru-RU" sz="800" b="1" u="none" strike="noStrike" dirty="0">
                          <a:latin typeface="Arial"/>
                        </a:rPr>
                        <a:t> информации;</a:t>
                      </a:r>
                    </a:p>
                    <a:p>
                      <a:pPr>
                        <a:buFont typeface="Arial"/>
                        <a:buChar char="•"/>
                      </a:pPr>
                      <a:r>
                        <a:rPr lang="ru-RU" sz="800" b="1" u="none" strike="noStrike" dirty="0">
                          <a:latin typeface="Arial"/>
                        </a:rPr>
                        <a:t>умение быть интересным для </a:t>
                      </a:r>
                      <a:r>
                        <a:rPr lang="ru-RU" sz="800" b="1" u="none" strike="noStrike" dirty="0" err="1">
                          <a:latin typeface="Arial"/>
                        </a:rPr>
                        <a:t>содбеседника</a:t>
                      </a:r>
                      <a:r>
                        <a:rPr lang="ru-RU" sz="800" b="1" u="none" strike="noStrike" dirty="0">
                          <a:latin typeface="Arial"/>
                        </a:rPr>
                        <a:t>.</a:t>
                      </a:r>
                    </a:p>
                  </a:txBody>
                  <a:tcPr marL="28575" marR="28575" marT="28575" marB="28575" anchor="ctr"/>
                </a:tc>
              </a:tr>
              <a:tr h="273008">
                <a:tc gridSpan="2">
                  <a:txBody>
                    <a:bodyPr/>
                    <a:lstStyle/>
                    <a:p>
                      <a:pPr algn="ctr"/>
                      <a:r>
                        <a:rPr lang="ru-RU" sz="1000" b="1" dirty="0">
                          <a:latin typeface="Verdana"/>
                        </a:rPr>
                        <a:t>Заболевания, противопоказанные для профессии "Переводчик":</a:t>
                      </a:r>
                      <a:endParaRPr lang="ru-RU" sz="1000" dirty="0">
                        <a:latin typeface="Verdana"/>
                      </a:endParaRPr>
                    </a:p>
                  </a:txBody>
                  <a:tcPr marL="28575" marR="28575" marT="28575" marB="28575" anchor="ctr"/>
                </a:tc>
                <a:tc hMerge="1">
                  <a:txBody>
                    <a:bodyPr/>
                    <a:lstStyle/>
                    <a:p>
                      <a:endParaRPr lang="ru-RU"/>
                    </a:p>
                  </a:txBody>
                  <a:tcPr/>
                </a:tc>
              </a:tr>
              <a:tr h="590819">
                <a:tc>
                  <a:txBody>
                    <a:bodyPr/>
                    <a:lstStyle/>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txBody>
                  <a:tcPr marL="28575" marR="28575" marT="28575" marB="28575" anchor="ctr"/>
                </a:tc>
              </a:tr>
              <a:tr h="546016">
                <a:tc gridSpan="2">
                  <a:txBody>
                    <a:bodyPr/>
                    <a:lstStyle/>
                    <a:p>
                      <a:r>
                        <a:rPr lang="ru-RU" sz="1000" b="1" dirty="0">
                          <a:latin typeface="Verdana"/>
                        </a:rPr>
                        <a:t>Уровень образования профессии "Переводчик"</a:t>
                      </a:r>
                      <a:endParaRPr lang="ru-RU" sz="1000" dirty="0">
                        <a:latin typeface="Verdana"/>
                      </a:endParaRPr>
                    </a:p>
                    <a:p>
                      <a:r>
                        <a:rPr lang="ru-RU" sz="800" dirty="0">
                          <a:latin typeface="Verdana"/>
                        </a:rPr>
                        <a:t>Для овладения профессией профессии "Переводчик" необходимо либо среднее, либо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Политолог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81279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"Политолог":</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изучение процессов и явлений, законов и закономерностей мира политики, взаимосвязей между ними. Прогнозирование. Поиск путей развития государства.</a:t>
                      </a:r>
                      <a:endParaRPr lang="ru-RU" sz="100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"Политолог":</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научная деятельность;</a:t>
                      </a:r>
                    </a:p>
                    <a:p>
                      <a:r>
                        <a:rPr lang="ru-RU" sz="1000" b="1" i="0" u="none" strike="noStrike" kern="1200" dirty="0" smtClean="0">
                          <a:solidFill>
                            <a:schemeClr val="dk1"/>
                          </a:solidFill>
                          <a:latin typeface="+mn-lt"/>
                          <a:ea typeface="+mn-ea"/>
                          <a:cs typeface="+mn-cs"/>
                        </a:rPr>
                        <a:t>обеспечение идеологической и организационной работы партий и движений;</a:t>
                      </a:r>
                    </a:p>
                    <a:p>
                      <a:r>
                        <a:rPr lang="ru-RU" sz="1000" b="1" i="0" u="none" strike="noStrike" kern="1200" dirty="0" smtClean="0">
                          <a:solidFill>
                            <a:schemeClr val="dk1"/>
                          </a:solidFill>
                          <a:latin typeface="+mn-lt"/>
                          <a:ea typeface="+mn-ea"/>
                          <a:cs typeface="+mn-cs"/>
                        </a:rPr>
                        <a:t>организация деятельности администраций, их подразделений, органов законодательной власти;</a:t>
                      </a:r>
                    </a:p>
                    <a:p>
                      <a:r>
                        <a:rPr lang="ru-RU" sz="1000" b="1" i="0" u="none" strike="noStrike" kern="1200" dirty="0" err="1" smtClean="0">
                          <a:solidFill>
                            <a:schemeClr val="dk1"/>
                          </a:solidFill>
                          <a:latin typeface="+mn-lt"/>
                          <a:ea typeface="+mn-ea"/>
                          <a:cs typeface="+mn-cs"/>
                        </a:rPr>
                        <a:t>медиаторство</a:t>
                      </a:r>
                      <a:r>
                        <a:rPr lang="ru-RU" sz="1000" b="1" i="0" u="none" strike="noStrike" kern="1200" dirty="0" smtClean="0">
                          <a:solidFill>
                            <a:schemeClr val="dk1"/>
                          </a:solidFill>
                          <a:latin typeface="+mn-lt"/>
                          <a:ea typeface="+mn-ea"/>
                          <a:cs typeface="+mn-cs"/>
                        </a:rPr>
                        <a:t> (от англ. </a:t>
                      </a:r>
                      <a:r>
                        <a:rPr lang="ru-RU" sz="1000" b="1" i="0" u="none" strike="noStrike" kern="1200" dirty="0" err="1" smtClean="0">
                          <a:solidFill>
                            <a:schemeClr val="dk1"/>
                          </a:solidFill>
                          <a:latin typeface="+mn-lt"/>
                          <a:ea typeface="+mn-ea"/>
                          <a:cs typeface="+mn-cs"/>
                        </a:rPr>
                        <a:t>mediation</a:t>
                      </a:r>
                      <a:r>
                        <a:rPr lang="ru-RU" sz="1000" b="1" i="0" u="none" strike="noStrike" kern="1200" dirty="0" smtClean="0">
                          <a:solidFill>
                            <a:schemeClr val="dk1"/>
                          </a:solidFill>
                          <a:latin typeface="+mn-lt"/>
                          <a:ea typeface="+mn-ea"/>
                          <a:cs typeface="+mn-cs"/>
                        </a:rPr>
                        <a:t> – посредничество) – содействие третьей стороны двум или более другим в поисках соглашения в спорной или конфликтной ситуации) политических конфликтов;</a:t>
                      </a:r>
                    </a:p>
                    <a:p>
                      <a:r>
                        <a:rPr lang="ru-RU" sz="1000" b="1" i="0" u="none" strike="noStrike" kern="1200" dirty="0" smtClean="0">
                          <a:solidFill>
                            <a:schemeClr val="dk1"/>
                          </a:solidFill>
                          <a:latin typeface="+mn-lt"/>
                          <a:ea typeface="+mn-ea"/>
                          <a:cs typeface="+mn-cs"/>
                        </a:rPr>
                        <a:t>консультирование, анализ, менеджмент избирательных кампаний.</a:t>
                      </a:r>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"Политолог":</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dirty="0">
                          <a:latin typeface="Arial"/>
                        </a:rPr>
                        <a:t>самокритичность;</a:t>
                      </a:r>
                    </a:p>
                    <a:p>
                      <a:pPr>
                        <a:buFont typeface="Arial"/>
                        <a:buChar char="•"/>
                      </a:pPr>
                      <a:r>
                        <a:rPr lang="ru-RU" sz="1000" b="1" u="none" strike="noStrike" dirty="0">
                          <a:latin typeface="Arial"/>
                        </a:rPr>
                        <a:t>самостоятельность;</a:t>
                      </a:r>
                    </a:p>
                    <a:p>
                      <a:pPr>
                        <a:buFont typeface="Arial"/>
                        <a:buChar char="•"/>
                      </a:pPr>
                      <a:r>
                        <a:rPr lang="ru-RU" sz="1000" b="1" u="none" strike="noStrike" dirty="0">
                          <a:latin typeface="Arial"/>
                        </a:rPr>
                        <a:t>способность аргументировано отстаивать свое мнение;</a:t>
                      </a:r>
                    </a:p>
                    <a:p>
                      <a:pPr>
                        <a:buFont typeface="Arial"/>
                        <a:buChar char="•"/>
                      </a:pPr>
                      <a:r>
                        <a:rPr lang="ru-RU" sz="1000" b="1" u="none" strike="noStrike" dirty="0">
                          <a:latin typeface="Arial"/>
                        </a:rPr>
                        <a:t>стремление к профессиональному совершенству;</a:t>
                      </a:r>
                    </a:p>
                    <a:p>
                      <a:pPr>
                        <a:buFont typeface="Arial"/>
                        <a:buChar char="•"/>
                      </a:pPr>
                      <a:r>
                        <a:rPr lang="ru-RU" sz="1000" b="1" u="none" strike="noStrike" dirty="0">
                          <a:latin typeface="Arial"/>
                        </a:rPr>
                        <a:t>целеустремленность;</a:t>
                      </a:r>
                    </a:p>
                    <a:p>
                      <a:pPr>
                        <a:buFont typeface="Arial"/>
                        <a:buChar char="•"/>
                      </a:pPr>
                      <a:r>
                        <a:rPr lang="ru-RU" sz="1000" b="1" u="none" strike="noStrike" dirty="0">
                          <a:latin typeface="Arial"/>
                        </a:rPr>
                        <a:t>избирательность внимания;</a:t>
                      </a:r>
                    </a:p>
                    <a:p>
                      <a:pPr>
                        <a:buFont typeface="Arial"/>
                        <a:buChar char="•"/>
                      </a:pPr>
                      <a:r>
                        <a:rPr lang="ru-RU" sz="10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способность наглядно представлять себе новое явление, ранее не встречавшееся в опыте, или старое, но в новых условиях;</a:t>
                      </a:r>
                    </a:p>
                    <a:p>
                      <a:pPr>
                        <a:buFont typeface="Arial"/>
                        <a:buChar char="•"/>
                      </a:pPr>
                      <a:r>
                        <a:rPr lang="ru-RU" sz="1000" b="1" u="none" strike="noStrike" dirty="0">
                          <a:latin typeface="Arial"/>
                        </a:rPr>
                        <a:t>динамичность мышления;</a:t>
                      </a:r>
                    </a:p>
                  </a:txBody>
                  <a:tcPr marL="28575" marR="28575" marT="28575" marB="28575" anchor="ctr"/>
                </a:tc>
                <a:tc>
                  <a:txBody>
                    <a:bodyPr/>
                    <a:lstStyle/>
                    <a:p>
                      <a:pPr>
                        <a:buFont typeface="Arial"/>
                        <a:buChar char="•"/>
                      </a:pPr>
                      <a:r>
                        <a:rPr lang="ru-RU" sz="1000" b="1" u="none" strike="noStrike" dirty="0">
                          <a:latin typeface="Arial"/>
                        </a:rPr>
                        <a:t>абстрактность (абстрактные образы, понятия) мышления;</a:t>
                      </a:r>
                    </a:p>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гибкость мышления;</a:t>
                      </a:r>
                    </a:p>
                    <a:p>
                      <a:pPr>
                        <a:buFont typeface="Arial"/>
                        <a:buChar char="•"/>
                      </a:pPr>
                      <a:r>
                        <a:rPr lang="ru-RU" sz="1000" b="1" u="none" strike="noStrike" dirty="0">
                          <a:latin typeface="Arial"/>
                        </a:rPr>
                        <a:t>понятийное мышление;</a:t>
                      </a:r>
                    </a:p>
                    <a:p>
                      <a:pPr>
                        <a:buFont typeface="Arial"/>
                        <a:buChar char="•"/>
                      </a:pPr>
                      <a:r>
                        <a:rPr lang="ru-RU" sz="1000" b="1" u="none" strike="noStrike" dirty="0">
                          <a:latin typeface="Arial"/>
                        </a:rPr>
                        <a:t>эрудированность;</a:t>
                      </a:r>
                    </a:p>
                    <a:p>
                      <a:pPr>
                        <a:buFont typeface="Arial"/>
                        <a:buChar char="•"/>
                      </a:pPr>
                      <a:r>
                        <a:rPr lang="ru-RU" sz="1000" b="1" u="none" strike="noStrike" dirty="0">
                          <a:latin typeface="Arial"/>
                        </a:rPr>
                        <a:t>хорошо развитые </a:t>
                      </a:r>
                      <a:r>
                        <a:rPr lang="ru-RU" sz="1000" b="1" u="none" strike="noStrike" dirty="0" err="1">
                          <a:latin typeface="Arial"/>
                        </a:rPr>
                        <a:t>мнемические</a:t>
                      </a:r>
                      <a:r>
                        <a:rPr lang="ru-RU" sz="1000" b="1" u="none" strike="noStrike" dirty="0">
                          <a:latin typeface="Arial"/>
                        </a:rPr>
                        <a:t> способности (свойства памяти);</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умение быстро ориентироваться в событиях;</a:t>
                      </a:r>
                    </a:p>
                    <a:p>
                      <a:pPr>
                        <a:buFont typeface="Arial"/>
                        <a:buChar char="•"/>
                      </a:pPr>
                      <a:r>
                        <a:rPr lang="ru-RU" sz="1000" b="1" u="none" strike="noStrike" dirty="0">
                          <a:latin typeface="Arial"/>
                        </a:rPr>
                        <a:t>умственная работоспособность;</a:t>
                      </a:r>
                    </a:p>
                    <a:p>
                      <a:pPr>
                        <a:buFont typeface="Arial"/>
                        <a:buChar char="•"/>
                      </a:pPr>
                      <a:r>
                        <a:rPr lang="ru-RU" sz="1000" b="1" u="none" strike="noStrike" dirty="0">
                          <a:latin typeface="Arial"/>
                        </a:rPr>
                        <a:t>эмоциональная стабильность;</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способность прогнозирования;</a:t>
                      </a:r>
                    </a:p>
                    <a:p>
                      <a:pPr>
                        <a:buFont typeface="Arial"/>
                        <a:buChar char="•"/>
                      </a:pPr>
                      <a:r>
                        <a:rPr lang="ru-RU" sz="1000" b="1" u="none" strike="noStrike" dirty="0">
                          <a:latin typeface="Arial"/>
                        </a:rPr>
                        <a:t>способность устанавливать контакты с людьми.</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"Политолог":</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dirty="0">
                          <a:latin typeface="Arial"/>
                        </a:rPr>
                        <a:t>употребление наркотиков, зависимость от алкоголя;</a:t>
                      </a:r>
                    </a:p>
                    <a:p>
                      <a:pPr>
                        <a:buFont typeface="Arial"/>
                        <a:buChar char="•"/>
                      </a:pPr>
                      <a:r>
                        <a:rPr lang="ru-RU" sz="1000" b="1" u="none" strike="noStrike" dirty="0">
                          <a:latin typeface="Arial"/>
                        </a:rPr>
                        <a:t>расстройства слуха;</a:t>
                      </a:r>
                    </a:p>
                  </a:txBody>
                  <a:tcPr marL="28575" marR="28575" marT="28575" marB="28575" anchor="ctr"/>
                </a:tc>
                <a:tc>
                  <a:txBody>
                    <a:bodyPr/>
                    <a:lstStyle/>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геморроидальные расстройства.</a:t>
                      </a:r>
                    </a:p>
                  </a:txBody>
                  <a:tcPr marL="28575" marR="28575" marT="28575" marB="28575" anchor="ctr"/>
                </a:tc>
              </a:tr>
              <a:tr h="741680">
                <a:tc gridSpan="2">
                  <a:txBody>
                    <a:bodyPr/>
                    <a:lstStyle/>
                    <a:p>
                      <a:r>
                        <a:rPr lang="ru-RU" sz="1200" b="1" dirty="0">
                          <a:latin typeface="Verdana"/>
                        </a:rPr>
                        <a:t>Уровень образования профессии "Политолог"</a:t>
                      </a:r>
                      <a:endParaRPr lang="ru-RU" sz="1200" dirty="0">
                        <a:latin typeface="Verdana"/>
                      </a:endParaRPr>
                    </a:p>
                    <a:p>
                      <a:r>
                        <a:rPr lang="ru-RU" sz="1000" dirty="0">
                          <a:latin typeface="Verdana"/>
                        </a:rPr>
                        <a:t>Для овладения профессией "Политолог" необходимо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Предприниматель</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6043076"/>
        </p:xfrm>
        <a:graphic>
          <a:graphicData uri="http://schemas.openxmlformats.org/drawingml/2006/table">
            <a:tbl>
              <a:tblPr firstRow="1" bandRow="1">
                <a:tableStyleId>{5C22544A-7EE6-4342-B048-85BDC9FD1C3A}</a:tableStyleId>
              </a:tblPr>
              <a:tblGrid>
                <a:gridCol w="4114800"/>
                <a:gridCol w="4114800"/>
              </a:tblGrid>
              <a:tr h="348340">
                <a:tc gridSpan="2">
                  <a:txBody>
                    <a:bodyPr/>
                    <a:lstStyle/>
                    <a:p>
                      <a:r>
                        <a:rPr lang="ru-RU" sz="1000" b="1" i="0" kern="1200" dirty="0" smtClean="0">
                          <a:solidFill>
                            <a:schemeClr val="lt1"/>
                          </a:solidFill>
                          <a:latin typeface="+mn-lt"/>
                          <a:ea typeface="+mn-ea"/>
                          <a:cs typeface="+mn-cs"/>
                        </a:rPr>
                        <a:t>Назначение профессии "Предприниматель": </a:t>
                      </a:r>
                      <a:r>
                        <a:rPr lang="ru-RU" sz="800" b="0" i="0" kern="1200" dirty="0" smtClean="0">
                          <a:solidFill>
                            <a:schemeClr val="lt1"/>
                          </a:solidFill>
                          <a:latin typeface="+mn-lt"/>
                          <a:ea typeface="+mn-ea"/>
                          <a:cs typeface="+mn-cs"/>
                        </a:rPr>
                        <a:t>ведение предпринимательской деятельности.</a:t>
                      </a:r>
                      <a:endParaRPr lang="ru-RU" sz="800" dirty="0"/>
                    </a:p>
                  </a:txBody>
                  <a:tcPr/>
                </a:tc>
                <a:tc hMerge="1">
                  <a:txBody>
                    <a:bodyPr/>
                    <a:lstStyle/>
                    <a:p>
                      <a:endParaRPr lang="ru-RU" dirty="0"/>
                    </a:p>
                  </a:txBody>
                  <a:tcPr/>
                </a:tc>
              </a:tr>
              <a:tr h="707748">
                <a:tc gridSpan="2">
                  <a:txBody>
                    <a:bodyPr/>
                    <a:lstStyle/>
                    <a:p>
                      <a:r>
                        <a:rPr lang="ru-RU" sz="1000" b="1" i="0" kern="1200" dirty="0" smtClean="0">
                          <a:solidFill>
                            <a:schemeClr val="dk1"/>
                          </a:solidFill>
                          <a:latin typeface="+mn-lt"/>
                          <a:ea typeface="+mn-ea"/>
                          <a:cs typeface="+mn-cs"/>
                        </a:rPr>
                        <a:t>Основные решаемые задачи профессии "Предприниматель":</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выбор пути развития бизнеса;</a:t>
                      </a:r>
                    </a:p>
                    <a:p>
                      <a:r>
                        <a:rPr lang="ru-RU" sz="800" b="1" i="0" u="none" strike="noStrike" kern="1200" dirty="0" smtClean="0">
                          <a:solidFill>
                            <a:schemeClr val="dk1"/>
                          </a:solidFill>
                          <a:latin typeface="+mn-lt"/>
                          <a:ea typeface="+mn-ea"/>
                          <a:cs typeface="+mn-cs"/>
                        </a:rPr>
                        <a:t>выбор тактики бизнеса;</a:t>
                      </a:r>
                    </a:p>
                    <a:p>
                      <a:r>
                        <a:rPr lang="ru-RU" sz="800" b="1" i="0" u="none" strike="noStrike" kern="1200" dirty="0" smtClean="0">
                          <a:solidFill>
                            <a:schemeClr val="dk1"/>
                          </a:solidFill>
                          <a:latin typeface="+mn-lt"/>
                          <a:ea typeface="+mn-ea"/>
                          <a:cs typeface="+mn-cs"/>
                        </a:rPr>
                        <a:t>составление бизнес–планов;</a:t>
                      </a:r>
                    </a:p>
                    <a:p>
                      <a:r>
                        <a:rPr lang="ru-RU" sz="800" b="1" i="0" u="none" strike="noStrike" kern="1200" dirty="0" smtClean="0">
                          <a:solidFill>
                            <a:schemeClr val="dk1"/>
                          </a:solidFill>
                          <a:latin typeface="+mn-lt"/>
                          <a:ea typeface="+mn-ea"/>
                          <a:cs typeface="+mn-cs"/>
                        </a:rPr>
                        <a:t>организация всех процессов бизнеса, их управление и координация.</a:t>
                      </a:r>
                    </a:p>
                  </a:txBody>
                  <a:tcPr/>
                </a:tc>
                <a:tc hMerge="1">
                  <a:txBody>
                    <a:bodyPr/>
                    <a:lstStyle/>
                    <a:p>
                      <a:endParaRPr lang="ru-RU" dirty="0"/>
                    </a:p>
                  </a:txBody>
                  <a:tcPr/>
                </a:tc>
              </a:tr>
              <a:tr h="358789">
                <a:tc gridSpan="2">
                  <a:txBody>
                    <a:bodyPr/>
                    <a:lstStyle/>
                    <a:p>
                      <a:pPr algn="ctr"/>
                      <a:r>
                        <a:rPr lang="ru-RU" sz="1000" b="1" dirty="0">
                          <a:latin typeface="Verdana"/>
                        </a:rPr>
                        <a:t>Профессионально–важные качества профессии "Предприниматель":</a:t>
                      </a:r>
                      <a:endParaRPr lang="ru-RU" sz="1000" dirty="0">
                        <a:latin typeface="Verdana"/>
                      </a:endParaRPr>
                    </a:p>
                  </a:txBody>
                  <a:tcPr marL="28575" marR="28575" marT="28575" marB="28575" anchor="ctr"/>
                </a:tc>
                <a:tc hMerge="1">
                  <a:txBody>
                    <a:bodyPr/>
                    <a:lstStyle/>
                    <a:p>
                      <a:endParaRPr lang="ru-RU"/>
                    </a:p>
                  </a:txBody>
                  <a:tcPr/>
                </a:tc>
              </a:tr>
              <a:tr h="2768328">
                <a:tc>
                  <a:txBody>
                    <a:bodyPr/>
                    <a:lstStyle/>
                    <a:p>
                      <a:pPr>
                        <a:buFont typeface="Arial"/>
                        <a:buChar char="•"/>
                      </a:pPr>
                      <a:r>
                        <a:rPr lang="ru-RU" sz="800" b="1" u="none" strike="noStrike" dirty="0">
                          <a:latin typeface="Arial"/>
                        </a:rPr>
                        <a:t>адекватная самооценка;</a:t>
                      </a:r>
                    </a:p>
                    <a:p>
                      <a:pPr>
                        <a:buFont typeface="Arial"/>
                        <a:buChar char="•"/>
                      </a:pPr>
                      <a:r>
                        <a:rPr lang="ru-RU" sz="800" b="1" u="none" strike="noStrike" dirty="0">
                          <a:latin typeface="Arial"/>
                        </a:rPr>
                        <a:t>оптимизм, доминирование положительных эмоций;</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решительность;</a:t>
                      </a:r>
                    </a:p>
                    <a:p>
                      <a:pPr>
                        <a:buFont typeface="Arial"/>
                        <a:buChar char="•"/>
                      </a:pPr>
                      <a:r>
                        <a:rPr lang="ru-RU" sz="800" b="1" u="none" strike="noStrike" dirty="0">
                          <a:latin typeface="Arial"/>
                        </a:rPr>
                        <a:t>самодостаточность (ориентация на собственные силы, уверенность в себе, чувство </a:t>
                      </a:r>
                      <a:r>
                        <a:rPr lang="ru-RU" sz="800" b="1" u="none" strike="noStrike" dirty="0" err="1">
                          <a:latin typeface="Arial"/>
                        </a:rPr>
                        <a:t>самоэффективности</a:t>
                      </a:r>
                      <a:r>
                        <a:rPr lang="ru-RU" sz="800" b="1" u="none" strike="noStrike" dirty="0">
                          <a:latin typeface="Arial"/>
                        </a:rPr>
                        <a:t>);</a:t>
                      </a:r>
                    </a:p>
                    <a:p>
                      <a:pPr>
                        <a:buFont typeface="Arial"/>
                        <a:buChar char="•"/>
                      </a:pPr>
                      <a:r>
                        <a:rPr lang="ru-RU" sz="800" b="1" u="none" strike="noStrike" dirty="0">
                          <a:latin typeface="Arial"/>
                        </a:rPr>
                        <a:t>самокритичность;</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уверенность в себе;</a:t>
                      </a:r>
                    </a:p>
                    <a:p>
                      <a:pPr>
                        <a:buFont typeface="Arial"/>
                        <a:buChar char="•"/>
                      </a:pPr>
                      <a:r>
                        <a:rPr lang="ru-RU" sz="800" b="1" u="none" strike="noStrike" dirty="0">
                          <a:latin typeface="Arial"/>
                        </a:rPr>
                        <a:t>целеустремленность;</a:t>
                      </a:r>
                    </a:p>
                    <a:p>
                      <a:pPr>
                        <a:buFont typeface="Arial"/>
                        <a:buChar char="•"/>
                      </a:pPr>
                      <a:r>
                        <a:rPr lang="ru-RU" sz="800" b="1" u="none" strike="noStrike" dirty="0">
                          <a:latin typeface="Arial"/>
                        </a:rPr>
                        <a:t>развитые волевые качества;</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гибкость мышления;</a:t>
                      </a:r>
                    </a:p>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стратегическое мышление;</a:t>
                      </a:r>
                    </a:p>
                  </a:txBody>
                  <a:tcPr marL="28575" marR="28575" marT="28575" marB="28575" anchor="ctr"/>
                </a:tc>
                <a:tc>
                  <a:txBody>
                    <a:bodyPr/>
                    <a:lstStyle/>
                    <a:p>
                      <a:pPr>
                        <a:buFont typeface="Arial"/>
                        <a:buChar char="•"/>
                      </a:pPr>
                      <a:r>
                        <a:rPr lang="ru-RU" sz="800" b="1" u="none" strike="noStrike" dirty="0">
                          <a:latin typeface="Arial"/>
                        </a:rPr>
                        <a:t>творческое мышление;</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общительность;</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способность быстро переключаться с одного вида деятельности на другой;</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интенсивно работать в течение длительного времени без снижения результативности;</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упорство;</a:t>
                      </a:r>
                    </a:p>
                    <a:p>
                      <a:pPr>
                        <a:buFont typeface="Arial"/>
                        <a:buChar char="•"/>
                      </a:pPr>
                      <a:r>
                        <a:rPr lang="ru-RU" sz="800" b="1" u="none" strike="noStrike" dirty="0">
                          <a:latin typeface="Arial"/>
                        </a:rPr>
                        <a:t>усидчивость;</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способность быть лидером;</a:t>
                      </a:r>
                    </a:p>
                    <a:p>
                      <a:pPr>
                        <a:buFont typeface="Arial"/>
                        <a:buChar char="•"/>
                      </a:pPr>
                      <a:r>
                        <a:rPr lang="ru-RU" sz="800" b="1" u="none" strike="noStrike" dirty="0">
                          <a:latin typeface="Arial"/>
                        </a:rPr>
                        <a:t>способность влиять на окружающих;</a:t>
                      </a:r>
                    </a:p>
                    <a:p>
                      <a:pPr>
                        <a:buFont typeface="Arial"/>
                        <a:buChar char="•"/>
                      </a:pPr>
                      <a:r>
                        <a:rPr lang="ru-RU" sz="800" b="1" u="none" strike="noStrike" dirty="0">
                          <a:latin typeface="Arial"/>
                        </a:rPr>
                        <a:t>способность прогнозирования;</a:t>
                      </a:r>
                    </a:p>
                    <a:p>
                      <a:pPr>
                        <a:buFont typeface="Arial"/>
                        <a:buChar char="•"/>
                      </a:pPr>
                      <a:r>
                        <a:rPr lang="ru-RU" sz="800" b="1" u="none" strike="noStrike" dirty="0">
                          <a:latin typeface="Arial"/>
                        </a:rPr>
                        <a:t>способность убеждать людей;</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умение быть интересным для </a:t>
                      </a:r>
                      <a:r>
                        <a:rPr lang="ru-RU" sz="800" b="1" u="none" strike="noStrike" dirty="0" err="1">
                          <a:latin typeface="Arial"/>
                        </a:rPr>
                        <a:t>содбеседника</a:t>
                      </a:r>
                      <a:r>
                        <a:rPr lang="ru-RU" sz="800" b="1" u="none" strike="noStrike" dirty="0">
                          <a:latin typeface="Arial"/>
                        </a:rPr>
                        <a:t>;</a:t>
                      </a:r>
                    </a:p>
                    <a:p>
                      <a:pPr>
                        <a:buFont typeface="Arial"/>
                        <a:buChar char="•"/>
                      </a:pPr>
                      <a:r>
                        <a:rPr lang="ru-RU" sz="800" b="1" u="none" strike="noStrike" dirty="0">
                          <a:latin typeface="Arial"/>
                        </a:rPr>
                        <a:t>умение импровизировать;</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работать в команде.</a:t>
                      </a:r>
                    </a:p>
                  </a:txBody>
                  <a:tcPr marL="28575" marR="28575" marT="28575" marB="28575" anchor="ctr"/>
                </a:tc>
              </a:tr>
              <a:tr h="358789">
                <a:tc gridSpan="2">
                  <a:txBody>
                    <a:bodyPr/>
                    <a:lstStyle/>
                    <a:p>
                      <a:pPr algn="ctr"/>
                      <a:r>
                        <a:rPr lang="ru-RU" sz="1000" b="1" dirty="0">
                          <a:latin typeface="Verdana"/>
                        </a:rPr>
                        <a:t>Заболевания, противопоказанные для профессии "Предприниматель":</a:t>
                      </a:r>
                      <a:endParaRPr lang="ru-RU" sz="1000" dirty="0">
                        <a:latin typeface="Verdana"/>
                      </a:endParaRPr>
                    </a:p>
                  </a:txBody>
                  <a:tcPr marL="28575" marR="28575" marT="28575" marB="28575" anchor="ctr"/>
                </a:tc>
                <a:tc hMerge="1">
                  <a:txBody>
                    <a:bodyPr/>
                    <a:lstStyle/>
                    <a:p>
                      <a:endParaRPr lang="ru-RU"/>
                    </a:p>
                  </a:txBody>
                  <a:tcPr/>
                </a:tc>
              </a:tr>
              <a:tr h="645083">
                <a:tc>
                  <a:txBody>
                    <a:bodyPr/>
                    <a:lstStyle/>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нарушение цветоразличения, бинокулярного зрения;</a:t>
                      </a:r>
                    </a:p>
                  </a:txBody>
                  <a:tcPr marL="28575" marR="28575" marT="28575" marB="28575" anchor="ctr"/>
                </a:tc>
                <a:tc>
                  <a:txBody>
                    <a:bodyPr/>
                    <a:lstStyle/>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заболевания органов дыхания.</a:t>
                      </a:r>
                    </a:p>
                  </a:txBody>
                  <a:tcPr marL="28575" marR="28575" marT="28575" marB="28575" anchor="ctr"/>
                </a:tc>
              </a:tr>
              <a:tr h="717578">
                <a:tc gridSpan="2">
                  <a:txBody>
                    <a:bodyPr/>
                    <a:lstStyle/>
                    <a:p>
                      <a:r>
                        <a:rPr lang="ru-RU" sz="1000" b="1" dirty="0">
                          <a:latin typeface="Verdana"/>
                        </a:rPr>
                        <a:t>Уровень образования профессии "Предприниматель"</a:t>
                      </a:r>
                      <a:endParaRPr lang="ru-RU" sz="1000" dirty="0">
                        <a:latin typeface="Verdana"/>
                      </a:endParaRPr>
                    </a:p>
                    <a:p>
                      <a:r>
                        <a:rPr lang="ru-RU" sz="800" dirty="0">
                          <a:latin typeface="Verdana"/>
                        </a:rPr>
                        <a:t>Для овладения профессией "Предприниматель" необходимо либо начальное, либо среднее, либо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Программист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994904"/>
        </p:xfrm>
        <a:graphic>
          <a:graphicData uri="http://schemas.openxmlformats.org/drawingml/2006/table">
            <a:tbl>
              <a:tblPr firstRow="1" bandRow="1">
                <a:tableStyleId>{5C22544A-7EE6-4342-B048-85BDC9FD1C3A}</a:tableStyleId>
              </a:tblPr>
              <a:tblGrid>
                <a:gridCol w="4114800"/>
                <a:gridCol w="4114800"/>
              </a:tblGrid>
              <a:tr h="360040">
                <a:tc gridSpan="2">
                  <a:txBody>
                    <a:bodyPr/>
                    <a:lstStyle/>
                    <a:p>
                      <a:r>
                        <a:rPr lang="ru-RU" sz="1100" b="1" i="0" kern="1200" dirty="0" smtClean="0">
                          <a:solidFill>
                            <a:schemeClr val="lt1"/>
                          </a:solidFill>
                          <a:latin typeface="+mn-lt"/>
                          <a:ea typeface="+mn-ea"/>
                          <a:cs typeface="+mn-cs"/>
                        </a:rPr>
                        <a:t>Назначение профессии "Программист": </a:t>
                      </a:r>
                      <a:r>
                        <a:rPr lang="ru-RU" sz="900" b="0" i="0" kern="1200" dirty="0" smtClean="0">
                          <a:solidFill>
                            <a:schemeClr val="lt1"/>
                          </a:solidFill>
                          <a:latin typeface="+mn-lt"/>
                          <a:ea typeface="+mn-ea"/>
                          <a:cs typeface="+mn-cs"/>
                        </a:rPr>
                        <a:t>разработка на основе математических алгоритмов компьютерных программ, обеспечивающих решение различного рода прикладных задач.</a:t>
                      </a:r>
                      <a:endParaRPr lang="ru-RU" sz="900" dirty="0"/>
                    </a:p>
                  </a:txBody>
                  <a:tcPr/>
                </a:tc>
                <a:tc hMerge="1">
                  <a:txBody>
                    <a:bodyPr/>
                    <a:lstStyle/>
                    <a:p>
                      <a:endParaRPr lang="ru-RU" dirty="0"/>
                    </a:p>
                  </a:txBody>
                  <a:tcPr/>
                </a:tc>
              </a:tr>
              <a:tr h="577068">
                <a:tc gridSpan="2">
                  <a:txBody>
                    <a:bodyPr/>
                    <a:lstStyle/>
                    <a:p>
                      <a:r>
                        <a:rPr lang="ru-RU" sz="1100" b="1" i="0" kern="1200" dirty="0" smtClean="0">
                          <a:solidFill>
                            <a:schemeClr val="dk1"/>
                          </a:solidFill>
                          <a:latin typeface="+mn-lt"/>
                          <a:ea typeface="+mn-ea"/>
                          <a:cs typeface="+mn-cs"/>
                        </a:rPr>
                        <a:t>Основные решаемые задачи профессии "Программист":</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создание и эксплуатация компьютерных программных комплексов;</a:t>
                      </a:r>
                    </a:p>
                    <a:p>
                      <a:r>
                        <a:rPr lang="ru-RU" sz="900" b="1" i="0" u="none" strike="noStrike" kern="1200" dirty="0" smtClean="0">
                          <a:solidFill>
                            <a:schemeClr val="dk1"/>
                          </a:solidFill>
                          <a:latin typeface="+mn-lt"/>
                          <a:ea typeface="+mn-ea"/>
                          <a:cs typeface="+mn-cs"/>
                        </a:rPr>
                        <a:t>тестирование программного продукта, при необходимости его изменение, дополнение;</a:t>
                      </a:r>
                    </a:p>
                    <a:p>
                      <a:r>
                        <a:rPr lang="ru-RU" sz="900" b="1" i="0" u="none" strike="noStrike" kern="1200" dirty="0" smtClean="0">
                          <a:solidFill>
                            <a:schemeClr val="dk1"/>
                          </a:solidFill>
                          <a:latin typeface="+mn-lt"/>
                          <a:ea typeface="+mn-ea"/>
                          <a:cs typeface="+mn-cs"/>
                        </a:rPr>
                        <a:t>разработка программных средств для связи и управления работой техники с помощью компьютера.</a:t>
                      </a:r>
                    </a:p>
                  </a:txBody>
                  <a:tcPr/>
                </a:tc>
                <a:tc hMerge="1">
                  <a:txBody>
                    <a:bodyPr/>
                    <a:lstStyle/>
                    <a:p>
                      <a:endParaRPr lang="ru-RU" dirty="0"/>
                    </a:p>
                  </a:txBody>
                  <a:tcPr/>
                </a:tc>
              </a:tr>
              <a:tr h="311911">
                <a:tc gridSpan="2">
                  <a:txBody>
                    <a:bodyPr/>
                    <a:lstStyle/>
                    <a:p>
                      <a:pPr algn="ctr"/>
                      <a:r>
                        <a:rPr lang="ru-RU" sz="1100" b="1" dirty="0">
                          <a:latin typeface="Verdana"/>
                        </a:rPr>
                        <a:t>Профессионально–важные качества профессии "Программист":</a:t>
                      </a:r>
                      <a:endParaRPr lang="ru-RU" sz="1100" dirty="0">
                        <a:latin typeface="Verdana"/>
                      </a:endParaRPr>
                    </a:p>
                  </a:txBody>
                  <a:tcPr marL="28575" marR="28575" marT="28575" marB="28575" anchor="ctr"/>
                </a:tc>
                <a:tc hMerge="1">
                  <a:txBody>
                    <a:bodyPr/>
                    <a:lstStyle/>
                    <a:p>
                      <a:endParaRPr lang="ru-RU"/>
                    </a:p>
                  </a:txBody>
                  <a:tcPr/>
                </a:tc>
              </a:tr>
              <a:tr h="2895645">
                <a:tc>
                  <a:txBody>
                    <a:bodyPr/>
                    <a:lstStyle/>
                    <a:p>
                      <a:pPr>
                        <a:buFont typeface="Arial"/>
                        <a:buChar char="•"/>
                      </a:pPr>
                      <a:r>
                        <a:rPr lang="ru-RU" sz="900" b="1" u="none" strike="noStrike" dirty="0">
                          <a:latin typeface="Arial"/>
                        </a:rPr>
                        <a:t>аккуратность;</a:t>
                      </a:r>
                    </a:p>
                    <a:p>
                      <a:pPr>
                        <a:buFont typeface="Arial"/>
                        <a:buChar char="•"/>
                      </a:pPr>
                      <a:r>
                        <a:rPr lang="ru-RU" sz="900" b="1" u="none" strike="noStrike" dirty="0">
                          <a:latin typeface="Arial"/>
                        </a:rPr>
                        <a:t>педантичность;</a:t>
                      </a:r>
                    </a:p>
                    <a:p>
                      <a:pPr>
                        <a:buFont typeface="Arial"/>
                        <a:buChar char="•"/>
                      </a:pPr>
                      <a:r>
                        <a:rPr lang="ru-RU" sz="900" b="1" u="none" strike="noStrike" dirty="0">
                          <a:latin typeface="Arial"/>
                        </a:rPr>
                        <a:t>самодостаточность (ориентация на собственные силы, уверенность в себе, чувство </a:t>
                      </a:r>
                      <a:r>
                        <a:rPr lang="ru-RU" sz="900" b="1" u="none" strike="noStrike" dirty="0" err="1">
                          <a:latin typeface="Arial"/>
                        </a:rPr>
                        <a:t>самоэффективности</a:t>
                      </a:r>
                      <a:r>
                        <a:rPr lang="ru-RU" sz="900" b="1" u="none" strike="noStrike" dirty="0">
                          <a:latin typeface="Arial"/>
                        </a:rPr>
                        <a:t>);</a:t>
                      </a:r>
                    </a:p>
                    <a:p>
                      <a:pPr>
                        <a:buFont typeface="Arial"/>
                        <a:buChar char="•"/>
                      </a:pPr>
                      <a:r>
                        <a:rPr lang="ru-RU" sz="900" b="1" u="none" strike="noStrike" dirty="0">
                          <a:latin typeface="Arial"/>
                        </a:rPr>
                        <a:t>самостоятельность;</a:t>
                      </a:r>
                    </a:p>
                    <a:p>
                      <a:pPr>
                        <a:buFont typeface="Arial"/>
                        <a:buChar char="•"/>
                      </a:pPr>
                      <a:r>
                        <a:rPr lang="ru-RU" sz="900" b="1" u="none" strike="noStrike" dirty="0">
                          <a:latin typeface="Arial"/>
                        </a:rPr>
                        <a:t>старательность, исполнительность;</a:t>
                      </a:r>
                    </a:p>
                    <a:p>
                      <a:pPr>
                        <a:buFont typeface="Arial"/>
                        <a:buChar char="•"/>
                      </a:pPr>
                      <a:r>
                        <a:rPr lang="ru-RU" sz="900" b="1" u="none" strike="noStrike" dirty="0">
                          <a:latin typeface="Arial"/>
                        </a:rPr>
                        <a:t>стремление к профессиональному совершенству;</a:t>
                      </a:r>
                    </a:p>
                    <a:p>
                      <a:pPr>
                        <a:buFont typeface="Arial"/>
                        <a:buChar char="•"/>
                      </a:pPr>
                      <a:r>
                        <a:rPr lang="ru-RU" sz="900" b="1" u="none" strike="noStrike" dirty="0">
                          <a:latin typeface="Arial"/>
                        </a:rPr>
                        <a:t>целеустремленность;</a:t>
                      </a:r>
                    </a:p>
                    <a:p>
                      <a:pPr>
                        <a:buFont typeface="Arial"/>
                        <a:buChar char="•"/>
                      </a:pPr>
                      <a:r>
                        <a:rPr lang="ru-RU" sz="900" b="1" u="none" strike="noStrike" dirty="0">
                          <a:latin typeface="Arial"/>
                        </a:rPr>
                        <a:t>тактильная чувствительность (</a:t>
                      </a:r>
                      <a:r>
                        <a:rPr lang="ru-RU" sz="900" b="1" u="none" strike="noStrike" dirty="0" err="1">
                          <a:latin typeface="Arial"/>
                        </a:rPr>
                        <a:t>чувствительность</a:t>
                      </a:r>
                      <a:r>
                        <a:rPr lang="ru-RU" sz="900" b="1" u="none" strike="noStrike" dirty="0">
                          <a:latin typeface="Arial"/>
                        </a:rPr>
                        <a:t> пальцев);</a:t>
                      </a:r>
                    </a:p>
                    <a:p>
                      <a:pPr>
                        <a:buFont typeface="Arial"/>
                        <a:buChar char="•"/>
                      </a:pPr>
                      <a:r>
                        <a:rPr lang="ru-RU" sz="900" b="1" u="none" strike="noStrike" dirty="0">
                          <a:latin typeface="Arial"/>
                        </a:rPr>
                        <a:t>способность различать отклонения параметров процессов от заданных значений;</a:t>
                      </a:r>
                    </a:p>
                    <a:p>
                      <a:pPr>
                        <a:buFont typeface="Arial"/>
                        <a:buChar char="•"/>
                      </a:pPr>
                      <a:r>
                        <a:rPr lang="ru-RU" sz="900" b="1" u="none" strike="noStrike" dirty="0">
                          <a:latin typeface="Arial"/>
                        </a:rPr>
                        <a:t>внимание к деталям;</a:t>
                      </a:r>
                    </a:p>
                    <a:p>
                      <a:pPr>
                        <a:buFont typeface="Arial"/>
                        <a:buChar char="•"/>
                      </a:pPr>
                      <a:r>
                        <a:rPr lang="ru-RU" sz="900" b="1" u="none" strike="noStrike" dirty="0">
                          <a:latin typeface="Arial"/>
                        </a:rPr>
                        <a:t>концентрированность внимания;</a:t>
                      </a:r>
                    </a:p>
                    <a:p>
                      <a:pPr>
                        <a:buFont typeface="Arial"/>
                        <a:buChar char="•"/>
                      </a:pPr>
                      <a:r>
                        <a:rPr lang="ru-RU" sz="900" b="1" u="none" strike="noStrike" dirty="0">
                          <a:latin typeface="Arial"/>
                        </a:rPr>
                        <a:t>способность к созданию образа по словесному описанию;</a:t>
                      </a:r>
                    </a:p>
                    <a:p>
                      <a:pPr>
                        <a:buFont typeface="Arial"/>
                        <a:buChar char="•"/>
                      </a:pPr>
                      <a:r>
                        <a:rPr lang="ru-RU" sz="900" b="1" u="none" strike="noStrike" dirty="0">
                          <a:latin typeface="Arial"/>
                        </a:rPr>
                        <a:t>способность к образному представлению предметов, процессов и явлений;</a:t>
                      </a:r>
                    </a:p>
                    <a:p>
                      <a:pPr>
                        <a:buFont typeface="Arial"/>
                        <a:buChar char="•"/>
                      </a:pPr>
                      <a:r>
                        <a:rPr lang="ru-RU" sz="900" b="1" u="none" strike="noStrike" dirty="0">
                          <a:latin typeface="Arial"/>
                        </a:rPr>
                        <a:t>способность к переводу образа в словесное описание;</a:t>
                      </a:r>
                    </a:p>
                    <a:p>
                      <a:pPr>
                        <a:buFont typeface="Arial"/>
                        <a:buChar char="•"/>
                      </a:pPr>
                      <a:r>
                        <a:rPr lang="ru-RU" sz="900" b="1" u="none" strike="noStrike" dirty="0">
                          <a:latin typeface="Arial"/>
                        </a:rPr>
                        <a:t>абстрактность (абстрактные образы, понятия) мышления;</a:t>
                      </a:r>
                    </a:p>
                    <a:p>
                      <a:pPr>
                        <a:buFont typeface="Arial"/>
                        <a:buChar char="•"/>
                      </a:pPr>
                      <a:r>
                        <a:rPr lang="ru-RU" sz="900" b="1" u="none" strike="noStrike" dirty="0" err="1">
                          <a:latin typeface="Arial"/>
                        </a:rPr>
                        <a:t>аналитичность</a:t>
                      </a:r>
                      <a:r>
                        <a:rPr lang="ru-RU" sz="9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dirty="0" err="1">
                          <a:latin typeface="Arial"/>
                        </a:rPr>
                        <a:t>нтуитивное</a:t>
                      </a:r>
                      <a:r>
                        <a:rPr lang="ru-RU" sz="900" b="1" u="none" strike="noStrike" dirty="0">
                          <a:latin typeface="Arial"/>
                        </a:rPr>
                        <a:t> мышление;</a:t>
                      </a:r>
                    </a:p>
                    <a:p>
                      <a:pPr>
                        <a:buFont typeface="Arial"/>
                        <a:buChar char="•"/>
                      </a:pPr>
                      <a:r>
                        <a:rPr lang="ru-RU" sz="900" b="1" u="none" strike="noStrike" dirty="0">
                          <a:latin typeface="Arial"/>
                        </a:rPr>
                        <a:t>оперативность (скорость мыслительных процессов, интеллектуальная лабильность) мышления;</a:t>
                      </a:r>
                    </a:p>
                  </a:txBody>
                  <a:tcPr marL="28575" marR="28575" marT="28575" marB="28575" anchor="ctr"/>
                </a:tc>
                <a:tc>
                  <a:txBody>
                    <a:bodyPr/>
                    <a:lstStyle/>
                    <a:p>
                      <a:pPr>
                        <a:buFont typeface="Arial"/>
                        <a:buChar char="•"/>
                      </a:pPr>
                      <a:r>
                        <a:rPr lang="ru-RU" sz="900" b="1" u="none" strike="noStrike" dirty="0">
                          <a:latin typeface="Arial"/>
                        </a:rPr>
                        <a:t>стратегическое мышление;</a:t>
                      </a:r>
                    </a:p>
                    <a:p>
                      <a:pPr>
                        <a:buFont typeface="Arial"/>
                        <a:buChar char="•"/>
                      </a:pPr>
                      <a:r>
                        <a:rPr lang="ru-RU" sz="900" b="1" u="none" strike="noStrike" dirty="0">
                          <a:latin typeface="Arial"/>
                        </a:rPr>
                        <a:t>творческое мышление;</a:t>
                      </a:r>
                    </a:p>
                    <a:p>
                      <a:pPr>
                        <a:buFont typeface="Arial"/>
                        <a:buChar char="•"/>
                      </a:pPr>
                      <a:r>
                        <a:rPr lang="ru-RU" sz="900" b="1" u="none" strike="noStrike" dirty="0">
                          <a:latin typeface="Arial"/>
                        </a:rPr>
                        <a:t>техническое мышление;</a:t>
                      </a:r>
                    </a:p>
                    <a:p>
                      <a:pPr>
                        <a:buFont typeface="Arial"/>
                        <a:buChar char="•"/>
                      </a:pPr>
                      <a:r>
                        <a:rPr lang="ru-RU" sz="900" b="1" u="none" strike="noStrike" dirty="0">
                          <a:latin typeface="Arial"/>
                        </a:rPr>
                        <a:t>долговременная память;</a:t>
                      </a:r>
                    </a:p>
                    <a:p>
                      <a:pPr>
                        <a:buFont typeface="Arial"/>
                        <a:buChar char="•"/>
                      </a:pPr>
                      <a:r>
                        <a:rPr lang="ru-RU" sz="900" b="1" u="none" strike="noStrike" dirty="0">
                          <a:latin typeface="Arial"/>
                        </a:rPr>
                        <a:t>оперативная память;</a:t>
                      </a:r>
                    </a:p>
                    <a:p>
                      <a:pPr>
                        <a:buFont typeface="Arial"/>
                        <a:buChar char="•"/>
                      </a:pPr>
                      <a:r>
                        <a:rPr lang="ru-RU" sz="900" b="1" u="none" strike="noStrike" dirty="0">
                          <a:latin typeface="Arial"/>
                        </a:rPr>
                        <a:t>память на условные обозначения (знаки, символы, планы, схемы, графики);</a:t>
                      </a:r>
                    </a:p>
                    <a:p>
                      <a:pPr>
                        <a:buFont typeface="Arial"/>
                        <a:buChar char="•"/>
                      </a:pPr>
                      <a:r>
                        <a:rPr lang="ru-RU" sz="900" b="1" u="none" strike="noStrike" dirty="0">
                          <a:latin typeface="Arial"/>
                        </a:rPr>
                        <a:t>память на числа и символы;</a:t>
                      </a:r>
                    </a:p>
                    <a:p>
                      <a:pPr>
                        <a:buFont typeface="Arial"/>
                        <a:buChar char="•"/>
                      </a:pPr>
                      <a:r>
                        <a:rPr lang="ru-RU" sz="900" b="1" u="none" strike="noStrike" dirty="0">
                          <a:latin typeface="Arial"/>
                        </a:rPr>
                        <a:t>твердость руки, устойчивость кистей рук (низкий тремор);</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переносимость статических физических нагрузок;</a:t>
                      </a:r>
                    </a:p>
                    <a:p>
                      <a:pPr>
                        <a:buFont typeface="Arial"/>
                        <a:buChar char="•"/>
                      </a:pPr>
                      <a:r>
                        <a:rPr lang="ru-RU" sz="900" b="1" u="none" strike="noStrike" dirty="0">
                          <a:latin typeface="Arial"/>
                        </a:rPr>
                        <a:t>умение быстро ориентироваться в окружающей обстановке;</a:t>
                      </a:r>
                    </a:p>
                    <a:p>
                      <a:pPr>
                        <a:buFont typeface="Arial"/>
                        <a:buChar char="•"/>
                      </a:pPr>
                      <a:r>
                        <a:rPr lang="ru-RU" sz="900" b="1" u="none" strike="noStrike" dirty="0">
                          <a:latin typeface="Arial"/>
                        </a:rPr>
                        <a:t>умственная работоспособность;</a:t>
                      </a:r>
                    </a:p>
                    <a:p>
                      <a:pPr>
                        <a:buFont typeface="Arial"/>
                        <a:buChar char="•"/>
                      </a:pPr>
                      <a:r>
                        <a:rPr lang="ru-RU" sz="900" b="1" u="none" strike="noStrike" dirty="0">
                          <a:latin typeface="Arial"/>
                        </a:rPr>
                        <a:t>упорство;</a:t>
                      </a:r>
                    </a:p>
                    <a:p>
                      <a:pPr>
                        <a:buFont typeface="Arial"/>
                        <a:buChar char="•"/>
                      </a:pPr>
                      <a:r>
                        <a:rPr lang="ru-RU" sz="900" b="1" u="none" strike="noStrike" dirty="0">
                          <a:latin typeface="Arial"/>
                        </a:rPr>
                        <a:t>усидчивость;</a:t>
                      </a:r>
                    </a:p>
                    <a:p>
                      <a:pPr>
                        <a:buFont typeface="Arial"/>
                        <a:buChar char="•"/>
                      </a:pPr>
                      <a:r>
                        <a:rPr lang="ru-RU" sz="900" b="1" u="none" strike="noStrike" dirty="0">
                          <a:latin typeface="Arial"/>
                        </a:rPr>
                        <a:t>склонность к исследовательской деятельности;</a:t>
                      </a:r>
                    </a:p>
                    <a:p>
                      <a:pPr>
                        <a:buFont typeface="Arial"/>
                        <a:buChar char="•"/>
                      </a:pPr>
                      <a:r>
                        <a:rPr lang="ru-RU" sz="900" b="1" u="none" strike="noStrike" dirty="0">
                          <a:latin typeface="Arial"/>
                        </a:rPr>
                        <a:t>способность заниматься длительное время кропотливой работой;</a:t>
                      </a:r>
                    </a:p>
                    <a:p>
                      <a:pPr>
                        <a:buFont typeface="Arial"/>
                        <a:buChar char="•"/>
                      </a:pPr>
                      <a:r>
                        <a:rPr lang="ru-RU" sz="900" b="1" u="none" strike="noStrike" dirty="0">
                          <a:latin typeface="Arial"/>
                        </a:rPr>
                        <a:t>способность к абстрагированию;</a:t>
                      </a:r>
                    </a:p>
                    <a:p>
                      <a:pPr>
                        <a:buFont typeface="Arial"/>
                        <a:buChar char="•"/>
                      </a:pPr>
                      <a:r>
                        <a:rPr lang="ru-RU" sz="900" b="1" u="none" strike="noStrike" dirty="0">
                          <a:latin typeface="Arial"/>
                        </a:rPr>
                        <a:t>творческие способности;</a:t>
                      </a:r>
                    </a:p>
                    <a:p>
                      <a:pPr>
                        <a:buFont typeface="Arial"/>
                        <a:buChar char="•"/>
                      </a:pPr>
                      <a:r>
                        <a:rPr lang="ru-RU" sz="900" b="1" u="none" strike="noStrike" dirty="0">
                          <a:latin typeface="Arial"/>
                        </a:rPr>
                        <a:t>умение предвидеть результат;</a:t>
                      </a:r>
                    </a:p>
                    <a:p>
                      <a:pPr>
                        <a:buFont typeface="Arial"/>
                        <a:buChar char="•"/>
                      </a:pPr>
                      <a:r>
                        <a:rPr lang="ru-RU" sz="900" b="1" u="none" strike="noStrike" dirty="0">
                          <a:latin typeface="Arial"/>
                        </a:rPr>
                        <a:t>умение работать в команде.</a:t>
                      </a:r>
                    </a:p>
                  </a:txBody>
                  <a:tcPr marL="28575" marR="28575" marT="28575" marB="28575" anchor="ctr"/>
                </a:tc>
              </a:tr>
              <a:tr h="311911">
                <a:tc gridSpan="2">
                  <a:txBody>
                    <a:bodyPr/>
                    <a:lstStyle/>
                    <a:p>
                      <a:pPr algn="ctr"/>
                      <a:r>
                        <a:rPr lang="ru-RU" sz="1100" b="1" dirty="0">
                          <a:latin typeface="Verdana"/>
                        </a:rPr>
                        <a:t>Заболевания, противопоказанные для профессии "Программист":</a:t>
                      </a:r>
                      <a:endParaRPr lang="ru-RU" sz="1100" dirty="0">
                        <a:latin typeface="Verdana"/>
                      </a:endParaRPr>
                    </a:p>
                  </a:txBody>
                  <a:tcPr marL="28575" marR="28575" marT="28575" marB="28575" anchor="ctr"/>
                </a:tc>
                <a:tc hMerge="1">
                  <a:txBody>
                    <a:bodyPr/>
                    <a:lstStyle/>
                    <a:p>
                      <a:endParaRPr lang="ru-RU"/>
                    </a:p>
                  </a:txBody>
                  <a:tcPr/>
                </a:tc>
              </a:tr>
              <a:tr h="422496">
                <a:tc>
                  <a:txBody>
                    <a:bodyPr/>
                    <a:lstStyle/>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нарушение цветоразличения, бинокулярного зрения;</a:t>
                      </a:r>
                    </a:p>
                  </a:txBody>
                  <a:tcPr marL="28575" marR="28575" marT="28575" marB="28575" anchor="ctr"/>
                </a:tc>
                <a:tc>
                  <a:txBody>
                    <a:bodyPr/>
                    <a:lstStyle/>
                    <a:p>
                      <a:pPr>
                        <a:buFont typeface="Arial"/>
                        <a:buChar char="•"/>
                      </a:pPr>
                      <a:r>
                        <a:rPr lang="ru-RU" sz="900" b="1" u="none" strike="noStrike" dirty="0">
                          <a:latin typeface="Arial"/>
                        </a:rPr>
                        <a:t>расстройства слуха;</a:t>
                      </a:r>
                    </a:p>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расстройства речи.</a:t>
                      </a:r>
                    </a:p>
                  </a:txBody>
                  <a:tcPr marL="28575" marR="28575" marT="28575" marB="28575" anchor="ctr"/>
                </a:tc>
              </a:tr>
              <a:tr h="623822">
                <a:tc gridSpan="2">
                  <a:txBody>
                    <a:bodyPr/>
                    <a:lstStyle/>
                    <a:p>
                      <a:r>
                        <a:rPr lang="ru-RU" sz="1100" b="1" dirty="0">
                          <a:latin typeface="Verdana"/>
                        </a:rPr>
                        <a:t>Уровень образования профессии "Программист"</a:t>
                      </a:r>
                      <a:endParaRPr lang="ru-RU" sz="1100" dirty="0">
                        <a:latin typeface="Verdana"/>
                      </a:endParaRPr>
                    </a:p>
                    <a:p>
                      <a:r>
                        <a:rPr lang="ru-RU" sz="900" dirty="0">
                          <a:latin typeface="Verdana"/>
                        </a:rPr>
                        <a:t>Для овладения профессией "Программист" необходимо либо начальное, либо среднее либо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a:t>Редактор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1"/>
          <a:ext cx="8229600" cy="6037320"/>
        </p:xfrm>
        <a:graphic>
          <a:graphicData uri="http://schemas.openxmlformats.org/drawingml/2006/table">
            <a:tbl>
              <a:tblPr firstRow="1" bandRow="1">
                <a:tableStyleId>{5C22544A-7EE6-4342-B048-85BDC9FD1C3A}</a:tableStyleId>
              </a:tblPr>
              <a:tblGrid>
                <a:gridCol w="4114800"/>
                <a:gridCol w="4114800"/>
              </a:tblGrid>
              <a:tr h="322515">
                <a:tc gridSpan="2">
                  <a:txBody>
                    <a:bodyPr/>
                    <a:lstStyle/>
                    <a:p>
                      <a:r>
                        <a:rPr lang="ru-RU" sz="1000" b="1" i="0" kern="1200" dirty="0" smtClean="0">
                          <a:solidFill>
                            <a:schemeClr val="lt1"/>
                          </a:solidFill>
                          <a:latin typeface="+mn-lt"/>
                          <a:ea typeface="+mn-ea"/>
                          <a:cs typeface="+mn-cs"/>
                        </a:rPr>
                        <a:t>Назначение профессии "Редактор": </a:t>
                      </a:r>
                      <a:r>
                        <a:rPr lang="ru-RU" sz="800" b="0" i="0" kern="1200" dirty="0" smtClean="0">
                          <a:solidFill>
                            <a:schemeClr val="lt1"/>
                          </a:solidFill>
                          <a:latin typeface="+mn-lt"/>
                          <a:ea typeface="+mn-ea"/>
                          <a:cs typeface="+mn-cs"/>
                        </a:rPr>
                        <a:t>редактирование текстовой информации выпускаемой литературы, информационных и нормативных материалов с целью обеспечения высокого научного и литературного уровня изданий.</a:t>
                      </a:r>
                      <a:endParaRPr lang="ru-RU" sz="800" dirty="0"/>
                    </a:p>
                  </a:txBody>
                  <a:tcPr/>
                </a:tc>
                <a:tc hMerge="1">
                  <a:txBody>
                    <a:bodyPr/>
                    <a:lstStyle/>
                    <a:p>
                      <a:endParaRPr lang="ru-RU" dirty="0"/>
                    </a:p>
                  </a:txBody>
                  <a:tcPr/>
                </a:tc>
              </a:tr>
              <a:tr h="1227814">
                <a:tc gridSpan="2">
                  <a:txBody>
                    <a:bodyPr/>
                    <a:lstStyle/>
                    <a:p>
                      <a:r>
                        <a:rPr lang="ru-RU" sz="1000" b="1" i="0" kern="1200" dirty="0" smtClean="0">
                          <a:solidFill>
                            <a:schemeClr val="dk1"/>
                          </a:solidFill>
                          <a:latin typeface="+mn-lt"/>
                          <a:ea typeface="+mn-ea"/>
                          <a:cs typeface="+mn-cs"/>
                        </a:rPr>
                        <a:t>Основные решаемые задачи профессии "Редактор":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изучение рукописей и рецензий на них;</a:t>
                      </a:r>
                    </a:p>
                    <a:p>
                      <a:r>
                        <a:rPr lang="ru-RU" sz="800" b="1" i="0" u="none" strike="noStrike" kern="1200" dirty="0" smtClean="0">
                          <a:solidFill>
                            <a:schemeClr val="dk1"/>
                          </a:solidFill>
                          <a:latin typeface="+mn-lt"/>
                          <a:ea typeface="+mn-ea"/>
                          <a:cs typeface="+mn-cs"/>
                        </a:rPr>
                        <a:t>подготовка заключений о готовности изданий рукописей с учетом предлагаемых дополнений, сокращений, исправлений;</a:t>
                      </a:r>
                    </a:p>
                    <a:p>
                      <a:r>
                        <a:rPr lang="ru-RU" sz="800" b="1" i="0" u="none" strike="noStrike" kern="1200" dirty="0" smtClean="0">
                          <a:solidFill>
                            <a:schemeClr val="dk1"/>
                          </a:solidFill>
                          <a:latin typeface="+mn-lt"/>
                          <a:ea typeface="+mn-ea"/>
                          <a:cs typeface="+mn-cs"/>
                        </a:rPr>
                        <a:t>сверка точности материалов с первоисточниками (цитаты, цифровые данные, терминология);</a:t>
                      </a:r>
                    </a:p>
                    <a:p>
                      <a:r>
                        <a:rPr lang="ru-RU" sz="800" b="1" i="0" u="none" strike="noStrike" kern="1200" dirty="0" smtClean="0">
                          <a:solidFill>
                            <a:schemeClr val="dk1"/>
                          </a:solidFill>
                          <a:latin typeface="+mn-lt"/>
                          <a:ea typeface="+mn-ea"/>
                          <a:cs typeface="+mn-cs"/>
                        </a:rPr>
                        <a:t>редакция принятых рукописей, согласование с авторами рекомендованных изменений;</a:t>
                      </a:r>
                    </a:p>
                    <a:p>
                      <a:r>
                        <a:rPr lang="ru-RU" sz="800" b="1" i="0" u="none" strike="noStrike" kern="1200" dirty="0" smtClean="0">
                          <a:solidFill>
                            <a:schemeClr val="dk1"/>
                          </a:solidFill>
                          <a:latin typeface="+mn-lt"/>
                          <a:ea typeface="+mn-ea"/>
                          <a:cs typeface="+mn-cs"/>
                        </a:rPr>
                        <a:t>оформление сносок, дубликатов, рабочего оглавления, справочного аппарата издания;</a:t>
                      </a:r>
                    </a:p>
                    <a:p>
                      <a:r>
                        <a:rPr lang="ru-RU" sz="800" b="1" i="0" u="none" strike="noStrike" kern="1200" dirty="0" smtClean="0">
                          <a:solidFill>
                            <a:schemeClr val="dk1"/>
                          </a:solidFill>
                          <a:latin typeface="+mn-lt"/>
                          <a:ea typeface="+mn-ea"/>
                          <a:cs typeface="+mn-cs"/>
                        </a:rPr>
                        <a:t>ведение редакторского паспорта рукописи;</a:t>
                      </a:r>
                    </a:p>
                    <a:p>
                      <a:r>
                        <a:rPr lang="ru-RU" sz="800" b="1" i="0" u="none" strike="noStrike" kern="1200" dirty="0" smtClean="0">
                          <a:solidFill>
                            <a:schemeClr val="dk1"/>
                          </a:solidFill>
                          <a:latin typeface="+mn-lt"/>
                          <a:ea typeface="+mn-ea"/>
                          <a:cs typeface="+mn-cs"/>
                        </a:rPr>
                        <a:t>указание пояснений корректору, наборщику;</a:t>
                      </a:r>
                    </a:p>
                    <a:p>
                      <a:r>
                        <a:rPr lang="ru-RU" sz="800" b="1" i="0" u="none" strike="noStrike" kern="1200" dirty="0" smtClean="0">
                          <a:solidFill>
                            <a:schemeClr val="dk1"/>
                          </a:solidFill>
                          <a:latin typeface="+mn-lt"/>
                          <a:ea typeface="+mn-ea"/>
                          <a:cs typeface="+mn-cs"/>
                        </a:rPr>
                        <a:t>подготовка предложений по художественному и техническому оформлению редактируемых изданий;</a:t>
                      </a:r>
                    </a:p>
                    <a:p>
                      <a:r>
                        <a:rPr lang="ru-RU" sz="800" b="1" i="0" u="none" strike="noStrike" kern="1200" dirty="0" smtClean="0">
                          <a:solidFill>
                            <a:schemeClr val="dk1"/>
                          </a:solidFill>
                          <a:latin typeface="+mn-lt"/>
                          <a:ea typeface="+mn-ea"/>
                          <a:cs typeface="+mn-cs"/>
                        </a:rPr>
                        <a:t>проверка сигнальных экземпляров.</a:t>
                      </a:r>
                    </a:p>
                  </a:txBody>
                  <a:tcPr/>
                </a:tc>
                <a:tc hMerge="1">
                  <a:txBody>
                    <a:bodyPr/>
                    <a:lstStyle/>
                    <a:p>
                      <a:endParaRPr lang="ru-RU" dirty="0"/>
                    </a:p>
                  </a:txBody>
                  <a:tcPr/>
                </a:tc>
              </a:tr>
              <a:tr h="322515">
                <a:tc gridSpan="2">
                  <a:txBody>
                    <a:bodyPr/>
                    <a:lstStyle/>
                    <a:p>
                      <a:pPr algn="ctr"/>
                      <a:r>
                        <a:rPr lang="ru-RU" sz="1000" b="1" dirty="0">
                          <a:latin typeface="Verdana"/>
                        </a:rPr>
                        <a:t>Профессионально–важные качества профессии "Редактор":</a:t>
                      </a:r>
                      <a:endParaRPr lang="ru-RU" sz="1000" dirty="0">
                        <a:latin typeface="Verdana"/>
                      </a:endParaRPr>
                    </a:p>
                  </a:txBody>
                  <a:tcPr marL="28575" marR="28575" marT="28575" marB="28575" anchor="ctr"/>
                </a:tc>
                <a:tc hMerge="1">
                  <a:txBody>
                    <a:bodyPr/>
                    <a:lstStyle/>
                    <a:p>
                      <a:endParaRPr lang="ru-RU"/>
                    </a:p>
                  </a:txBody>
                  <a:tcPr/>
                </a:tc>
              </a:tr>
              <a:tr h="2337844">
                <a:tc>
                  <a:txBody>
                    <a:bodyPr/>
                    <a:lstStyle/>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педантичность;</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err="1">
                          <a:latin typeface="Arial"/>
                        </a:rPr>
                        <a:t>интровертированность</a:t>
                      </a:r>
                      <a:r>
                        <a:rPr lang="ru-RU" sz="800" b="1" u="none" strike="noStrike" dirty="0">
                          <a:latin typeface="Arial"/>
                        </a:rPr>
                        <a:t> (ориентация на самого себя, погруженность в себя, отдаленность от других людей, сдержанность чувств);</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хорошее зрительное восприятие текста;</a:t>
                      </a:r>
                    </a:p>
                    <a:p>
                      <a:pPr>
                        <a:buFont typeface="Arial"/>
                        <a:buChar char="•"/>
                      </a:pPr>
                      <a:r>
                        <a:rPr lang="ru-RU" sz="800" b="1" u="none" strike="noStrike" dirty="0">
                          <a:latin typeface="Arial"/>
                        </a:rPr>
                        <a:t>хорошее цветовое восприятие;</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избирательность внимания;</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логичность мышления;</a:t>
                      </a:r>
                    </a:p>
                    <a:p>
                      <a:pPr>
                        <a:buFont typeface="Arial"/>
                        <a:buChar char="•"/>
                      </a:pPr>
                      <a:r>
                        <a:rPr lang="ru-RU" sz="800" b="1" u="none" strike="noStrike" dirty="0">
                          <a:latin typeface="Arial"/>
                        </a:rPr>
                        <a:t>понятийное мышление;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эрудированность;</a:t>
                      </a:r>
                    </a:p>
                  </a:txBody>
                  <a:tcPr marL="28575" marR="28575" marT="28575" marB="28575" anchor="ctr"/>
                </a:tc>
                <a:tc>
                  <a:txBody>
                    <a:bodyPr/>
                    <a:lstStyle/>
                    <a:p>
                      <a:pPr>
                        <a:buFont typeface="Arial"/>
                        <a:buChar char="•"/>
                      </a:pPr>
                      <a:r>
                        <a:rPr lang="ru-RU" sz="800" b="1" u="none" strike="noStrike" dirty="0">
                          <a:latin typeface="Arial"/>
                        </a:rPr>
                        <a:t>долговременная память;</a:t>
                      </a:r>
                    </a:p>
                    <a:p>
                      <a:pPr>
                        <a:buFont typeface="Arial"/>
                        <a:buChar char="•"/>
                      </a:pPr>
                      <a:r>
                        <a:rPr lang="ru-RU" sz="800" b="1" u="none" strike="noStrike" dirty="0">
                          <a:latin typeface="Arial"/>
                        </a:rPr>
                        <a:t>зрительная память;</a:t>
                      </a:r>
                    </a:p>
                    <a:p>
                      <a:pPr>
                        <a:buFont typeface="Arial"/>
                        <a:buChar char="•"/>
                      </a:pPr>
                      <a:r>
                        <a:rPr lang="ru-RU" sz="800" b="1" u="none" strike="noStrike" dirty="0">
                          <a:latin typeface="Arial"/>
                        </a:rPr>
                        <a:t>оперативная память;</a:t>
                      </a:r>
                    </a:p>
                    <a:p>
                      <a:pPr>
                        <a:buFont typeface="Arial"/>
                        <a:buChar char="•"/>
                      </a:pPr>
                      <a:r>
                        <a:rPr lang="ru-RU" sz="800" b="1" u="none" strike="noStrike" dirty="0">
                          <a:latin typeface="Arial"/>
                        </a:rPr>
                        <a:t>память на семантику (смысл) текста;</a:t>
                      </a:r>
                    </a:p>
                    <a:p>
                      <a:pPr>
                        <a:buFont typeface="Arial"/>
                        <a:buChar char="•"/>
                      </a:pPr>
                      <a:r>
                        <a:rPr lang="ru-RU" sz="800" b="1" u="none" strike="noStrike" dirty="0">
                          <a:latin typeface="Arial"/>
                        </a:rPr>
                        <a:t>память на слова и фразы;</a:t>
                      </a:r>
                    </a:p>
                    <a:p>
                      <a:pPr>
                        <a:buFont typeface="Arial"/>
                        <a:buChar char="•"/>
                      </a:pPr>
                      <a:r>
                        <a:rPr lang="ru-RU" sz="800" b="1" u="none" strike="noStrike" dirty="0">
                          <a:latin typeface="Arial"/>
                        </a:rPr>
                        <a:t>память на условные обозначения (знаки, символы, планы, схемы, графики);</a:t>
                      </a:r>
                    </a:p>
                    <a:p>
                      <a:pPr>
                        <a:buFont typeface="Arial"/>
                        <a:buChar char="•"/>
                      </a:pPr>
                      <a:r>
                        <a:rPr lang="ru-RU" sz="800" b="1" u="none" strike="noStrike" dirty="0">
                          <a:latin typeface="Arial"/>
                        </a:rPr>
                        <a:t>память на числа и символы;</a:t>
                      </a:r>
                    </a:p>
                    <a:p>
                      <a:pPr>
                        <a:buFont typeface="Arial"/>
                        <a:buChar char="•"/>
                      </a:pPr>
                      <a:r>
                        <a:rPr lang="ru-RU" sz="800" b="1" u="none" strike="noStrike" dirty="0">
                          <a:latin typeface="Arial"/>
                        </a:rPr>
                        <a:t>развитая словесно–логическая память;</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умение быстро записывать;</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переносимость статических физических нагрузок;</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упорство;</a:t>
                      </a:r>
                    </a:p>
                    <a:p>
                      <a:pPr>
                        <a:buFont typeface="Arial"/>
                        <a:buChar char="•"/>
                      </a:pPr>
                      <a:r>
                        <a:rPr lang="ru-RU" sz="800" b="1" u="none" strike="noStrike" dirty="0">
                          <a:latin typeface="Arial"/>
                        </a:rPr>
                        <a:t>усидчивость;</a:t>
                      </a:r>
                    </a:p>
                    <a:p>
                      <a:pPr>
                        <a:buFont typeface="Arial"/>
                        <a:buChar char="•"/>
                      </a:pPr>
                      <a:r>
                        <a:rPr lang="ru-RU" sz="800" b="1" u="none" strike="noStrike" dirty="0">
                          <a:latin typeface="Arial"/>
                        </a:rPr>
                        <a:t>канцелярские способности;</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способность к анализу и систематизации большого </a:t>
                      </a:r>
                      <a:r>
                        <a:rPr lang="ru-RU" sz="800" b="1" u="none" strike="noStrike" dirty="0" err="1">
                          <a:latin typeface="Arial"/>
                        </a:rPr>
                        <a:t>количесва</a:t>
                      </a:r>
                      <a:r>
                        <a:rPr lang="ru-RU" sz="800" b="1" u="none" strike="noStrike" dirty="0">
                          <a:latin typeface="Arial"/>
                        </a:rPr>
                        <a:t> информации;</a:t>
                      </a:r>
                    </a:p>
                    <a:p>
                      <a:pPr>
                        <a:buFont typeface="Arial"/>
                        <a:buChar char="•"/>
                      </a:pPr>
                      <a:r>
                        <a:rPr lang="ru-RU" sz="800" b="1" u="none" strike="noStrike" dirty="0">
                          <a:latin typeface="Arial"/>
                        </a:rPr>
                        <a:t>умение правильно и эффективно распределять время.</a:t>
                      </a:r>
                    </a:p>
                  </a:txBody>
                  <a:tcPr marL="28575" marR="28575" marT="28575" marB="28575" anchor="ctr"/>
                </a:tc>
              </a:tr>
              <a:tr h="322515">
                <a:tc gridSpan="2">
                  <a:txBody>
                    <a:bodyPr/>
                    <a:lstStyle/>
                    <a:p>
                      <a:pPr algn="ctr"/>
                      <a:r>
                        <a:rPr lang="ru-RU" sz="1000" b="1" dirty="0">
                          <a:latin typeface="Verdana"/>
                        </a:rPr>
                        <a:t>Заболевания, противопоказанные для профессии "Редактор":</a:t>
                      </a:r>
                      <a:endParaRPr lang="ru-RU" sz="1000" dirty="0">
                        <a:latin typeface="Verdana"/>
                      </a:endParaRPr>
                    </a:p>
                  </a:txBody>
                  <a:tcPr marL="28575" marR="28575" marT="28575" marB="28575" anchor="ctr"/>
                </a:tc>
                <a:tc hMerge="1">
                  <a:txBody>
                    <a:bodyPr/>
                    <a:lstStyle/>
                    <a:p>
                      <a:endParaRPr lang="ru-RU"/>
                    </a:p>
                  </a:txBody>
                  <a:tcPr/>
                </a:tc>
              </a:tr>
              <a:tr h="510400">
                <a:tc>
                  <a:txBody>
                    <a:bodyPr/>
                    <a:lstStyle/>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геморроидальные расстройства.</a:t>
                      </a:r>
                    </a:p>
                  </a:txBody>
                  <a:tcPr marL="28575" marR="28575" marT="28575" marB="28575" anchor="ctr"/>
                </a:tc>
              </a:tr>
              <a:tr h="645030">
                <a:tc gridSpan="2">
                  <a:txBody>
                    <a:bodyPr/>
                    <a:lstStyle/>
                    <a:p>
                      <a:r>
                        <a:rPr lang="ru-RU" sz="1000" b="1" dirty="0">
                          <a:latin typeface="Verdana"/>
                        </a:rPr>
                        <a:t>Уровень образования профессии "Редактор"</a:t>
                      </a:r>
                      <a:endParaRPr lang="ru-RU" sz="1000" dirty="0">
                        <a:latin typeface="Verdana"/>
                      </a:endParaRPr>
                    </a:p>
                    <a:p>
                      <a:r>
                        <a:rPr lang="ru-RU" sz="800" dirty="0">
                          <a:latin typeface="Verdana"/>
                        </a:rPr>
                        <a:t>Для овладения профессией "Редактор" необходимо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Риелтор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606806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100" b="1" i="0" kern="1200" dirty="0" smtClean="0">
                          <a:solidFill>
                            <a:schemeClr val="lt1"/>
                          </a:solidFill>
                          <a:latin typeface="+mn-lt"/>
                          <a:ea typeface="+mn-ea"/>
                          <a:cs typeface="+mn-cs"/>
                        </a:rPr>
                        <a:t>Назначение профессии "Риэлтор": </a:t>
                      </a:r>
                      <a:r>
                        <a:rPr lang="ru-RU" sz="900" b="0" i="0" kern="1200" dirty="0" smtClean="0">
                          <a:solidFill>
                            <a:schemeClr val="lt1"/>
                          </a:solidFill>
                          <a:latin typeface="+mn-lt"/>
                          <a:ea typeface="+mn-ea"/>
                          <a:cs typeface="+mn-cs"/>
                        </a:rPr>
                        <a:t>оценка, купля–продажа, аренда, недвижимости, организация сделок.</a:t>
                      </a:r>
                      <a:endParaRPr lang="ru-RU" sz="900" dirty="0"/>
                    </a:p>
                  </a:txBody>
                  <a:tcPr/>
                </a:tc>
                <a:tc hMerge="1">
                  <a:txBody>
                    <a:bodyPr/>
                    <a:lstStyle/>
                    <a:p>
                      <a:endParaRPr lang="ru-RU" dirty="0"/>
                    </a:p>
                  </a:txBody>
                  <a:tcPr/>
                </a:tc>
              </a:tr>
              <a:tr h="370840">
                <a:tc gridSpan="2">
                  <a:txBody>
                    <a:bodyPr/>
                    <a:lstStyle/>
                    <a:p>
                      <a:r>
                        <a:rPr lang="ru-RU" sz="1100" b="1" i="0" kern="1200" dirty="0" smtClean="0">
                          <a:solidFill>
                            <a:schemeClr val="dk1"/>
                          </a:solidFill>
                          <a:latin typeface="+mn-lt"/>
                          <a:ea typeface="+mn-ea"/>
                          <a:cs typeface="+mn-cs"/>
                        </a:rPr>
                        <a:t>Основные решаемые задачи профессии "Риэлтор":</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изучение рынка, определение основного направления бизнеса;</a:t>
                      </a:r>
                    </a:p>
                    <a:p>
                      <a:r>
                        <a:rPr lang="ru-RU" sz="900" b="1" i="0" u="none" strike="noStrike" kern="1200" dirty="0" smtClean="0">
                          <a:solidFill>
                            <a:schemeClr val="dk1"/>
                          </a:solidFill>
                          <a:latin typeface="+mn-lt"/>
                          <a:ea typeface="+mn-ea"/>
                          <a:cs typeface="+mn-cs"/>
                        </a:rPr>
                        <a:t>организация покупки недвижимости по выгодным условиям (поиск продавца, налаживание отношений, изучение предложения, оценка, торг, покупка);</a:t>
                      </a:r>
                    </a:p>
                    <a:p>
                      <a:r>
                        <a:rPr lang="ru-RU" sz="900" b="1" i="0" u="none" strike="noStrike" kern="1200" dirty="0" smtClean="0">
                          <a:solidFill>
                            <a:schemeClr val="dk1"/>
                          </a:solidFill>
                          <a:latin typeface="+mn-lt"/>
                          <a:ea typeface="+mn-ea"/>
                          <a:cs typeface="+mn-cs"/>
                        </a:rPr>
                        <a:t>оценка находящейся в собственности недвижимости для продажи;</a:t>
                      </a:r>
                    </a:p>
                    <a:p>
                      <a:r>
                        <a:rPr lang="ru-RU" sz="900" b="1" i="0" u="none" strike="noStrike" kern="1200" dirty="0" smtClean="0">
                          <a:solidFill>
                            <a:schemeClr val="dk1"/>
                          </a:solidFill>
                          <a:latin typeface="+mn-lt"/>
                          <a:ea typeface="+mn-ea"/>
                          <a:cs typeface="+mn-cs"/>
                        </a:rPr>
                        <a:t>выставка недвижимости на продажу (в аренду);</a:t>
                      </a:r>
                    </a:p>
                    <a:p>
                      <a:r>
                        <a:rPr lang="ru-RU" sz="900" b="1" i="0" u="none" strike="noStrike" kern="1200" dirty="0" smtClean="0">
                          <a:solidFill>
                            <a:schemeClr val="dk1"/>
                          </a:solidFill>
                          <a:latin typeface="+mn-lt"/>
                          <a:ea typeface="+mn-ea"/>
                          <a:cs typeface="+mn-cs"/>
                        </a:rPr>
                        <a:t>продажа недвижимости по выгодным условиям.</a:t>
                      </a:r>
                    </a:p>
                    <a:p>
                      <a:r>
                        <a:rPr lang="ru-RU" sz="900" b="1" i="0" u="none" strike="noStrike" kern="1200" dirty="0" smtClean="0">
                          <a:solidFill>
                            <a:schemeClr val="dk1"/>
                          </a:solidFill>
                          <a:latin typeface="+mn-lt"/>
                          <a:ea typeface="+mn-ea"/>
                          <a:cs typeface="+mn-cs"/>
                        </a:rPr>
                        <a:t>заключение договоров купли–продажи или сдачи в аренду недвижимости;</a:t>
                      </a:r>
                    </a:p>
                    <a:p>
                      <a:r>
                        <a:rPr lang="ru-RU" sz="900" b="1" i="0" u="none" strike="noStrike" kern="1200" dirty="0" smtClean="0">
                          <a:solidFill>
                            <a:schemeClr val="dk1"/>
                          </a:solidFill>
                          <a:latin typeface="+mn-lt"/>
                          <a:ea typeface="+mn-ea"/>
                          <a:cs typeface="+mn-cs"/>
                        </a:rPr>
                        <a:t>организация деловых отношений.</a:t>
                      </a:r>
                    </a:p>
                  </a:txBody>
                  <a:tcPr/>
                </a:tc>
                <a:tc hMerge="1">
                  <a:txBody>
                    <a:bodyPr/>
                    <a:lstStyle/>
                    <a:p>
                      <a:endParaRPr lang="ru-RU" dirty="0"/>
                    </a:p>
                  </a:txBody>
                  <a:tcPr/>
                </a:tc>
              </a:tr>
              <a:tr h="370840">
                <a:tc gridSpan="2">
                  <a:txBody>
                    <a:bodyPr/>
                    <a:lstStyle/>
                    <a:p>
                      <a:pPr algn="ctr"/>
                      <a:r>
                        <a:rPr lang="ru-RU" sz="1100" b="1" dirty="0">
                          <a:latin typeface="Verdana"/>
                        </a:rPr>
                        <a:t>Профессионально–важные качества профессии "Риэлтор":</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dirty="0">
                          <a:latin typeface="Arial"/>
                        </a:rPr>
                        <a:t>адекватная самооценка;</a:t>
                      </a:r>
                    </a:p>
                    <a:p>
                      <a:pPr>
                        <a:buFont typeface="Arial"/>
                        <a:buChar char="•"/>
                      </a:pPr>
                      <a:r>
                        <a:rPr lang="ru-RU" sz="900" b="1" u="none" strike="noStrike" dirty="0">
                          <a:latin typeface="Arial"/>
                        </a:rPr>
                        <a:t>организованность, самодисциплина;</a:t>
                      </a:r>
                    </a:p>
                    <a:p>
                      <a:pPr>
                        <a:buFont typeface="Arial"/>
                        <a:buChar char="•"/>
                      </a:pPr>
                      <a:r>
                        <a:rPr lang="ru-RU" sz="900" b="1" u="none" strike="noStrike" dirty="0">
                          <a:latin typeface="Arial"/>
                        </a:rPr>
                        <a:t>предусмотрительность;</a:t>
                      </a:r>
                    </a:p>
                    <a:p>
                      <a:pPr>
                        <a:buFont typeface="Arial"/>
                        <a:buChar char="•"/>
                      </a:pPr>
                      <a:r>
                        <a:rPr lang="ru-RU" sz="900" b="1" u="none" strike="noStrike" dirty="0">
                          <a:latin typeface="Arial"/>
                        </a:rPr>
                        <a:t>самообладание, эмоциональная уравновешенность, выдержка;</a:t>
                      </a:r>
                    </a:p>
                    <a:p>
                      <a:pPr>
                        <a:buFont typeface="Arial"/>
                        <a:buChar char="•"/>
                      </a:pPr>
                      <a:r>
                        <a:rPr lang="ru-RU" sz="900" b="1" u="none" strike="noStrike" dirty="0">
                          <a:latin typeface="Arial"/>
                        </a:rPr>
                        <a:t>способность аргументировано отстаивать свое мнение;</a:t>
                      </a:r>
                    </a:p>
                    <a:p>
                      <a:pPr>
                        <a:buFont typeface="Arial"/>
                        <a:buChar char="•"/>
                      </a:pPr>
                      <a:r>
                        <a:rPr lang="ru-RU" sz="900" b="1" u="none" strike="noStrike" dirty="0">
                          <a:latin typeface="Arial"/>
                        </a:rPr>
                        <a:t>стремление к профессиональному совершенству;</a:t>
                      </a:r>
                    </a:p>
                    <a:p>
                      <a:pPr>
                        <a:buFont typeface="Arial"/>
                        <a:buChar char="•"/>
                      </a:pPr>
                      <a:r>
                        <a:rPr lang="ru-RU" sz="900" b="1" u="none" strike="noStrike" dirty="0">
                          <a:latin typeface="Arial"/>
                        </a:rPr>
                        <a:t>уверенность в себе;</a:t>
                      </a:r>
                    </a:p>
                    <a:p>
                      <a:pPr>
                        <a:buFont typeface="Arial"/>
                        <a:buChar char="•"/>
                      </a:pPr>
                      <a:r>
                        <a:rPr lang="ru-RU" sz="900" b="1" u="none" strike="noStrike" dirty="0" err="1">
                          <a:latin typeface="Arial"/>
                        </a:rPr>
                        <a:t>экстравертированность</a:t>
                      </a:r>
                      <a:r>
                        <a:rPr lang="ru-RU" sz="900" b="1" u="none" strike="noStrike" dirty="0">
                          <a:latin typeface="Arial"/>
                        </a:rPr>
                        <a:t> (ориентация на взаимодействие с людьми, общительность);</a:t>
                      </a:r>
                    </a:p>
                    <a:p>
                      <a:pPr>
                        <a:buFont typeface="Arial"/>
                        <a:buChar char="•"/>
                      </a:pPr>
                      <a:r>
                        <a:rPr lang="ru-RU" sz="900" b="1" u="none" strike="noStrike" dirty="0">
                          <a:latin typeface="Arial"/>
                        </a:rPr>
                        <a:t>педантичность;</a:t>
                      </a:r>
                    </a:p>
                    <a:p>
                      <a:pPr>
                        <a:buFont typeface="Arial"/>
                        <a:buChar char="•"/>
                      </a:pPr>
                      <a:r>
                        <a:rPr lang="ru-RU" sz="900" b="1" u="none" strike="noStrike" dirty="0">
                          <a:latin typeface="Arial"/>
                        </a:rPr>
                        <a:t>внимание к деталям;</a:t>
                      </a:r>
                    </a:p>
                    <a:p>
                      <a:pPr>
                        <a:buFont typeface="Arial"/>
                        <a:buChar char="•"/>
                      </a:pPr>
                      <a:r>
                        <a:rPr lang="ru-RU" sz="900" b="1" u="none" strike="noStrike" dirty="0">
                          <a:latin typeface="Arial"/>
                        </a:rPr>
                        <a:t>избирательность внимания;</a:t>
                      </a:r>
                    </a:p>
                    <a:p>
                      <a:pPr>
                        <a:buFont typeface="Arial"/>
                        <a:buChar char="•"/>
                      </a:pPr>
                      <a:r>
                        <a:rPr lang="ru-RU" sz="900" b="1" u="none" strike="noStrike" dirty="0" err="1">
                          <a:latin typeface="Arial"/>
                        </a:rPr>
                        <a:t>аналитичность</a:t>
                      </a:r>
                      <a:r>
                        <a:rPr lang="ru-RU" sz="9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dirty="0">
                          <a:latin typeface="Arial"/>
                        </a:rPr>
                        <a:t>наглядно–образное мышление;</a:t>
                      </a:r>
                    </a:p>
                  </a:txBody>
                  <a:tcPr marL="28575" marR="28575" marT="28575" marB="28575" anchor="ctr"/>
                </a:tc>
                <a:tc>
                  <a:txBody>
                    <a:bodyPr/>
                    <a:lstStyle/>
                    <a:p>
                      <a:pPr>
                        <a:buFont typeface="Arial"/>
                        <a:buChar char="•"/>
                      </a:pPr>
                      <a:r>
                        <a:rPr lang="ru-RU" sz="9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900" b="1" u="none" strike="noStrike" dirty="0">
                          <a:latin typeface="Arial"/>
                        </a:rPr>
                        <a:t>стратегическое мышление;</a:t>
                      </a:r>
                    </a:p>
                    <a:p>
                      <a:pPr>
                        <a:buFont typeface="Arial"/>
                        <a:buChar char="•"/>
                      </a:pPr>
                      <a:r>
                        <a:rPr lang="ru-RU" sz="900" b="1" u="none" strike="noStrike" dirty="0">
                          <a:latin typeface="Arial"/>
                        </a:rPr>
                        <a:t>память на условные обозначения (знаки, символы, планы, схемы, графики);</a:t>
                      </a:r>
                    </a:p>
                    <a:p>
                      <a:pPr>
                        <a:buFont typeface="Arial"/>
                        <a:buChar char="•"/>
                      </a:pPr>
                      <a:r>
                        <a:rPr lang="ru-RU" sz="900" b="1" u="none" strike="noStrike" dirty="0">
                          <a:latin typeface="Arial"/>
                        </a:rPr>
                        <a:t>память на цифры, даты;</a:t>
                      </a:r>
                    </a:p>
                    <a:p>
                      <a:pPr>
                        <a:buFont typeface="Arial"/>
                        <a:buChar char="•"/>
                      </a:pPr>
                      <a:r>
                        <a:rPr lang="ru-RU" sz="900" b="1" u="none" strike="noStrike" dirty="0">
                          <a:latin typeface="Arial"/>
                        </a:rPr>
                        <a:t>память на числа и символы;</a:t>
                      </a:r>
                    </a:p>
                    <a:p>
                      <a:pPr>
                        <a:buFont typeface="Arial"/>
                        <a:buChar char="•"/>
                      </a:pPr>
                      <a:r>
                        <a:rPr lang="ru-RU" sz="900" b="1" u="none" strike="noStrike" dirty="0">
                          <a:latin typeface="Arial"/>
                        </a:rPr>
                        <a:t>общительность;</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умение быстро ориентироваться в окружающей обстановке;</a:t>
                      </a:r>
                    </a:p>
                    <a:p>
                      <a:pPr>
                        <a:buFont typeface="Arial"/>
                        <a:buChar char="•"/>
                      </a:pPr>
                      <a:r>
                        <a:rPr lang="ru-RU" sz="900" b="1" u="none" strike="noStrike" dirty="0">
                          <a:latin typeface="Arial"/>
                        </a:rPr>
                        <a:t>энергичность;</a:t>
                      </a:r>
                    </a:p>
                    <a:p>
                      <a:pPr>
                        <a:buFont typeface="Arial"/>
                        <a:buChar char="•"/>
                      </a:pPr>
                      <a:r>
                        <a:rPr lang="ru-RU" sz="900" b="1" u="none" strike="noStrike" dirty="0">
                          <a:latin typeface="Arial"/>
                        </a:rPr>
                        <a:t>канцелярские способности;</a:t>
                      </a:r>
                    </a:p>
                    <a:p>
                      <a:pPr>
                        <a:buFont typeface="Arial"/>
                        <a:buChar char="•"/>
                      </a:pPr>
                      <a:r>
                        <a:rPr lang="ru-RU" sz="900" b="1" u="none" strike="noStrike" dirty="0">
                          <a:latin typeface="Arial"/>
                        </a:rPr>
                        <a:t>способность устанавливать контакты с людьми;</a:t>
                      </a:r>
                    </a:p>
                    <a:p>
                      <a:pPr>
                        <a:buFont typeface="Arial"/>
                        <a:buChar char="•"/>
                      </a:pPr>
                      <a:r>
                        <a:rPr lang="ru-RU" sz="900" b="1" u="none" strike="noStrike" dirty="0">
                          <a:latin typeface="Arial"/>
                        </a:rPr>
                        <a:t>умение быть интересным для </a:t>
                      </a:r>
                      <a:r>
                        <a:rPr lang="ru-RU" sz="900" b="1" u="none" strike="noStrike" dirty="0" err="1">
                          <a:latin typeface="Arial"/>
                        </a:rPr>
                        <a:t>содбеседника</a:t>
                      </a:r>
                      <a:r>
                        <a:rPr lang="ru-RU" sz="900" b="1" u="none" strike="noStrike" dirty="0">
                          <a:latin typeface="Arial"/>
                        </a:rPr>
                        <a:t>;</a:t>
                      </a:r>
                    </a:p>
                    <a:p>
                      <a:pPr>
                        <a:buFont typeface="Arial"/>
                        <a:buChar char="•"/>
                      </a:pPr>
                      <a:r>
                        <a:rPr lang="ru-RU" sz="900" b="1" u="none" strike="noStrike" dirty="0">
                          <a:latin typeface="Arial"/>
                        </a:rPr>
                        <a:t>умение </a:t>
                      </a:r>
                      <a:r>
                        <a:rPr lang="ru-RU" sz="900" b="1" u="none" strike="noStrike" dirty="0" err="1">
                          <a:latin typeface="Arial"/>
                        </a:rPr>
                        <a:t>заинтерисовать</a:t>
                      </a:r>
                      <a:r>
                        <a:rPr lang="ru-RU" sz="900" b="1" u="none" strike="noStrike" dirty="0">
                          <a:latin typeface="Arial"/>
                        </a:rPr>
                        <a:t>;</a:t>
                      </a:r>
                    </a:p>
                    <a:p>
                      <a:pPr>
                        <a:buFont typeface="Arial"/>
                        <a:buChar char="•"/>
                      </a:pPr>
                      <a:r>
                        <a:rPr lang="ru-RU" sz="900" b="1" u="none" strike="noStrike" dirty="0">
                          <a:latin typeface="Arial"/>
                        </a:rPr>
                        <a:t>умение понять потребность клиента и найти подход к нему.</a:t>
                      </a:r>
                    </a:p>
                  </a:txBody>
                  <a:tcPr marL="28575" marR="28575" marT="28575" marB="28575" anchor="ctr"/>
                </a:tc>
              </a:tr>
              <a:tr h="370840">
                <a:tc gridSpan="2">
                  <a:txBody>
                    <a:bodyPr/>
                    <a:lstStyle/>
                    <a:p>
                      <a:pPr algn="ctr"/>
                      <a:r>
                        <a:rPr lang="ru-RU" sz="1100" b="1" dirty="0">
                          <a:latin typeface="Verdana"/>
                        </a:rPr>
                        <a:t>Заболевания, противопоказанные для профессии "Риэлтор":</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судороги, потери сознания;</a:t>
                      </a:r>
                    </a:p>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расстройства слуха;</a:t>
                      </a:r>
                    </a:p>
                    <a:p>
                      <a:pPr>
                        <a:buFont typeface="Arial"/>
                        <a:buChar char="•"/>
                      </a:pPr>
                      <a:r>
                        <a:rPr lang="ru-RU" sz="900" b="1" u="none" strike="noStrike">
                          <a:latin typeface="Arial"/>
                        </a:rPr>
                        <a:t>расстройства речи;</a:t>
                      </a:r>
                    </a:p>
                  </a:txBody>
                  <a:tcPr marL="28575" marR="28575" marT="28575" marB="28575" anchor="ctr"/>
                </a:tc>
                <a:tc>
                  <a:txBody>
                    <a:bodyPr/>
                    <a:lstStyle/>
                    <a:p>
                      <a:pPr>
                        <a:buFont typeface="Arial"/>
                        <a:buChar char="•"/>
                      </a:pPr>
                      <a:r>
                        <a:rPr lang="ru-RU" sz="900" b="1" u="none" strike="noStrike">
                          <a:latin typeface="Arial"/>
                        </a:rPr>
                        <a:t>боязнь высоты;</a:t>
                      </a:r>
                    </a:p>
                    <a:p>
                      <a:pPr>
                        <a:buFont typeface="Arial"/>
                        <a:buChar char="•"/>
                      </a:pPr>
                      <a:r>
                        <a:rPr lang="ru-RU" sz="900" b="1" u="none" strike="noStrike">
                          <a:latin typeface="Arial"/>
                        </a:rPr>
                        <a:t>заболевания позвоночника, суставов или нижних конечностей;</a:t>
                      </a:r>
                    </a:p>
                    <a:p>
                      <a:pPr>
                        <a:buFont typeface="Arial"/>
                        <a:buChar char="•"/>
                      </a:pPr>
                      <a:r>
                        <a:rPr lang="ru-RU" sz="900" b="1" u="none" strike="noStrike">
                          <a:latin typeface="Arial"/>
                        </a:rPr>
                        <a:t>хронические инфекционные заболевания;</a:t>
                      </a:r>
                    </a:p>
                    <a:p>
                      <a:pPr>
                        <a:buFont typeface="Arial"/>
                        <a:buChar char="•"/>
                      </a:pPr>
                      <a:r>
                        <a:rPr lang="ru-RU" sz="900" b="1" u="none" strike="noStrike">
                          <a:latin typeface="Arial"/>
                        </a:rPr>
                        <a:t>геморроидальные расстройства.</a:t>
                      </a:r>
                    </a:p>
                  </a:txBody>
                  <a:tcPr marL="28575" marR="28575" marT="28575" marB="28575" anchor="ctr"/>
                </a:tc>
              </a:tr>
              <a:tr h="741680">
                <a:tc gridSpan="2">
                  <a:txBody>
                    <a:bodyPr/>
                    <a:lstStyle/>
                    <a:p>
                      <a:r>
                        <a:rPr lang="ru-RU" sz="1100" b="1" dirty="0">
                          <a:latin typeface="Verdana"/>
                        </a:rPr>
                        <a:t>Уровень образования профессии "Риэлтор"</a:t>
                      </a:r>
                      <a:endParaRPr lang="ru-RU" sz="1100" dirty="0">
                        <a:latin typeface="Verdana"/>
                      </a:endParaRPr>
                    </a:p>
                    <a:p>
                      <a:r>
                        <a:rPr lang="ru-RU" sz="900" dirty="0">
                          <a:latin typeface="Verdana"/>
                        </a:rPr>
                        <a:t>Для овладения профессией "Риэлтор" необходимо высшее образование. </a:t>
                      </a:r>
                      <a:br>
                        <a:rPr lang="ru-RU" sz="900" dirty="0">
                          <a:latin typeface="Verdana"/>
                        </a:rPr>
                      </a:br>
                      <a:endParaRPr lang="ru-RU" sz="900" dirty="0">
                        <a:latin typeface="Verdana"/>
                      </a:endParaRP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Социолог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6037380"/>
        </p:xfrm>
        <a:graphic>
          <a:graphicData uri="http://schemas.openxmlformats.org/drawingml/2006/table">
            <a:tbl>
              <a:tblPr firstRow="1" bandRow="1">
                <a:tableStyleId>{5C22544A-7EE6-4342-B048-85BDC9FD1C3A}</a:tableStyleId>
              </a:tblPr>
              <a:tblGrid>
                <a:gridCol w="4114800"/>
                <a:gridCol w="4114800"/>
              </a:tblGrid>
              <a:tr h="355560">
                <a:tc gridSpan="2">
                  <a:txBody>
                    <a:bodyPr/>
                    <a:lstStyle/>
                    <a:p>
                      <a:r>
                        <a:rPr lang="ru-RU" sz="1000" b="1" i="0" kern="1200" dirty="0" smtClean="0">
                          <a:solidFill>
                            <a:schemeClr val="lt1"/>
                          </a:solidFill>
                          <a:latin typeface="+mn-lt"/>
                          <a:ea typeface="+mn-ea"/>
                          <a:cs typeface="+mn-cs"/>
                        </a:rPr>
                        <a:t>Назначение профессии "Социолог":</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проведение социологических </a:t>
                      </a:r>
                      <a:r>
                        <a:rPr lang="ru-RU" sz="800" b="0" i="0" kern="1200" dirty="0" err="1" smtClean="0">
                          <a:solidFill>
                            <a:schemeClr val="lt1"/>
                          </a:solidFill>
                          <a:latin typeface="+mn-lt"/>
                          <a:ea typeface="+mn-ea"/>
                          <a:cs typeface="+mn-cs"/>
                        </a:rPr>
                        <a:t>исследованиий</a:t>
                      </a:r>
                      <a:r>
                        <a:rPr lang="ru-RU" sz="800" b="0" i="0" kern="1200" dirty="0" smtClean="0">
                          <a:solidFill>
                            <a:schemeClr val="lt1"/>
                          </a:solidFill>
                          <a:latin typeface="+mn-lt"/>
                          <a:ea typeface="+mn-ea"/>
                          <a:cs typeface="+mn-cs"/>
                        </a:rPr>
                        <a:t> для выявления процессов и закономерностей функционирования общества.</a:t>
                      </a:r>
                      <a:endParaRPr lang="ru-RU" sz="800" dirty="0"/>
                    </a:p>
                  </a:txBody>
                  <a:tcPr/>
                </a:tc>
                <a:tc hMerge="1">
                  <a:txBody>
                    <a:bodyPr/>
                    <a:lstStyle/>
                    <a:p>
                      <a:endParaRPr lang="ru-RU" dirty="0"/>
                    </a:p>
                  </a:txBody>
                  <a:tcPr/>
                </a:tc>
              </a:tr>
              <a:tr h="905948">
                <a:tc gridSpan="2">
                  <a:txBody>
                    <a:bodyPr/>
                    <a:lstStyle/>
                    <a:p>
                      <a:r>
                        <a:rPr lang="ru-RU" sz="1000" b="1" i="0" kern="1200" dirty="0" smtClean="0">
                          <a:solidFill>
                            <a:schemeClr val="dk1"/>
                          </a:solidFill>
                          <a:latin typeface="+mn-lt"/>
                          <a:ea typeface="+mn-ea"/>
                          <a:cs typeface="+mn-cs"/>
                        </a:rPr>
                        <a:t>Основные решаемые задачи профессии "Социолог":</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определение наиболее актуальных вопросов и проблем социального характера;</a:t>
                      </a:r>
                    </a:p>
                    <a:p>
                      <a:r>
                        <a:rPr lang="ru-RU" sz="800" b="1" i="0" u="none" strike="noStrike" kern="1200" dirty="0" smtClean="0">
                          <a:solidFill>
                            <a:schemeClr val="dk1"/>
                          </a:solidFill>
                          <a:latin typeface="+mn-lt"/>
                          <a:ea typeface="+mn-ea"/>
                          <a:cs typeface="+mn-cs"/>
                        </a:rPr>
                        <a:t>постановка целей, определение задач исследования, составление программы исследования;</a:t>
                      </a:r>
                    </a:p>
                    <a:p>
                      <a:r>
                        <a:rPr lang="ru-RU" sz="800" b="1" i="0" u="none" strike="noStrike" kern="1200" dirty="0" smtClean="0">
                          <a:solidFill>
                            <a:schemeClr val="dk1"/>
                          </a:solidFill>
                          <a:latin typeface="+mn-lt"/>
                          <a:ea typeface="+mn-ea"/>
                          <a:cs typeface="+mn-cs"/>
                        </a:rPr>
                        <a:t>проведение социологических исследований;</a:t>
                      </a:r>
                    </a:p>
                    <a:p>
                      <a:r>
                        <a:rPr lang="ru-RU" sz="800" b="1" i="0" u="none" strike="noStrike" kern="1200" dirty="0" smtClean="0">
                          <a:solidFill>
                            <a:schemeClr val="dk1"/>
                          </a:solidFill>
                          <a:latin typeface="+mn-lt"/>
                          <a:ea typeface="+mn-ea"/>
                          <a:cs typeface="+mn-cs"/>
                        </a:rPr>
                        <a:t>обработка первичной информации;</a:t>
                      </a:r>
                    </a:p>
                    <a:p>
                      <a:r>
                        <a:rPr lang="ru-RU" sz="800" b="1" i="0" u="none" strike="noStrike" kern="1200" dirty="0" smtClean="0">
                          <a:solidFill>
                            <a:schemeClr val="dk1"/>
                          </a:solidFill>
                          <a:latin typeface="+mn-lt"/>
                          <a:ea typeface="+mn-ea"/>
                          <a:cs typeface="+mn-cs"/>
                        </a:rPr>
                        <a:t>обобщение полученных результатов, определение выводов;</a:t>
                      </a:r>
                    </a:p>
                    <a:p>
                      <a:r>
                        <a:rPr lang="ru-RU" sz="800" b="1" i="0" u="none" strike="noStrike" kern="1200" dirty="0" smtClean="0">
                          <a:solidFill>
                            <a:schemeClr val="dk1"/>
                          </a:solidFill>
                          <a:latin typeface="+mn-lt"/>
                          <a:ea typeface="+mn-ea"/>
                          <a:cs typeface="+mn-cs"/>
                        </a:rPr>
                        <a:t>выдвижение предложений и рекомендаций.</a:t>
                      </a:r>
                    </a:p>
                  </a:txBody>
                  <a:tcPr/>
                </a:tc>
                <a:tc hMerge="1">
                  <a:txBody>
                    <a:bodyPr/>
                    <a:lstStyle/>
                    <a:p>
                      <a:endParaRPr lang="ru-RU" dirty="0"/>
                    </a:p>
                  </a:txBody>
                  <a:tcPr/>
                </a:tc>
              </a:tr>
              <a:tr h="355560">
                <a:tc gridSpan="2">
                  <a:txBody>
                    <a:bodyPr/>
                    <a:lstStyle/>
                    <a:p>
                      <a:pPr algn="ctr"/>
                      <a:r>
                        <a:rPr lang="ru-RU" sz="1000" b="1" dirty="0">
                          <a:latin typeface="Verdana"/>
                        </a:rPr>
                        <a:t>Профессионально–важные качества профессии "Социолог":</a:t>
                      </a:r>
                      <a:endParaRPr lang="ru-RU" sz="1000" dirty="0">
                        <a:latin typeface="Verdana"/>
                      </a:endParaRPr>
                    </a:p>
                  </a:txBody>
                  <a:tcPr marL="28575" marR="28575" marT="28575" marB="28575" anchor="ctr"/>
                </a:tc>
                <a:tc hMerge="1">
                  <a:txBody>
                    <a:bodyPr/>
                    <a:lstStyle/>
                    <a:p>
                      <a:endParaRPr lang="ru-RU"/>
                    </a:p>
                  </a:txBody>
                  <a:tcPr/>
                </a:tc>
              </a:tr>
              <a:tr h="2743415">
                <a:tc>
                  <a:txBody>
                    <a:bodyPr/>
                    <a:lstStyle/>
                    <a:p>
                      <a:pPr>
                        <a:buFont typeface="Arial"/>
                        <a:buChar char="•"/>
                      </a:pPr>
                      <a:r>
                        <a:rPr lang="ru-RU" sz="800" b="1" u="none" strike="noStrike" dirty="0">
                          <a:latin typeface="Arial"/>
                        </a:rPr>
                        <a:t>инициативность;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педантичность;</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речевой слух (восприятие устной речи);</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способность к созданию образа по словесному описанию;</a:t>
                      </a:r>
                    </a:p>
                    <a:p>
                      <a:pPr>
                        <a:buFont typeface="Arial"/>
                        <a:buChar char="•"/>
                      </a:pPr>
                      <a:r>
                        <a:rPr lang="ru-RU" sz="800" b="1" u="none" strike="noStrike" dirty="0">
                          <a:latin typeface="Arial"/>
                        </a:rPr>
                        <a:t>способность к переводу образа в словесное описание;</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математическое мышление;</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творческое мышление;</a:t>
                      </a:r>
                    </a:p>
                  </a:txBody>
                  <a:tcPr marL="28575" marR="28575" marT="28575" marB="28575" anchor="ctr"/>
                </a:tc>
                <a:tc>
                  <a:txBody>
                    <a:bodyPr/>
                    <a:lstStyle/>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память на числа и символы;</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коммуникативные способности (</a:t>
                      </a:r>
                      <a:r>
                        <a:rPr lang="ru-RU" sz="800" b="1" u="none" strike="noStrike" dirty="0" err="1">
                          <a:latin typeface="Arial"/>
                        </a:rPr>
                        <a:t>способности</a:t>
                      </a:r>
                      <a:r>
                        <a:rPr lang="ru-RU" sz="800" b="1" u="none" strike="noStrike" dirty="0">
                          <a:latin typeface="Arial"/>
                        </a:rPr>
                        <a:t> общения и взаимодействия с людьми);</a:t>
                      </a:r>
                    </a:p>
                    <a:p>
                      <a:pPr>
                        <a:buFont typeface="Arial"/>
                        <a:buChar char="•"/>
                      </a:pPr>
                      <a:r>
                        <a:rPr lang="ru-RU" sz="800" b="1" u="none" strike="noStrike" dirty="0">
                          <a:latin typeface="Arial"/>
                        </a:rPr>
                        <a:t>отсутствие дефектов речи, хорошая дикция;</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выносливость к эмоциональным нагрузкам;</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выполнять работу в определенном темпе;</a:t>
                      </a:r>
                    </a:p>
                    <a:p>
                      <a:pPr>
                        <a:buFont typeface="Arial"/>
                        <a:buChar char="•"/>
                      </a:pPr>
                      <a:r>
                        <a:rPr lang="ru-RU" sz="800" b="1" u="none" strike="noStrike" dirty="0">
                          <a:latin typeface="Arial"/>
                        </a:rPr>
                        <a:t>энергичность;</a:t>
                      </a:r>
                    </a:p>
                    <a:p>
                      <a:pPr>
                        <a:buFont typeface="Arial"/>
                        <a:buChar char="•"/>
                      </a:pPr>
                      <a:r>
                        <a:rPr lang="ru-RU" sz="800" b="1" u="none" strike="noStrike" dirty="0">
                          <a:latin typeface="Arial"/>
                        </a:rPr>
                        <a:t>канцелярские способности;</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склонность к исследовательской деятельности;</a:t>
                      </a:r>
                    </a:p>
                    <a:p>
                      <a:pPr>
                        <a:buFont typeface="Arial"/>
                        <a:buChar char="•"/>
                      </a:pPr>
                      <a:r>
                        <a:rPr lang="ru-RU" sz="800" b="1" u="none" strike="noStrike" dirty="0">
                          <a:latin typeface="Arial"/>
                        </a:rPr>
                        <a:t>способность грамотно и четко задавать вопросы;</a:t>
                      </a:r>
                    </a:p>
                    <a:p>
                      <a:pPr>
                        <a:buFont typeface="Arial"/>
                        <a:buChar char="•"/>
                      </a:pPr>
                      <a:r>
                        <a:rPr lang="ru-RU" sz="800" b="1" u="none" strike="noStrike" dirty="0">
                          <a:latin typeface="Arial"/>
                        </a:rPr>
                        <a:t>способность заниматься длительное время кропотливой работой;</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умение работать в команде.</a:t>
                      </a:r>
                    </a:p>
                  </a:txBody>
                  <a:tcPr marL="28575" marR="28575" marT="28575" marB="28575" anchor="ctr"/>
                </a:tc>
              </a:tr>
              <a:tr h="355560">
                <a:tc gridSpan="2">
                  <a:txBody>
                    <a:bodyPr/>
                    <a:lstStyle/>
                    <a:p>
                      <a:pPr algn="ctr"/>
                      <a:r>
                        <a:rPr lang="ru-RU" sz="1000" b="1" dirty="0">
                          <a:latin typeface="Verdana"/>
                        </a:rPr>
                        <a:t>Заболевания, противопоказанные для профессии "Социолог":</a:t>
                      </a:r>
                      <a:endParaRPr lang="ru-RU" sz="1000" dirty="0">
                        <a:latin typeface="Verdana"/>
                      </a:endParaRPr>
                    </a:p>
                  </a:txBody>
                  <a:tcPr marL="28575" marR="28575" marT="28575" marB="28575" anchor="ctr"/>
                </a:tc>
                <a:tc hMerge="1">
                  <a:txBody>
                    <a:bodyPr/>
                    <a:lstStyle/>
                    <a:p>
                      <a:endParaRPr lang="ru-RU"/>
                    </a:p>
                  </a:txBody>
                  <a:tcPr/>
                </a:tc>
              </a:tr>
              <a:tr h="405485">
                <a:tc>
                  <a:txBody>
                    <a:bodyPr/>
                    <a:lstStyle/>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геморроидальные расстройства.</a:t>
                      </a:r>
                    </a:p>
                  </a:txBody>
                  <a:tcPr marL="28575" marR="28575" marT="28575" marB="28575" anchor="ctr"/>
                </a:tc>
              </a:tr>
              <a:tr h="711120">
                <a:tc gridSpan="2">
                  <a:txBody>
                    <a:bodyPr/>
                    <a:lstStyle/>
                    <a:p>
                      <a:r>
                        <a:rPr lang="ru-RU" sz="1000" b="1" dirty="0">
                          <a:latin typeface="Verdana"/>
                        </a:rPr>
                        <a:t>Уровень образования профессии "Социолог"</a:t>
                      </a:r>
                      <a:endParaRPr lang="ru-RU" sz="1000" dirty="0">
                        <a:latin typeface="Verdana"/>
                      </a:endParaRPr>
                    </a:p>
                    <a:p>
                      <a:r>
                        <a:rPr lang="ru-RU" sz="800" dirty="0">
                          <a:latin typeface="Verdana"/>
                        </a:rPr>
                        <a:t>Для овладения профессией "Социолог" необходимо высшее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Сюрвейер (страховой оценщик, эксперт, инспектор, агент)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5992382"/>
        </p:xfrm>
        <a:graphic>
          <a:graphicData uri="http://schemas.openxmlformats.org/drawingml/2006/table">
            <a:tbl>
              <a:tblPr firstRow="1" bandRow="1">
                <a:tableStyleId>{5C22544A-7EE6-4342-B048-85BDC9FD1C3A}</a:tableStyleId>
              </a:tblPr>
              <a:tblGrid>
                <a:gridCol w="4114800"/>
                <a:gridCol w="4114800"/>
              </a:tblGrid>
              <a:tr h="384572">
                <a:tc gridSpan="2">
                  <a:txBody>
                    <a:bodyPr/>
                    <a:lstStyle/>
                    <a:p>
                      <a:r>
                        <a:rPr lang="ru-RU" sz="1100" b="1" i="0" kern="1200" dirty="0" smtClean="0">
                          <a:solidFill>
                            <a:schemeClr val="lt1"/>
                          </a:solidFill>
                          <a:latin typeface="+mn-lt"/>
                          <a:ea typeface="+mn-ea"/>
                          <a:cs typeface="+mn-cs"/>
                        </a:rPr>
                        <a:t>Назначение профессии "Сюрвейер" (страховой оценщик, эксперт, инспектор, агент):</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оценка имущества, принимаемого на страхование.</a:t>
                      </a:r>
                      <a:endParaRPr lang="ru-RU" sz="900" dirty="0"/>
                    </a:p>
                  </a:txBody>
                  <a:tcPr/>
                </a:tc>
                <a:tc hMerge="1">
                  <a:txBody>
                    <a:bodyPr/>
                    <a:lstStyle/>
                    <a:p>
                      <a:endParaRPr lang="ru-RU" dirty="0"/>
                    </a:p>
                  </a:txBody>
                  <a:tcPr/>
                </a:tc>
              </a:tr>
              <a:tr h="1374975">
                <a:tc gridSpan="2">
                  <a:txBody>
                    <a:bodyPr/>
                    <a:lstStyle/>
                    <a:p>
                      <a:r>
                        <a:rPr lang="ru-RU" sz="1100" b="1" i="0" kern="1200" dirty="0" smtClean="0">
                          <a:solidFill>
                            <a:schemeClr val="dk1"/>
                          </a:solidFill>
                          <a:latin typeface="+mn-lt"/>
                          <a:ea typeface="+mn-ea"/>
                          <a:cs typeface="+mn-cs"/>
                        </a:rPr>
                        <a:t>Основные решаемые задачи профессии "Сюрвейер" (страховой оценщик, эксперт, инспектор, агент):</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получение заказа от страховщика (физических, юридических лиц);</a:t>
                      </a:r>
                    </a:p>
                    <a:p>
                      <a:r>
                        <a:rPr lang="ru-RU" sz="900" b="1" i="0" u="none" strike="noStrike" kern="1200" dirty="0" smtClean="0">
                          <a:solidFill>
                            <a:schemeClr val="dk1"/>
                          </a:solidFill>
                          <a:latin typeface="+mn-lt"/>
                          <a:ea typeface="+mn-ea"/>
                          <a:cs typeface="+mn-cs"/>
                        </a:rPr>
                        <a:t>инспектирование заявленного имущества;</a:t>
                      </a:r>
                    </a:p>
                    <a:p>
                      <a:r>
                        <a:rPr lang="ru-RU" sz="900" b="1" i="0" u="none" strike="noStrike" kern="1200" dirty="0" smtClean="0">
                          <a:solidFill>
                            <a:schemeClr val="dk1"/>
                          </a:solidFill>
                          <a:latin typeface="+mn-lt"/>
                          <a:ea typeface="+mn-ea"/>
                          <a:cs typeface="+mn-cs"/>
                        </a:rPr>
                        <a:t>установление количества и определение качества имущества, его соответствия документации;</a:t>
                      </a:r>
                    </a:p>
                    <a:p>
                      <a:r>
                        <a:rPr lang="ru-RU" sz="900" b="1" i="0" u="none" strike="noStrike" kern="1200" dirty="0" smtClean="0">
                          <a:solidFill>
                            <a:schemeClr val="dk1"/>
                          </a:solidFill>
                          <a:latin typeface="+mn-lt"/>
                          <a:ea typeface="+mn-ea"/>
                          <a:cs typeface="+mn-cs"/>
                        </a:rPr>
                        <a:t>установление наличия или отсутствия факта повреждения;</a:t>
                      </a:r>
                    </a:p>
                    <a:p>
                      <a:r>
                        <a:rPr lang="ru-RU" sz="900" b="1" i="0" u="none" strike="noStrike" kern="1200" dirty="0" smtClean="0">
                          <a:solidFill>
                            <a:schemeClr val="dk1"/>
                          </a:solidFill>
                          <a:latin typeface="+mn-lt"/>
                          <a:ea typeface="+mn-ea"/>
                          <a:cs typeface="+mn-cs"/>
                        </a:rPr>
                        <a:t>установление размера и характера повреждения, их причин, восстановление картины событий (при наличии повреждения);</a:t>
                      </a:r>
                    </a:p>
                    <a:p>
                      <a:r>
                        <a:rPr lang="ru-RU" sz="900" b="1" i="0" u="none" strike="noStrike" kern="1200" dirty="0" smtClean="0">
                          <a:solidFill>
                            <a:schemeClr val="dk1"/>
                          </a:solidFill>
                          <a:latin typeface="+mn-lt"/>
                          <a:ea typeface="+mn-ea"/>
                          <a:cs typeface="+mn-cs"/>
                        </a:rPr>
                        <a:t>ведение профессиональной документации (страхового журнала, страхового оценочного листа, аварийного сертификата, письменных свидетельств, заключений о состоянии имущества т.д.);</a:t>
                      </a:r>
                    </a:p>
                    <a:p>
                      <a:r>
                        <a:rPr lang="ru-RU" sz="900" b="1" i="0" u="none" strike="noStrike" kern="1200" dirty="0" smtClean="0">
                          <a:solidFill>
                            <a:schemeClr val="dk1"/>
                          </a:solidFill>
                          <a:latin typeface="+mn-lt"/>
                          <a:ea typeface="+mn-ea"/>
                          <a:cs typeface="+mn-cs"/>
                        </a:rPr>
                        <a:t>выдача заключений страховщику в целях определения тарифной ставки страхования, оформления соответствующего договора.</a:t>
                      </a:r>
                    </a:p>
                  </a:txBody>
                  <a:tcPr/>
                </a:tc>
                <a:tc hMerge="1">
                  <a:txBody>
                    <a:bodyPr/>
                    <a:lstStyle/>
                    <a:p>
                      <a:endParaRPr lang="ru-RU" dirty="0"/>
                    </a:p>
                  </a:txBody>
                  <a:tcPr/>
                </a:tc>
              </a:tr>
              <a:tr h="384572">
                <a:tc gridSpan="2">
                  <a:txBody>
                    <a:bodyPr/>
                    <a:lstStyle/>
                    <a:p>
                      <a:pPr algn="ctr"/>
                      <a:r>
                        <a:rPr lang="ru-RU" sz="1100" b="1" dirty="0">
                          <a:latin typeface="Verdana"/>
                        </a:rPr>
                        <a:t>Профессионально–важные качества профессии "Сюрвейер" (страховой оценщик, эксперт, инспектор, агент):</a:t>
                      </a:r>
                      <a:endParaRPr lang="ru-RU" sz="1100" dirty="0">
                        <a:latin typeface="Verdana"/>
                      </a:endParaRPr>
                    </a:p>
                  </a:txBody>
                  <a:tcPr marL="28575" marR="28575" marT="28575" marB="28575" anchor="ctr"/>
                </a:tc>
                <a:tc hMerge="1">
                  <a:txBody>
                    <a:bodyPr/>
                    <a:lstStyle/>
                    <a:p>
                      <a:endParaRPr lang="ru-RU"/>
                    </a:p>
                  </a:txBody>
                  <a:tcPr/>
                </a:tc>
              </a:tr>
              <a:tr h="2192848">
                <a:tc>
                  <a:txBody>
                    <a:bodyPr/>
                    <a:lstStyle/>
                    <a:p>
                      <a:pPr>
                        <a:buFont typeface="Arial"/>
                        <a:buChar char="•"/>
                      </a:pPr>
                      <a:r>
                        <a:rPr lang="ru-RU" sz="900" b="1" u="none" strike="noStrike" dirty="0">
                          <a:latin typeface="Arial"/>
                        </a:rPr>
                        <a:t>инициативность;</a:t>
                      </a:r>
                    </a:p>
                    <a:p>
                      <a:pPr>
                        <a:buFont typeface="Arial"/>
                        <a:buChar char="•"/>
                      </a:pPr>
                      <a:r>
                        <a:rPr lang="ru-RU" sz="900" b="1" u="none" strike="noStrike" dirty="0">
                          <a:latin typeface="Arial"/>
                        </a:rPr>
                        <a:t>ответственность;</a:t>
                      </a:r>
                    </a:p>
                    <a:p>
                      <a:pPr>
                        <a:buFont typeface="Arial"/>
                        <a:buChar char="•"/>
                      </a:pPr>
                      <a:r>
                        <a:rPr lang="ru-RU" sz="900" b="1" u="none" strike="noStrike" dirty="0">
                          <a:latin typeface="Arial"/>
                        </a:rPr>
                        <a:t>порядочность;</a:t>
                      </a:r>
                    </a:p>
                    <a:p>
                      <a:pPr>
                        <a:buFont typeface="Arial"/>
                        <a:buChar char="•"/>
                      </a:pPr>
                      <a:r>
                        <a:rPr lang="ru-RU" sz="900" b="1" u="none" strike="noStrike" dirty="0">
                          <a:latin typeface="Arial"/>
                        </a:rPr>
                        <a:t>предусмотрительность;</a:t>
                      </a:r>
                    </a:p>
                    <a:p>
                      <a:pPr>
                        <a:buFont typeface="Arial"/>
                        <a:buChar char="•"/>
                      </a:pPr>
                      <a:r>
                        <a:rPr lang="ru-RU" sz="900" b="1" u="none" strike="noStrike" dirty="0">
                          <a:latin typeface="Arial"/>
                        </a:rPr>
                        <a:t>способность аргументировано отстаивать свое мнение;</a:t>
                      </a:r>
                    </a:p>
                    <a:p>
                      <a:pPr>
                        <a:buFont typeface="Arial"/>
                        <a:buChar char="•"/>
                      </a:pPr>
                      <a:r>
                        <a:rPr lang="ru-RU" sz="900" b="1" u="none" strike="noStrike" dirty="0">
                          <a:latin typeface="Arial"/>
                        </a:rPr>
                        <a:t>способность планировать свою деятельность во времени;</a:t>
                      </a:r>
                    </a:p>
                    <a:p>
                      <a:pPr>
                        <a:buFont typeface="Arial"/>
                        <a:buChar char="•"/>
                      </a:pPr>
                      <a:r>
                        <a:rPr lang="ru-RU" sz="900" b="1" u="none" strike="noStrike" dirty="0">
                          <a:latin typeface="Arial"/>
                        </a:rPr>
                        <a:t>быстрая хорошая зрительная оценка размеров предметов;</a:t>
                      </a:r>
                    </a:p>
                    <a:p>
                      <a:pPr>
                        <a:buFont typeface="Arial"/>
                        <a:buChar char="•"/>
                      </a:pPr>
                      <a:r>
                        <a:rPr lang="ru-RU" sz="900" b="1" u="none" strike="noStrike" dirty="0">
                          <a:latin typeface="Arial"/>
                        </a:rPr>
                        <a:t>способность к восприятию пространственного соотношения предметов;</a:t>
                      </a:r>
                    </a:p>
                    <a:p>
                      <a:pPr>
                        <a:buFont typeface="Arial"/>
                        <a:buChar char="•"/>
                      </a:pPr>
                      <a:r>
                        <a:rPr lang="ru-RU" sz="900" b="1" u="none" strike="noStrike" dirty="0">
                          <a:latin typeface="Arial"/>
                        </a:rPr>
                        <a:t>внимание к деталям;</a:t>
                      </a:r>
                    </a:p>
                    <a:p>
                      <a:pPr>
                        <a:buFont typeface="Arial"/>
                        <a:buChar char="•"/>
                      </a:pPr>
                      <a:r>
                        <a:rPr lang="ru-RU" sz="900" b="1" u="none" strike="noStrike" dirty="0">
                          <a:latin typeface="Arial"/>
                        </a:rPr>
                        <a:t>избирательность внимания;</a:t>
                      </a:r>
                    </a:p>
                    <a:p>
                      <a:pPr>
                        <a:buFont typeface="Arial"/>
                        <a:buChar char="•"/>
                      </a:pPr>
                      <a:r>
                        <a:rPr lang="ru-RU" sz="9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900" b="1" u="none" strike="noStrike" dirty="0">
                          <a:latin typeface="Arial"/>
                        </a:rPr>
                        <a:t>способность к зрительным представлениям;</a:t>
                      </a:r>
                    </a:p>
                    <a:p>
                      <a:pPr>
                        <a:buFont typeface="Arial"/>
                        <a:buChar char="•"/>
                      </a:pPr>
                      <a:r>
                        <a:rPr lang="ru-RU" sz="900" b="1" u="none" strike="noStrike" dirty="0">
                          <a:latin typeface="Arial"/>
                        </a:rPr>
                        <a:t>способность к переводу образа в словесное описание;</a:t>
                      </a:r>
                    </a:p>
                  </a:txBody>
                  <a:tcPr marL="28575" marR="28575" marT="28575" marB="28575" anchor="ctr"/>
                </a:tc>
                <a:tc>
                  <a:txBody>
                    <a:bodyPr/>
                    <a:lstStyle/>
                    <a:p>
                      <a:pPr>
                        <a:buFont typeface="Arial"/>
                        <a:buChar char="•"/>
                      </a:pPr>
                      <a:r>
                        <a:rPr lang="ru-RU" sz="900" b="1" u="none" strike="noStrike" dirty="0">
                          <a:latin typeface="Arial"/>
                        </a:rPr>
                        <a:t>логичность мышления;</a:t>
                      </a:r>
                    </a:p>
                    <a:p>
                      <a:pPr>
                        <a:buFont typeface="Arial"/>
                        <a:buChar char="•"/>
                      </a:pPr>
                      <a:r>
                        <a:rPr lang="ru-RU" sz="900" b="1" u="none" strike="noStrike" dirty="0">
                          <a:latin typeface="Arial"/>
                        </a:rPr>
                        <a:t>математическое мышление;</a:t>
                      </a:r>
                    </a:p>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способность глобально мыслить;</a:t>
                      </a:r>
                    </a:p>
                    <a:p>
                      <a:pPr>
                        <a:buFont typeface="Arial"/>
                        <a:buChar char="•"/>
                      </a:pPr>
                      <a:r>
                        <a:rPr lang="ru-RU" sz="900" b="1" u="none" strike="noStrike" dirty="0">
                          <a:latin typeface="Arial"/>
                        </a:rPr>
                        <a:t>стратегическое мышление;</a:t>
                      </a:r>
                    </a:p>
                    <a:p>
                      <a:pPr>
                        <a:buFont typeface="Arial"/>
                        <a:buChar char="•"/>
                      </a:pPr>
                      <a:r>
                        <a:rPr lang="ru-RU" sz="900" b="1" u="none" strike="noStrike" dirty="0">
                          <a:latin typeface="Arial"/>
                        </a:rPr>
                        <a:t>хорошо развитые </a:t>
                      </a:r>
                      <a:r>
                        <a:rPr lang="ru-RU" sz="900" b="1" u="none" strike="noStrike" dirty="0" err="1">
                          <a:latin typeface="Arial"/>
                        </a:rPr>
                        <a:t>мнемические</a:t>
                      </a:r>
                      <a:r>
                        <a:rPr lang="ru-RU" sz="900" b="1" u="none" strike="noStrike" dirty="0">
                          <a:latin typeface="Arial"/>
                        </a:rPr>
                        <a:t> способности (свойства памяти);</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умение быстро ориентироваться в событиях;</a:t>
                      </a:r>
                    </a:p>
                    <a:p>
                      <a:pPr>
                        <a:buFont typeface="Arial"/>
                        <a:buChar char="•"/>
                      </a:pPr>
                      <a:r>
                        <a:rPr lang="ru-RU" sz="900" b="1" u="none" strike="noStrike" dirty="0">
                          <a:latin typeface="Arial"/>
                        </a:rPr>
                        <a:t>навыки письменного изложения информации;</a:t>
                      </a:r>
                    </a:p>
                    <a:p>
                      <a:pPr>
                        <a:buFont typeface="Arial"/>
                        <a:buChar char="•"/>
                      </a:pPr>
                      <a:r>
                        <a:rPr lang="ru-RU" sz="900" b="1" u="none" strike="noStrike" dirty="0">
                          <a:latin typeface="Arial"/>
                        </a:rPr>
                        <a:t>способность к анализу и систематизации большого </a:t>
                      </a:r>
                      <a:r>
                        <a:rPr lang="ru-RU" sz="900" b="1" u="none" strike="noStrike" dirty="0" err="1">
                          <a:latin typeface="Arial"/>
                        </a:rPr>
                        <a:t>количесва</a:t>
                      </a:r>
                      <a:r>
                        <a:rPr lang="ru-RU" sz="900" b="1" u="none" strike="noStrike" dirty="0">
                          <a:latin typeface="Arial"/>
                        </a:rPr>
                        <a:t> информации;</a:t>
                      </a:r>
                    </a:p>
                    <a:p>
                      <a:pPr>
                        <a:buFont typeface="Arial"/>
                        <a:buChar char="•"/>
                      </a:pPr>
                      <a:r>
                        <a:rPr lang="ru-RU" sz="900" b="1" u="none" strike="noStrike" dirty="0">
                          <a:latin typeface="Arial"/>
                        </a:rPr>
                        <a:t>способность прогнозирования;</a:t>
                      </a:r>
                    </a:p>
                    <a:p>
                      <a:pPr>
                        <a:buFont typeface="Arial"/>
                        <a:buChar char="•"/>
                      </a:pPr>
                      <a:r>
                        <a:rPr lang="ru-RU" sz="900" b="1" u="none" strike="noStrike" dirty="0">
                          <a:latin typeface="Arial"/>
                        </a:rPr>
                        <a:t>умение правильно и эффективно распределять время;</a:t>
                      </a:r>
                    </a:p>
                    <a:p>
                      <a:pPr>
                        <a:buFont typeface="Arial"/>
                        <a:buChar char="•"/>
                      </a:pPr>
                      <a:r>
                        <a:rPr lang="ru-RU" sz="900" b="1" u="none" strike="noStrike" dirty="0">
                          <a:latin typeface="Arial"/>
                        </a:rPr>
                        <a:t>умение предвидеть результат.</a:t>
                      </a:r>
                    </a:p>
                  </a:txBody>
                  <a:tcPr marL="28575" marR="28575" marT="28575" marB="28575" anchor="ctr"/>
                </a:tc>
              </a:tr>
              <a:tr h="384572">
                <a:tc gridSpan="2">
                  <a:txBody>
                    <a:bodyPr/>
                    <a:lstStyle/>
                    <a:p>
                      <a:pPr algn="ctr"/>
                      <a:r>
                        <a:rPr lang="ru-RU" sz="1100" b="1" dirty="0">
                          <a:latin typeface="Verdana"/>
                        </a:rPr>
                        <a:t>Заболевания, противопоказанные для профессии "Сюрвейер" (страховой оценщик, эксперт, инспектор, агент):</a:t>
                      </a:r>
                      <a:endParaRPr lang="ru-RU" sz="1100" dirty="0">
                        <a:latin typeface="Verdana"/>
                      </a:endParaRPr>
                    </a:p>
                  </a:txBody>
                  <a:tcPr marL="28575" marR="28575" marT="28575" marB="28575" anchor="ctr"/>
                </a:tc>
                <a:tc hMerge="1">
                  <a:txBody>
                    <a:bodyPr/>
                    <a:lstStyle/>
                    <a:p>
                      <a:endParaRPr lang="ru-RU"/>
                    </a:p>
                  </a:txBody>
                  <a:tcPr/>
                </a:tc>
              </a:tr>
              <a:tr h="485983">
                <a:tc>
                  <a:txBody>
                    <a:bodyPr/>
                    <a:lstStyle/>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расстройства слуха;</a:t>
                      </a:r>
                    </a:p>
                  </a:txBody>
                  <a:tcPr marL="28575" marR="28575" marT="28575" marB="28575" anchor="ctr"/>
                </a:tc>
                <a:tc>
                  <a:txBody>
                    <a:bodyPr/>
                    <a:lstStyle/>
                    <a:p>
                      <a:pPr>
                        <a:buFont typeface="Arial"/>
                        <a:buChar char="•"/>
                      </a:pPr>
                      <a:r>
                        <a:rPr lang="ru-RU" sz="900" b="1" u="none" strike="noStrike" dirty="0">
                          <a:latin typeface="Arial"/>
                        </a:rPr>
                        <a:t>боязнь высоты;</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хронические инфекционные заболевания;</a:t>
                      </a:r>
                    </a:p>
                  </a:txBody>
                  <a:tcPr marL="28575" marR="28575" marT="28575" marB="28575" anchor="ctr"/>
                </a:tc>
              </a:tr>
              <a:tr h="769144">
                <a:tc gridSpan="2">
                  <a:txBody>
                    <a:bodyPr/>
                    <a:lstStyle/>
                    <a:p>
                      <a:r>
                        <a:rPr lang="ru-RU" sz="1100" b="1" dirty="0">
                          <a:latin typeface="Verdana"/>
                        </a:rPr>
                        <a:t>Уровень образования профессии "Сюрвейер" (страховой оценщик, эксперт, инспектор, агент)</a:t>
                      </a:r>
                      <a:endParaRPr lang="ru-RU" sz="1100" dirty="0">
                        <a:latin typeface="Verdana"/>
                      </a:endParaRPr>
                    </a:p>
                    <a:p>
                      <a:r>
                        <a:rPr lang="ru-RU" sz="900" dirty="0">
                          <a:latin typeface="Verdana"/>
                        </a:rPr>
                        <a:t>Для овладения профессией "Сюрвейер" (страховой оценщик, эксперт, инспектор, агент)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Тестер (альфа-тестер, бета-тестер)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5993536"/>
        </p:xfrm>
        <a:graphic>
          <a:graphicData uri="http://schemas.openxmlformats.org/drawingml/2006/table">
            <a:tbl>
              <a:tblPr firstRow="1" bandRow="1">
                <a:tableStyleId>{5C22544A-7EE6-4342-B048-85BDC9FD1C3A}</a:tableStyleId>
              </a:tblPr>
              <a:tblGrid>
                <a:gridCol w="4114800"/>
                <a:gridCol w="4114800"/>
              </a:tblGrid>
              <a:tr h="379553">
                <a:tc gridSpan="2">
                  <a:txBody>
                    <a:bodyPr/>
                    <a:lstStyle/>
                    <a:p>
                      <a:r>
                        <a:rPr lang="ru-RU" sz="1000" b="1" i="0" kern="1200" dirty="0" smtClean="0">
                          <a:solidFill>
                            <a:schemeClr val="lt1"/>
                          </a:solidFill>
                          <a:latin typeface="+mn-lt"/>
                          <a:ea typeface="+mn-ea"/>
                          <a:cs typeface="+mn-cs"/>
                        </a:rPr>
                        <a:t>Назначение профессии "Тестер" (альфа–тестер, бета–тестер): </a:t>
                      </a:r>
                      <a:r>
                        <a:rPr lang="ru-RU" sz="800" b="0" i="0" kern="1200" dirty="0" smtClean="0">
                          <a:solidFill>
                            <a:schemeClr val="lt1"/>
                          </a:solidFill>
                          <a:latin typeface="+mn-lt"/>
                          <a:ea typeface="+mn-ea"/>
                          <a:cs typeface="+mn-cs"/>
                        </a:rPr>
                        <a:t>альфа–тестер – сопровождение программного продукта в процессе его разработки (поиск ошибок, их причин, предложения по модернизации). Бета–тестер – поиск ошибок в заключительных версиях программного продукта (бета–версиях).</a:t>
                      </a:r>
                      <a:endParaRPr lang="ru-RU" sz="800" dirty="0"/>
                    </a:p>
                  </a:txBody>
                  <a:tcPr/>
                </a:tc>
                <a:tc hMerge="1">
                  <a:txBody>
                    <a:bodyPr/>
                    <a:lstStyle/>
                    <a:p>
                      <a:endParaRPr lang="ru-RU" dirty="0"/>
                    </a:p>
                  </a:txBody>
                  <a:tcPr/>
                </a:tc>
              </a:tr>
              <a:tr h="592727">
                <a:tc gridSpan="2">
                  <a:txBody>
                    <a:bodyPr/>
                    <a:lstStyle/>
                    <a:p>
                      <a:r>
                        <a:rPr lang="ru-RU" sz="1000" b="1" i="0" kern="1200" dirty="0" smtClean="0">
                          <a:solidFill>
                            <a:schemeClr val="dk1"/>
                          </a:solidFill>
                          <a:latin typeface="+mn-lt"/>
                          <a:ea typeface="+mn-ea"/>
                          <a:cs typeface="+mn-cs"/>
                        </a:rPr>
                        <a:t>Основные решаемые задачи профессии "Тестер" (альфа–тестер, бета–тестер):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изучение программного продукта;</a:t>
                      </a:r>
                    </a:p>
                    <a:p>
                      <a:r>
                        <a:rPr lang="ru-RU" sz="800" b="1" i="0" u="none" strike="noStrike" kern="1200" dirty="0" smtClean="0">
                          <a:solidFill>
                            <a:schemeClr val="dk1"/>
                          </a:solidFill>
                          <a:latin typeface="+mn-lt"/>
                          <a:ea typeface="+mn-ea"/>
                          <a:cs typeface="+mn-cs"/>
                        </a:rPr>
                        <a:t>поиск ошибок, сбоев работы продукта и их причин;</a:t>
                      </a:r>
                    </a:p>
                    <a:p>
                      <a:r>
                        <a:rPr lang="ru-RU" sz="800" b="1" i="0" u="none" strike="noStrike" kern="1200" dirty="0" smtClean="0">
                          <a:solidFill>
                            <a:schemeClr val="dk1"/>
                          </a:solidFill>
                          <a:latin typeface="+mn-lt"/>
                          <a:ea typeface="+mn-ea"/>
                          <a:cs typeface="+mn-cs"/>
                        </a:rPr>
                        <a:t>выработка предложений по модернизации продукта.</a:t>
                      </a:r>
                    </a:p>
                  </a:txBody>
                  <a:tcPr/>
                </a:tc>
                <a:tc hMerge="1">
                  <a:txBody>
                    <a:bodyPr/>
                    <a:lstStyle/>
                    <a:p>
                      <a:endParaRPr lang="ru-RU" dirty="0"/>
                    </a:p>
                  </a:txBody>
                  <a:tcPr/>
                </a:tc>
              </a:tr>
              <a:tr h="379553">
                <a:tc gridSpan="2">
                  <a:txBody>
                    <a:bodyPr/>
                    <a:lstStyle/>
                    <a:p>
                      <a:pPr algn="ctr"/>
                      <a:r>
                        <a:rPr lang="ru-RU" sz="1000" b="1" dirty="0">
                          <a:latin typeface="Verdana"/>
                        </a:rPr>
                        <a:t>Профессионально–важные качества профессии "Тестер" (альфа–тестер, бета–тестер):</a:t>
                      </a:r>
                      <a:endParaRPr lang="ru-RU" sz="1000" dirty="0">
                        <a:latin typeface="Verdana"/>
                      </a:endParaRPr>
                    </a:p>
                  </a:txBody>
                  <a:tcPr marL="28575" marR="28575" marT="28575" marB="28575" anchor="ctr"/>
                </a:tc>
                <a:tc hMerge="1">
                  <a:txBody>
                    <a:bodyPr/>
                    <a:lstStyle/>
                    <a:p>
                      <a:endParaRPr lang="ru-RU"/>
                    </a:p>
                  </a:txBody>
                  <a:tcPr/>
                </a:tc>
              </a:tr>
              <a:tr h="2803755">
                <a:tc>
                  <a:txBody>
                    <a:bodyPr/>
                    <a:lstStyle/>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педантичность;</a:t>
                      </a:r>
                    </a:p>
                    <a:p>
                      <a:pPr>
                        <a:buFont typeface="Arial"/>
                        <a:buChar char="•"/>
                      </a:pPr>
                      <a:r>
                        <a:rPr lang="ru-RU" sz="800" b="1" u="none" strike="noStrike" dirty="0">
                          <a:latin typeface="Arial"/>
                        </a:rPr>
                        <a:t>самодостаточность (ориентация на собственные силы, уверенность в себе, чувство </a:t>
                      </a:r>
                      <a:r>
                        <a:rPr lang="ru-RU" sz="800" b="1" u="none" strike="noStrike" dirty="0" err="1">
                          <a:latin typeface="Arial"/>
                        </a:rPr>
                        <a:t>самоэффективности</a:t>
                      </a:r>
                      <a:r>
                        <a:rPr lang="ru-RU" sz="800" b="1" u="none" strike="noStrike" dirty="0">
                          <a:latin typeface="Arial"/>
                        </a:rPr>
                        <a:t>);</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и акустическим признакам;</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избирательность внимания;</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способность к созданию образа по словесному описанию;</a:t>
                      </a:r>
                    </a:p>
                    <a:p>
                      <a:pPr>
                        <a:buFont typeface="Arial"/>
                        <a:buChar char="•"/>
                      </a:pPr>
                      <a:r>
                        <a:rPr lang="ru-RU" sz="800" b="1" u="none" strike="noStrike" dirty="0">
                          <a:latin typeface="Arial"/>
                        </a:rPr>
                        <a:t>способность к переводу образа в словесное описание;</a:t>
                      </a:r>
                    </a:p>
                  </a:txBody>
                  <a:tcPr marL="28575" marR="28575" marT="28575" marB="28575" anchor="ctr"/>
                </a:tc>
                <a:tc>
                  <a:txBody>
                    <a:bodyPr/>
                    <a:lstStyle/>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гибкость мышления;</a:t>
                      </a:r>
                    </a:p>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образность (наглядные образы, схемы, планы и т.д.) мышления;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долговременная память;</a:t>
                      </a:r>
                    </a:p>
                    <a:p>
                      <a:pPr>
                        <a:buFont typeface="Arial"/>
                        <a:buChar char="•"/>
                      </a:pPr>
                      <a:r>
                        <a:rPr lang="ru-RU" sz="800" b="1" u="none" strike="noStrike" dirty="0">
                          <a:latin typeface="Arial"/>
                        </a:rPr>
                        <a:t>оперативная память;</a:t>
                      </a:r>
                    </a:p>
                    <a:p>
                      <a:pPr>
                        <a:buFont typeface="Arial"/>
                        <a:buChar char="•"/>
                      </a:pPr>
                      <a:r>
                        <a:rPr lang="ru-RU" sz="800" b="1" u="none" strike="noStrike" dirty="0">
                          <a:latin typeface="Arial"/>
                        </a:rPr>
                        <a:t>сенсорная память ("</a:t>
                      </a:r>
                      <a:r>
                        <a:rPr lang="ru-RU" sz="800" b="1" u="none" strike="noStrike" dirty="0" err="1">
                          <a:latin typeface="Arial"/>
                        </a:rPr>
                        <a:t>память</a:t>
                      </a:r>
                      <a:r>
                        <a:rPr lang="ru-RU" sz="800" b="1" u="none" strike="noStrike" dirty="0">
                          <a:latin typeface="Arial"/>
                        </a:rPr>
                        <a:t> чувств");</a:t>
                      </a:r>
                    </a:p>
                    <a:p>
                      <a:pPr>
                        <a:buFont typeface="Arial"/>
                        <a:buChar char="•"/>
                      </a:pPr>
                      <a:r>
                        <a:rPr lang="ru-RU" sz="800" b="1" u="none" strike="noStrike" dirty="0">
                          <a:latin typeface="Arial"/>
                        </a:rPr>
                        <a:t>память на условные обозначения (знаки, символы, планы, схемы, графики);</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склонность к исследовательской деятельности;</a:t>
                      </a:r>
                    </a:p>
                    <a:p>
                      <a:pPr>
                        <a:buFont typeface="Arial"/>
                        <a:buChar char="•"/>
                      </a:pPr>
                      <a:r>
                        <a:rPr lang="ru-RU" sz="800" b="1" u="none" strike="noStrike" dirty="0">
                          <a:latin typeface="Arial"/>
                        </a:rPr>
                        <a:t>способность заниматься длительное время кропотливой работой;</a:t>
                      </a:r>
                    </a:p>
                    <a:p>
                      <a:pPr>
                        <a:buFont typeface="Arial"/>
                        <a:buChar char="•"/>
                      </a:pPr>
                      <a:r>
                        <a:rPr lang="ru-RU" sz="800" b="1" u="none" strike="noStrike" dirty="0">
                          <a:latin typeface="Arial"/>
                        </a:rPr>
                        <a:t>умение предвидеть результат.</a:t>
                      </a:r>
                    </a:p>
                  </a:txBody>
                  <a:tcPr marL="28575" marR="28575" marT="28575" marB="28575" anchor="ctr"/>
                </a:tc>
              </a:tr>
              <a:tr h="379553">
                <a:tc gridSpan="2">
                  <a:txBody>
                    <a:bodyPr/>
                    <a:lstStyle/>
                    <a:p>
                      <a:pPr algn="ctr"/>
                      <a:r>
                        <a:rPr lang="ru-RU" sz="1000" b="1" dirty="0">
                          <a:latin typeface="Verdana"/>
                        </a:rPr>
                        <a:t>Заболевания, противопоказанные для профессии "Тестер" (альфа–тестер, бета–тестер):</a:t>
                      </a:r>
                      <a:endParaRPr lang="ru-RU" sz="1000" dirty="0">
                        <a:latin typeface="Verdana"/>
                      </a:endParaRPr>
                    </a:p>
                  </a:txBody>
                  <a:tcPr marL="28575" marR="28575" marT="28575" marB="28575" anchor="ctr"/>
                </a:tc>
                <a:tc hMerge="1">
                  <a:txBody>
                    <a:bodyPr/>
                    <a:lstStyle/>
                    <a:p>
                      <a:endParaRPr lang="ru-RU"/>
                    </a:p>
                  </a:txBody>
                  <a:tcPr/>
                </a:tc>
              </a:tr>
              <a:tr h="682416">
                <a:tc>
                  <a:txBody>
                    <a:bodyPr/>
                    <a:lstStyle/>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геморроидальные расстройства.</a:t>
                      </a:r>
                    </a:p>
                  </a:txBody>
                  <a:tcPr marL="28575" marR="28575" marT="28575" marB="28575" anchor="ctr"/>
                </a:tc>
              </a:tr>
              <a:tr h="759106">
                <a:tc gridSpan="2">
                  <a:txBody>
                    <a:bodyPr/>
                    <a:lstStyle/>
                    <a:p>
                      <a:r>
                        <a:rPr lang="ru-RU" sz="1000" b="1" dirty="0">
                          <a:latin typeface="Verdana"/>
                        </a:rPr>
                        <a:t>Уровень образования профессии "Тестер" (альфа–тестер, бета–тестер)</a:t>
                      </a:r>
                      <a:endParaRPr lang="ru-RU" sz="1000" dirty="0">
                        <a:latin typeface="Verdana"/>
                      </a:endParaRPr>
                    </a:p>
                    <a:p>
                      <a:r>
                        <a:rPr lang="ru-RU" sz="800" dirty="0">
                          <a:latin typeface="Verdana"/>
                        </a:rPr>
                        <a:t>Для овладения профессией "Тестер" (альфа–тестер, бета–тестер) необходимо либо начальное, либо среднее, либо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400" b="1" dirty="0"/>
              <a:t>Инспектор ГИБДД</a:t>
            </a:r>
            <a:endParaRPr lang="ru-RU" sz="1400" dirty="0"/>
          </a:p>
        </p:txBody>
      </p:sp>
      <p:graphicFrame>
        <p:nvGraphicFramePr>
          <p:cNvPr id="4" name="Содержимое 3"/>
          <p:cNvGraphicFramePr>
            <a:graphicFrameLocks noGrp="1"/>
          </p:cNvGraphicFramePr>
          <p:nvPr>
            <p:ph idx="1"/>
          </p:nvPr>
        </p:nvGraphicFramePr>
        <p:xfrm>
          <a:off x="395536" y="620688"/>
          <a:ext cx="8229600" cy="6076950"/>
        </p:xfrm>
        <a:graphic>
          <a:graphicData uri="http://schemas.openxmlformats.org/drawingml/2006/table">
            <a:tbl>
              <a:tblPr firstRow="1" bandRow="1">
                <a:tableStyleId>{5C22544A-7EE6-4342-B048-85BDC9FD1C3A}</a:tableStyleId>
              </a:tblPr>
              <a:tblGrid>
                <a:gridCol w="4114800"/>
                <a:gridCol w="4114800"/>
              </a:tblGrid>
              <a:tr h="177965">
                <a:tc gridSpan="2">
                  <a:txBody>
                    <a:bodyPr/>
                    <a:lstStyle/>
                    <a:p>
                      <a:r>
                        <a:rPr lang="ru-RU" sz="800" b="1" i="0" kern="1200" dirty="0" smtClean="0">
                          <a:solidFill>
                            <a:schemeClr val="lt1"/>
                          </a:solidFill>
                          <a:latin typeface="+mn-lt"/>
                          <a:ea typeface="+mn-ea"/>
                          <a:cs typeface="+mn-cs"/>
                        </a:rPr>
                        <a:t>Назначение профессии "Инспектор ГИБДД":</a:t>
                      </a:r>
                      <a:r>
                        <a:rPr lang="ru-RU" sz="800" b="0" i="0" kern="1200" dirty="0" smtClean="0">
                          <a:solidFill>
                            <a:schemeClr val="lt1"/>
                          </a:solidFill>
                          <a:latin typeface="+mn-lt"/>
                          <a:ea typeface="+mn-ea"/>
                          <a:cs typeface="+mn-cs"/>
                        </a:rPr>
                        <a:t>обеспечение соблюдения правил дорожного движения участниками движения, предупреждение аварийности на дорогах.</a:t>
                      </a:r>
                      <a:endParaRPr lang="ru-RU" sz="800" dirty="0"/>
                    </a:p>
                  </a:txBody>
                  <a:tcPr/>
                </a:tc>
                <a:tc hMerge="1">
                  <a:txBody>
                    <a:bodyPr/>
                    <a:lstStyle/>
                    <a:p>
                      <a:endParaRPr lang="ru-RU" dirty="0"/>
                    </a:p>
                  </a:txBody>
                  <a:tcPr/>
                </a:tc>
              </a:tr>
              <a:tr h="1296606">
                <a:tc gridSpan="2">
                  <a:txBody>
                    <a:bodyPr/>
                    <a:lstStyle/>
                    <a:p>
                      <a:r>
                        <a:rPr lang="ru-RU" sz="800" b="1" i="0" kern="1200" dirty="0" smtClean="0">
                          <a:solidFill>
                            <a:schemeClr val="dk1"/>
                          </a:solidFill>
                          <a:latin typeface="+mn-lt"/>
                          <a:ea typeface="+mn-ea"/>
                          <a:cs typeface="+mn-cs"/>
                        </a:rPr>
                        <a:t>Основные решаемые задачи профессии "Инспектор ГИБДД":</a:t>
                      </a:r>
                      <a:endParaRPr lang="ru-RU" sz="8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четкое соблюдение должностных инструкций;</a:t>
                      </a:r>
                    </a:p>
                    <a:p>
                      <a:r>
                        <a:rPr lang="ru-RU" sz="800" b="1" i="0" u="none" strike="noStrike" kern="1200" dirty="0" smtClean="0">
                          <a:solidFill>
                            <a:schemeClr val="dk1"/>
                          </a:solidFill>
                          <a:latin typeface="+mn-lt"/>
                          <a:ea typeface="+mn-ea"/>
                          <a:cs typeface="+mn-cs"/>
                        </a:rPr>
                        <a:t>ведение учета транспортных средств, осмотров технического состояния и укомплектованности транспортных средств;</a:t>
                      </a:r>
                    </a:p>
                    <a:p>
                      <a:r>
                        <a:rPr lang="ru-RU" sz="800" b="1" i="0" u="none" strike="noStrike" kern="1200" dirty="0" smtClean="0">
                          <a:solidFill>
                            <a:schemeClr val="dk1"/>
                          </a:solidFill>
                          <a:latin typeface="+mn-lt"/>
                          <a:ea typeface="+mn-ea"/>
                          <a:cs typeface="+mn-cs"/>
                        </a:rPr>
                        <a:t>проведение проверок документов и экспертиз состояния участников движения;</a:t>
                      </a:r>
                    </a:p>
                    <a:p>
                      <a:r>
                        <a:rPr lang="ru-RU" sz="800" b="1" i="0" u="none" strike="noStrike" kern="1200" dirty="0" smtClean="0">
                          <a:solidFill>
                            <a:schemeClr val="dk1"/>
                          </a:solidFill>
                          <a:latin typeface="+mn-lt"/>
                          <a:ea typeface="+mn-ea"/>
                          <a:cs typeface="+mn-cs"/>
                        </a:rPr>
                        <a:t>применение санкций к нарушителям правил дорожного движения;</a:t>
                      </a:r>
                    </a:p>
                    <a:p>
                      <a:r>
                        <a:rPr lang="ru-RU" sz="800" b="1" i="0" u="none" strike="noStrike" kern="1200" dirty="0" smtClean="0">
                          <a:solidFill>
                            <a:schemeClr val="dk1"/>
                          </a:solidFill>
                          <a:latin typeface="+mn-lt"/>
                          <a:ea typeface="+mn-ea"/>
                          <a:cs typeface="+mn-cs"/>
                        </a:rPr>
                        <a:t>ведение мониторинга аварийности, состояния дорожных покрытий оснащенности дорог необходимыми дорожными знаками, дорожной разметкой, светофорами;</a:t>
                      </a:r>
                    </a:p>
                    <a:p>
                      <a:r>
                        <a:rPr lang="ru-RU" sz="800" b="1" i="0" u="none" strike="noStrike" kern="1200" dirty="0" smtClean="0">
                          <a:solidFill>
                            <a:schemeClr val="dk1"/>
                          </a:solidFill>
                          <a:latin typeface="+mn-lt"/>
                          <a:ea typeface="+mn-ea"/>
                          <a:cs typeface="+mn-cs"/>
                        </a:rPr>
                        <a:t>обеспечение сопровождения организованных колонн;</a:t>
                      </a:r>
                    </a:p>
                    <a:p>
                      <a:r>
                        <a:rPr lang="ru-RU" sz="800" b="1" i="0" u="none" strike="noStrike" kern="1200" dirty="0" smtClean="0">
                          <a:solidFill>
                            <a:schemeClr val="dk1"/>
                          </a:solidFill>
                          <a:latin typeface="+mn-lt"/>
                          <a:ea typeface="+mn-ea"/>
                          <a:cs typeface="+mn-cs"/>
                        </a:rPr>
                        <a:t>несение постовых, патрульных дежурств;</a:t>
                      </a:r>
                    </a:p>
                    <a:p>
                      <a:r>
                        <a:rPr lang="ru-RU" sz="800" b="1" i="0" u="none" strike="noStrike" kern="1200" dirty="0" smtClean="0">
                          <a:solidFill>
                            <a:schemeClr val="dk1"/>
                          </a:solidFill>
                          <a:latin typeface="+mn-lt"/>
                          <a:ea typeface="+mn-ea"/>
                          <a:cs typeface="+mn-cs"/>
                        </a:rPr>
                        <a:t>выполнение оперативных задач;</a:t>
                      </a:r>
                    </a:p>
                    <a:p>
                      <a:r>
                        <a:rPr lang="ru-RU" sz="800" b="1" i="0" u="none" strike="noStrike" kern="1200" dirty="0" smtClean="0">
                          <a:solidFill>
                            <a:schemeClr val="dk1"/>
                          </a:solidFill>
                          <a:latin typeface="+mn-lt"/>
                          <a:ea typeface="+mn-ea"/>
                          <a:cs typeface="+mn-cs"/>
                        </a:rPr>
                        <a:t>ведение профессиональной документации;</a:t>
                      </a:r>
                    </a:p>
                    <a:p>
                      <a:r>
                        <a:rPr lang="ru-RU" sz="800" b="1" i="0" u="none" strike="noStrike" kern="1200" dirty="0" smtClean="0">
                          <a:solidFill>
                            <a:schemeClr val="dk1"/>
                          </a:solidFill>
                          <a:latin typeface="+mn-lt"/>
                          <a:ea typeface="+mn-ea"/>
                          <a:cs typeface="+mn-cs"/>
                        </a:rPr>
                        <a:t>содержание в порядке вверенного автотранспорта, обмундирования и огнестрельного оружия.</a:t>
                      </a:r>
                    </a:p>
                    <a:p>
                      <a:endParaRPr lang="ru-RU" sz="800" dirty="0"/>
                    </a:p>
                  </a:txBody>
                  <a:tcPr/>
                </a:tc>
                <a:tc hMerge="1">
                  <a:txBody>
                    <a:bodyPr/>
                    <a:lstStyle/>
                    <a:p>
                      <a:endParaRPr lang="ru-RU" dirty="0"/>
                    </a:p>
                  </a:txBody>
                  <a:tcPr/>
                </a:tc>
              </a:tr>
              <a:tr h="149364">
                <a:tc gridSpan="2">
                  <a:txBody>
                    <a:bodyPr/>
                    <a:lstStyle/>
                    <a:p>
                      <a:pPr algn="ctr"/>
                      <a:r>
                        <a:rPr lang="ru-RU" sz="800" b="1" dirty="0">
                          <a:latin typeface="Verdana"/>
                        </a:rPr>
                        <a:t>Профессионально–важные качества профессии "Инспектор ГИБДД":</a:t>
                      </a:r>
                      <a:endParaRPr lang="ru-RU" sz="800" dirty="0">
                        <a:latin typeface="Verdana"/>
                      </a:endParaRPr>
                    </a:p>
                  </a:txBody>
                  <a:tcPr marL="28575" marR="28575" marT="28575" marB="28575" anchor="ctr"/>
                </a:tc>
                <a:tc hMerge="1">
                  <a:txBody>
                    <a:bodyPr/>
                    <a:lstStyle/>
                    <a:p>
                      <a:endParaRPr lang="ru-RU"/>
                    </a:p>
                  </a:txBody>
                  <a:tcPr/>
                </a:tc>
              </a:tr>
              <a:tr h="1776477">
                <a:tc>
                  <a:txBody>
                    <a:bodyPr/>
                    <a:lstStyle/>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решительность;</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способность рационально действовать в экстремальных ситуациях;</a:t>
                      </a:r>
                    </a:p>
                    <a:p>
                      <a:pPr>
                        <a:buFont typeface="Arial"/>
                        <a:buChar char="•"/>
                      </a:pPr>
                      <a:r>
                        <a:rPr lang="ru-RU" sz="8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800" b="1" u="none" strike="noStrike" dirty="0">
                          <a:latin typeface="Arial"/>
                        </a:rPr>
                        <a:t>чувство долга;</a:t>
                      </a:r>
                    </a:p>
                    <a:p>
                      <a:pPr>
                        <a:buFont typeface="Arial"/>
                        <a:buChar char="•"/>
                      </a:pPr>
                      <a:r>
                        <a:rPr lang="ru-RU" sz="800" b="1" u="none" strike="noStrike" dirty="0">
                          <a:latin typeface="Arial"/>
                        </a:rPr>
                        <a:t>глазомер динамический (способность оценивать направление и скорость движения предмета);</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txBody>
                  <a:tcPr marL="28575" marR="28575" marT="28575" marB="28575" anchor="ctr"/>
                </a:tc>
                <a:tc>
                  <a:txBody>
                    <a:bodyPr/>
                    <a:lstStyle/>
                    <a:p>
                      <a:pPr>
                        <a:buFont typeface="Arial"/>
                        <a:buChar char="•"/>
                      </a:pPr>
                      <a:r>
                        <a:rPr lang="ru-RU" sz="800" b="1" u="none" strike="noStrike" dirty="0">
                          <a:latin typeface="Arial"/>
                        </a:rPr>
                        <a:t>способность к созданию образа по словесному описанию;</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800" b="1" u="none" strike="noStrike" dirty="0">
                          <a:latin typeface="Arial"/>
                        </a:rPr>
                        <a:t>способность четко действовать в экстремальных ситуациях;</a:t>
                      </a:r>
                    </a:p>
                    <a:p>
                      <a:pPr>
                        <a:buFont typeface="Arial"/>
                        <a:buChar char="•"/>
                      </a:pPr>
                      <a:r>
                        <a:rPr lang="ru-RU" sz="800" b="1" u="none" strike="noStrike" dirty="0">
                          <a:latin typeface="Arial"/>
                        </a:rPr>
                        <a:t>способность переносить физическое и психическое напряжение;</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умение прогнозировать ситуацию;</a:t>
                      </a:r>
                    </a:p>
                    <a:p>
                      <a:pPr>
                        <a:buFont typeface="Arial"/>
                        <a:buChar char="•"/>
                      </a:pPr>
                      <a:r>
                        <a:rPr lang="ru-RU" sz="800" b="1" u="none" strike="noStrike" dirty="0">
                          <a:latin typeface="Arial"/>
                        </a:rPr>
                        <a:t>умение хранить тайну.</a:t>
                      </a:r>
                    </a:p>
                  </a:txBody>
                  <a:tcPr marL="28575" marR="28575" marT="28575" marB="28575" anchor="ctr"/>
                </a:tc>
              </a:tr>
              <a:tr h="149364">
                <a:tc gridSpan="2">
                  <a:txBody>
                    <a:bodyPr/>
                    <a:lstStyle/>
                    <a:p>
                      <a:pPr algn="ctr"/>
                      <a:r>
                        <a:rPr lang="ru-RU" sz="800" b="1" dirty="0">
                          <a:latin typeface="Verdana"/>
                        </a:rPr>
                        <a:t>Заболевания, противопоказанные для профессии "Инспектор ГИБДД":</a:t>
                      </a:r>
                      <a:endParaRPr lang="ru-RU" sz="800" dirty="0">
                        <a:latin typeface="Verdana"/>
                      </a:endParaRPr>
                    </a:p>
                  </a:txBody>
                  <a:tcPr marL="28575" marR="28575" marT="28575" marB="28575" anchor="ctr"/>
                </a:tc>
                <a:tc hMerge="1">
                  <a:txBody>
                    <a:bodyPr/>
                    <a:lstStyle/>
                    <a:p>
                      <a:endParaRPr lang="ru-RU"/>
                    </a:p>
                  </a:txBody>
                  <a:tcPr/>
                </a:tc>
              </a:tr>
              <a:tr h="1064615">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вестибулярные расстройства, нарушение чувства равновесия;</a:t>
                      </a:r>
                    </a:p>
                    <a:p>
                      <a:pPr>
                        <a:buFont typeface="Arial"/>
                        <a:buChar char="•"/>
                      </a:pPr>
                      <a:r>
                        <a:rPr lang="ru-RU" sz="800" b="1" u="none" strike="noStrike">
                          <a:latin typeface="Arial"/>
                        </a:rPr>
                        <a:t>расстройства координации движений;</a:t>
                      </a:r>
                    </a:p>
                    <a:p>
                      <a:pPr>
                        <a:buFont typeface="Arial"/>
                        <a:buChar char="•"/>
                      </a:pPr>
                      <a:r>
                        <a:rPr lang="ru-RU" sz="800" b="1" u="none" strike="noStrike">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 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454448">
                <a:tc gridSpan="2">
                  <a:txBody>
                    <a:bodyPr/>
                    <a:lstStyle/>
                    <a:p>
                      <a:r>
                        <a:rPr lang="ru-RU" sz="800" b="1" dirty="0">
                          <a:latin typeface="Verdana"/>
                        </a:rPr>
                        <a:t>Уровень образования профессии "Инспектор ГИБДД"</a:t>
                      </a:r>
                      <a:endParaRPr lang="ru-RU" sz="800" dirty="0">
                        <a:latin typeface="Verdana"/>
                      </a:endParaRPr>
                    </a:p>
                    <a:p>
                      <a:r>
                        <a:rPr lang="ru-RU" sz="800" dirty="0">
                          <a:latin typeface="Verdana"/>
                        </a:rPr>
                        <a:t>Для овладения профессией "Инспектор ГИБДД"необходимо пройти специальную подготовку. Профессии обучают специальные учебные центры, курсы. В ГИБДД принимают на работу мужчин, либо отслуживших в армии, либо получивших </a:t>
                      </a:r>
                      <a:r>
                        <a:rPr lang="ru-RU" sz="800" dirty="0" err="1">
                          <a:latin typeface="Verdana"/>
                        </a:rPr>
                        <a:t>военно</a:t>
                      </a:r>
                      <a:r>
                        <a:rPr lang="ru-RU" sz="800" dirty="0">
                          <a:latin typeface="Verdana"/>
                        </a:rPr>
                        <a:t>–учетную специальность. </a:t>
                      </a:r>
                      <a:br>
                        <a:rPr lang="ru-RU" sz="800" dirty="0">
                          <a:latin typeface="Verdana"/>
                        </a:rPr>
                      </a:br>
                      <a:r>
                        <a:rPr lang="ru-RU" sz="800" dirty="0">
                          <a:latin typeface="Verdana"/>
                        </a:rPr>
                        <a:t>Специальности: подготовка инспектора ГИБДД</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Филолог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88772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400" b="1" i="0" kern="1200" dirty="0" smtClean="0">
                          <a:solidFill>
                            <a:schemeClr val="lt1"/>
                          </a:solidFill>
                          <a:latin typeface="+mn-lt"/>
                          <a:ea typeface="+mn-ea"/>
                          <a:cs typeface="+mn-cs"/>
                        </a:rPr>
                        <a:t>Назначение профессии "Филолог":</a:t>
                      </a:r>
                      <a:r>
                        <a:rPr lang="ru-RU" sz="1050" b="1" i="0" kern="1200" dirty="0" smtClean="0">
                          <a:solidFill>
                            <a:schemeClr val="lt1"/>
                          </a:solidFill>
                          <a:latin typeface="+mn-lt"/>
                          <a:ea typeface="+mn-ea"/>
                          <a:cs typeface="+mn-cs"/>
                        </a:rPr>
                        <a:t> </a:t>
                      </a:r>
                      <a:r>
                        <a:rPr lang="ru-RU" sz="1050" b="0" i="0" kern="1200" dirty="0" smtClean="0">
                          <a:solidFill>
                            <a:schemeClr val="lt1"/>
                          </a:solidFill>
                          <a:latin typeface="+mn-lt"/>
                          <a:ea typeface="+mn-ea"/>
                          <a:cs typeface="+mn-cs"/>
                        </a:rPr>
                        <a:t>осуществление научно–исследовательской и практической деятельности в области в гуманитарного знания, межъязыковой коммуникации, образования и культуры. </a:t>
                      </a:r>
                      <a:endParaRPr lang="ru-RU" sz="1050" dirty="0"/>
                    </a:p>
                  </a:txBody>
                  <a:tcPr/>
                </a:tc>
                <a:tc hMerge="1">
                  <a:txBody>
                    <a:bodyPr/>
                    <a:lstStyle/>
                    <a:p>
                      <a:endParaRPr lang="ru-RU" dirty="0"/>
                    </a:p>
                  </a:txBody>
                  <a:tcPr/>
                </a:tc>
              </a:tr>
              <a:tr h="370840">
                <a:tc gridSpan="2">
                  <a:txBody>
                    <a:bodyPr/>
                    <a:lstStyle/>
                    <a:p>
                      <a:r>
                        <a:rPr lang="ru-RU" sz="1400" b="1" i="0" kern="1200" dirty="0" smtClean="0">
                          <a:solidFill>
                            <a:schemeClr val="dk1"/>
                          </a:solidFill>
                          <a:latin typeface="+mn-lt"/>
                          <a:ea typeface="+mn-ea"/>
                          <a:cs typeface="+mn-cs"/>
                        </a:rPr>
                        <a:t>Основные решаемые задачи профессии "Филолог":</a:t>
                      </a:r>
                      <a:endParaRPr lang="ru-RU" sz="1400" b="0" i="0" kern="1200" dirty="0" smtClean="0">
                        <a:solidFill>
                          <a:schemeClr val="dk1"/>
                        </a:solidFill>
                        <a:latin typeface="+mn-lt"/>
                        <a:ea typeface="+mn-ea"/>
                        <a:cs typeface="+mn-cs"/>
                      </a:endParaRPr>
                    </a:p>
                    <a:p>
                      <a:r>
                        <a:rPr lang="ru-RU" sz="1050" b="1" i="0" u="none" strike="noStrike" kern="1200" dirty="0" smtClean="0">
                          <a:solidFill>
                            <a:schemeClr val="dk1"/>
                          </a:solidFill>
                          <a:latin typeface="+mn-lt"/>
                          <a:ea typeface="+mn-ea"/>
                          <a:cs typeface="+mn-cs"/>
                        </a:rPr>
                        <a:t>выполнение научно–исследовательской деятельности (исследование языка и литературы в их современном состоянии и историческом развитии);</a:t>
                      </a:r>
                    </a:p>
                    <a:p>
                      <a:r>
                        <a:rPr lang="ru-RU" sz="1050" b="1" i="0" u="none" strike="noStrike" kern="1200" dirty="0" smtClean="0">
                          <a:solidFill>
                            <a:schemeClr val="dk1"/>
                          </a:solidFill>
                          <a:latin typeface="+mn-lt"/>
                          <a:ea typeface="+mn-ea"/>
                          <a:cs typeface="+mn-cs"/>
                        </a:rPr>
                        <a:t>осуществление практической деятельности, связанной с использованием знаний и умений в области филологии в учреждениях образования, культуры, управления, в СМИ, в области межкультурной коммуникации и других областях социально–гуманитарной деятельности.</a:t>
                      </a:r>
                    </a:p>
                  </a:txBody>
                  <a:tcPr/>
                </a:tc>
                <a:tc hMerge="1">
                  <a:txBody>
                    <a:bodyPr/>
                    <a:lstStyle/>
                    <a:p>
                      <a:endParaRPr lang="ru-RU" dirty="0"/>
                    </a:p>
                  </a:txBody>
                  <a:tcPr/>
                </a:tc>
              </a:tr>
              <a:tr h="370840">
                <a:tc gridSpan="2">
                  <a:txBody>
                    <a:bodyPr/>
                    <a:lstStyle/>
                    <a:p>
                      <a:pPr algn="ctr"/>
                      <a:r>
                        <a:rPr lang="ru-RU" sz="1400" b="1" dirty="0">
                          <a:latin typeface="Verdana"/>
                        </a:rPr>
                        <a:t>Профессионально–важные качества профессии "Филолог":</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50" b="1" u="none" strike="noStrike" dirty="0">
                          <a:latin typeface="Arial"/>
                        </a:rPr>
                        <a:t>педантичность;</a:t>
                      </a:r>
                    </a:p>
                    <a:p>
                      <a:pPr>
                        <a:buFont typeface="Arial"/>
                        <a:buChar char="•"/>
                      </a:pPr>
                      <a:r>
                        <a:rPr lang="ru-RU" sz="1050" b="1" u="none" strike="noStrike" dirty="0">
                          <a:latin typeface="Arial"/>
                        </a:rPr>
                        <a:t>самостоятельность;</a:t>
                      </a:r>
                    </a:p>
                    <a:p>
                      <a:pPr>
                        <a:buFont typeface="Arial"/>
                        <a:buChar char="•"/>
                      </a:pPr>
                      <a:r>
                        <a:rPr lang="ru-RU" sz="1050" b="1" u="none" strike="noStrike" dirty="0">
                          <a:latin typeface="Arial"/>
                        </a:rPr>
                        <a:t>способность аргументировано отстаивать свое мнение;</a:t>
                      </a:r>
                    </a:p>
                    <a:p>
                      <a:pPr>
                        <a:buFont typeface="Arial"/>
                        <a:buChar char="•"/>
                      </a:pPr>
                      <a:r>
                        <a:rPr lang="ru-RU" sz="1050" b="1" u="none" strike="noStrike" dirty="0">
                          <a:latin typeface="Arial"/>
                        </a:rPr>
                        <a:t>стремление к профессиональному совершенству;</a:t>
                      </a:r>
                    </a:p>
                    <a:p>
                      <a:pPr>
                        <a:buFont typeface="Arial"/>
                        <a:buChar char="•"/>
                      </a:pPr>
                      <a:r>
                        <a:rPr lang="ru-RU" sz="1050" b="1" u="none" strike="noStrike" dirty="0">
                          <a:latin typeface="Arial"/>
                        </a:rPr>
                        <a:t>трудолюбие;</a:t>
                      </a:r>
                    </a:p>
                    <a:p>
                      <a:pPr>
                        <a:buFont typeface="Arial"/>
                        <a:buChar char="•"/>
                      </a:pPr>
                      <a:r>
                        <a:rPr lang="ru-RU" sz="1050" b="1" u="none" strike="noStrike" dirty="0">
                          <a:latin typeface="Arial"/>
                        </a:rPr>
                        <a:t>самокритичность;</a:t>
                      </a:r>
                    </a:p>
                    <a:p>
                      <a:pPr>
                        <a:buFont typeface="Arial"/>
                        <a:buChar char="•"/>
                      </a:pPr>
                      <a:r>
                        <a:rPr lang="ru-RU" sz="1050" b="1" u="none" strike="noStrike" dirty="0">
                          <a:latin typeface="Arial"/>
                        </a:rPr>
                        <a:t>устойчивость зрительной чувствительности во времени;</a:t>
                      </a:r>
                    </a:p>
                    <a:p>
                      <a:pPr>
                        <a:buFont typeface="Arial"/>
                        <a:buChar char="•"/>
                      </a:pPr>
                      <a:r>
                        <a:rPr lang="ru-RU" sz="1050" b="1" u="none" strike="noStrike" dirty="0">
                          <a:latin typeface="Arial"/>
                        </a:rPr>
                        <a:t>хорошее зрительное восприятие текста;</a:t>
                      </a:r>
                    </a:p>
                    <a:p>
                      <a:pPr>
                        <a:buFont typeface="Arial"/>
                        <a:buChar char="•"/>
                      </a:pPr>
                      <a:r>
                        <a:rPr lang="ru-RU" sz="1050" b="1" u="none" strike="noStrike" dirty="0">
                          <a:latin typeface="Arial"/>
                        </a:rPr>
                        <a:t>речевой слух (восприятие устной речи);</a:t>
                      </a:r>
                    </a:p>
                    <a:p>
                      <a:pPr>
                        <a:buFont typeface="Arial"/>
                        <a:buChar char="•"/>
                      </a:pPr>
                      <a:r>
                        <a:rPr lang="ru-RU" sz="1050" b="1" u="none" strike="noStrike" dirty="0">
                          <a:latin typeface="Arial"/>
                        </a:rPr>
                        <a:t>внимание к деталям;</a:t>
                      </a:r>
                    </a:p>
                    <a:p>
                      <a:pPr>
                        <a:buFont typeface="Arial"/>
                        <a:buChar char="•"/>
                      </a:pPr>
                      <a:r>
                        <a:rPr lang="ru-RU" sz="1050" b="1" u="none" strike="noStrike" dirty="0" err="1">
                          <a:latin typeface="Arial"/>
                        </a:rPr>
                        <a:t>аналитичность</a:t>
                      </a:r>
                      <a:r>
                        <a:rPr lang="ru-RU" sz="105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50" b="1" u="none" strike="noStrike" dirty="0">
                          <a:latin typeface="Arial"/>
                        </a:rPr>
                        <a:t>ассоциативность мышления;</a:t>
                      </a:r>
                    </a:p>
                  </a:txBody>
                  <a:tcPr marL="28575" marR="28575" marT="28575" marB="28575" anchor="ctr"/>
                </a:tc>
                <a:tc>
                  <a:txBody>
                    <a:bodyPr/>
                    <a:lstStyle/>
                    <a:p>
                      <a:pPr>
                        <a:buFont typeface="Arial"/>
                        <a:buChar char="•"/>
                      </a:pPr>
                      <a:r>
                        <a:rPr lang="ru-RU" sz="1050" b="1" u="none" strike="noStrike" dirty="0">
                          <a:latin typeface="Arial"/>
                        </a:rPr>
                        <a:t>логичность мышления;</a:t>
                      </a:r>
                    </a:p>
                    <a:p>
                      <a:pPr>
                        <a:buFont typeface="Arial"/>
                        <a:buChar char="•"/>
                      </a:pPr>
                      <a:r>
                        <a:rPr lang="ru-RU" sz="1050" b="1" u="none" strike="noStrike" dirty="0">
                          <a:latin typeface="Arial"/>
                        </a:rPr>
                        <a:t>предметность (объекты реального мира и их признаки) мышления;</a:t>
                      </a:r>
                    </a:p>
                    <a:p>
                      <a:pPr>
                        <a:buFont typeface="Arial"/>
                        <a:buChar char="•"/>
                      </a:pPr>
                      <a:r>
                        <a:rPr lang="ru-RU" sz="1050" b="1" u="none" strike="noStrike" dirty="0">
                          <a:latin typeface="Arial"/>
                        </a:rPr>
                        <a:t>долговременная память;</a:t>
                      </a:r>
                    </a:p>
                    <a:p>
                      <a:pPr>
                        <a:buFont typeface="Arial"/>
                        <a:buChar char="•"/>
                      </a:pPr>
                      <a:r>
                        <a:rPr lang="ru-RU" sz="1050" b="1" u="none" strike="noStrike" dirty="0">
                          <a:latin typeface="Arial"/>
                        </a:rPr>
                        <a:t>зрительная память;</a:t>
                      </a:r>
                    </a:p>
                    <a:p>
                      <a:pPr>
                        <a:buFont typeface="Arial"/>
                        <a:buChar char="•"/>
                      </a:pPr>
                      <a:r>
                        <a:rPr lang="ru-RU" sz="1050" b="1" u="none" strike="noStrike" dirty="0">
                          <a:latin typeface="Arial"/>
                        </a:rPr>
                        <a:t>память на семантику (смысл) текста;</a:t>
                      </a:r>
                    </a:p>
                    <a:p>
                      <a:pPr>
                        <a:buFont typeface="Arial"/>
                        <a:buChar char="•"/>
                      </a:pPr>
                      <a:r>
                        <a:rPr lang="ru-RU" sz="1050" b="1" u="none" strike="noStrike" dirty="0">
                          <a:latin typeface="Arial"/>
                        </a:rPr>
                        <a:t>память на слова и фразы;</a:t>
                      </a:r>
                    </a:p>
                    <a:p>
                      <a:pPr>
                        <a:buFont typeface="Arial"/>
                        <a:buChar char="•"/>
                      </a:pPr>
                      <a:r>
                        <a:rPr lang="ru-RU" sz="1050" b="1" u="none" strike="noStrike" dirty="0">
                          <a:latin typeface="Arial"/>
                        </a:rPr>
                        <a:t>развитая словесно–логическая память;</a:t>
                      </a:r>
                    </a:p>
                    <a:p>
                      <a:pPr>
                        <a:buFont typeface="Arial"/>
                        <a:buChar char="•"/>
                      </a:pPr>
                      <a:r>
                        <a:rPr lang="ru-RU" sz="1050" b="1" u="none" strike="noStrike" dirty="0">
                          <a:latin typeface="Arial"/>
                        </a:rPr>
                        <a:t>умение грамотно выражать свои мысли;</a:t>
                      </a:r>
                    </a:p>
                    <a:p>
                      <a:pPr>
                        <a:buFont typeface="Arial"/>
                        <a:buChar char="•"/>
                      </a:pPr>
                      <a:r>
                        <a:rPr lang="ru-RU" sz="1050" b="1" u="none" strike="noStrike" dirty="0">
                          <a:latin typeface="Arial"/>
                        </a:rPr>
                        <a:t>усидчивость;</a:t>
                      </a:r>
                    </a:p>
                    <a:p>
                      <a:pPr>
                        <a:buFont typeface="Arial"/>
                        <a:buChar char="•"/>
                      </a:pPr>
                      <a:r>
                        <a:rPr lang="ru-RU" sz="1050" b="1" u="none" strike="noStrike" dirty="0">
                          <a:latin typeface="Arial"/>
                        </a:rPr>
                        <a:t>навыки письменного изложения информации;</a:t>
                      </a:r>
                    </a:p>
                    <a:p>
                      <a:pPr>
                        <a:buFont typeface="Arial"/>
                        <a:buChar char="•"/>
                      </a:pPr>
                      <a:r>
                        <a:rPr lang="ru-RU" sz="1050" b="1" u="none" strike="noStrike" dirty="0">
                          <a:latin typeface="Arial"/>
                        </a:rPr>
                        <a:t>склонность к исследовательской деятельности;</a:t>
                      </a:r>
                    </a:p>
                    <a:p>
                      <a:pPr>
                        <a:buFont typeface="Arial"/>
                        <a:buChar char="•"/>
                      </a:pPr>
                      <a:r>
                        <a:rPr lang="ru-RU" sz="1050" b="1" u="none" strike="noStrike" dirty="0">
                          <a:latin typeface="Arial"/>
                        </a:rPr>
                        <a:t>способность заниматься длительное время кропотливой работой.</a:t>
                      </a:r>
                    </a:p>
                  </a:txBody>
                  <a:tcPr marL="28575" marR="28575" marT="28575" marB="28575" anchor="ctr"/>
                </a:tc>
              </a:tr>
              <a:tr h="370840">
                <a:tc gridSpan="2">
                  <a:txBody>
                    <a:bodyPr/>
                    <a:lstStyle/>
                    <a:p>
                      <a:pPr algn="ctr"/>
                      <a:r>
                        <a:rPr lang="ru-RU" sz="1400" b="1" dirty="0">
                          <a:latin typeface="Verdana"/>
                        </a:rPr>
                        <a:t>Заболевания, противопоказанные для профессии "Филолог":</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50" b="1" u="none" strike="noStrike">
                          <a:latin typeface="Arial"/>
                        </a:rPr>
                        <a:t>нервно–психические расстройства;</a:t>
                      </a:r>
                    </a:p>
                    <a:p>
                      <a:pPr>
                        <a:buFont typeface="Arial"/>
                        <a:buChar char="•"/>
                      </a:pPr>
                      <a:r>
                        <a:rPr lang="ru-RU" sz="1050" b="1" u="none" strike="noStrike">
                          <a:latin typeface="Arial"/>
                        </a:rPr>
                        <a:t>употребление наркотиков, зависимость от алкоголя;</a:t>
                      </a:r>
                    </a:p>
                    <a:p>
                      <a:pPr>
                        <a:buFont typeface="Arial"/>
                        <a:buChar char="•"/>
                      </a:pPr>
                      <a:r>
                        <a:rPr lang="ru-RU" sz="1050" b="1" u="none" strike="noStrike">
                          <a:latin typeface="Arial"/>
                        </a:rPr>
                        <a:t>расстройства речи;</a:t>
                      </a:r>
                    </a:p>
                  </a:txBody>
                  <a:tcPr marL="28575" marR="28575" marT="28575" marB="28575" anchor="ctr"/>
                </a:tc>
                <a:tc>
                  <a:txBody>
                    <a:bodyPr/>
                    <a:lstStyle/>
                    <a:p>
                      <a:pPr>
                        <a:buFont typeface="Arial"/>
                        <a:buChar char="•"/>
                      </a:pPr>
                      <a:r>
                        <a:rPr lang="ru-RU" sz="1050" b="1" u="none" strike="noStrike" dirty="0">
                          <a:latin typeface="Arial"/>
                        </a:rPr>
                        <a:t>хронические инфекционные заболевания;</a:t>
                      </a:r>
                    </a:p>
                    <a:p>
                      <a:pPr>
                        <a:buFont typeface="Arial"/>
                        <a:buChar char="•"/>
                      </a:pPr>
                      <a:r>
                        <a:rPr lang="ru-RU" sz="1050" b="1" u="none" strike="noStrike" dirty="0">
                          <a:latin typeface="Arial"/>
                        </a:rPr>
                        <a:t>геморроидальные расстройства.</a:t>
                      </a:r>
                    </a:p>
                  </a:txBody>
                  <a:tcPr marL="28575" marR="28575" marT="28575" marB="28575" anchor="ctr"/>
                </a:tc>
              </a:tr>
              <a:tr h="741680">
                <a:tc gridSpan="2">
                  <a:txBody>
                    <a:bodyPr/>
                    <a:lstStyle/>
                    <a:p>
                      <a:r>
                        <a:rPr lang="ru-RU" sz="1400" b="1" dirty="0">
                          <a:latin typeface="Verdana"/>
                        </a:rPr>
                        <a:t>Уровень образования профессии "Филолог"</a:t>
                      </a:r>
                      <a:endParaRPr lang="ru-RU" sz="1400" dirty="0">
                        <a:latin typeface="Verdana"/>
                      </a:endParaRPr>
                    </a:p>
                    <a:p>
                      <a:r>
                        <a:rPr lang="ru-RU" sz="1050" dirty="0">
                          <a:latin typeface="Verdana"/>
                        </a:rPr>
                        <a:t>Для овладения профессией "Филолог" необходимо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Философ</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8039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"Философ":</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изучение человеческого мировоззрения, системы идей, социально–политического, ценностного, этического и эстетического отношения человека к миру.</a:t>
                      </a:r>
                      <a:endParaRPr lang="ru-RU" sz="100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"Философ":</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научное исследование коренных мировоззренческих, методологических и ценностных проблем, стоящих перед современной цивилизацией;</a:t>
                      </a:r>
                    </a:p>
                    <a:p>
                      <a:r>
                        <a:rPr lang="ru-RU" sz="1000" b="1" i="0" u="none" strike="noStrike" kern="1200" dirty="0" smtClean="0">
                          <a:solidFill>
                            <a:schemeClr val="dk1"/>
                          </a:solidFill>
                          <a:latin typeface="+mn-lt"/>
                          <a:ea typeface="+mn-ea"/>
                          <a:cs typeface="+mn-cs"/>
                        </a:rPr>
                        <a:t>практическая реализация образовательных программ и учебных планов в части требований по философии в высших и средних специальных учебных;</a:t>
                      </a:r>
                    </a:p>
                    <a:p>
                      <a:r>
                        <a:rPr lang="ru-RU" sz="1000" b="1" i="0" u="none" strike="noStrike" kern="1200" dirty="0" smtClean="0">
                          <a:solidFill>
                            <a:schemeClr val="dk1"/>
                          </a:solidFill>
                          <a:latin typeface="+mn-lt"/>
                          <a:ea typeface="+mn-ea"/>
                          <a:cs typeface="+mn-cs"/>
                        </a:rPr>
                        <a:t>участие в работе органов управления в системах государственной власти, общественных организаций, коммерческих структур в целях научно–информационного обеспечения их деятельности.</a:t>
                      </a:r>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"Философ":</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dirty="0">
                          <a:latin typeface="Arial"/>
                        </a:rPr>
                        <a:t>инициативность;</a:t>
                      </a:r>
                    </a:p>
                    <a:p>
                      <a:pPr>
                        <a:buFont typeface="Arial"/>
                        <a:buChar char="•"/>
                      </a:pPr>
                      <a:r>
                        <a:rPr lang="ru-RU" sz="1000" b="1" u="none" strike="noStrike" dirty="0">
                          <a:latin typeface="Arial"/>
                        </a:rPr>
                        <a:t>педантичность;</a:t>
                      </a:r>
                    </a:p>
                    <a:p>
                      <a:pPr>
                        <a:buFont typeface="Arial"/>
                        <a:buChar char="•"/>
                      </a:pPr>
                      <a:r>
                        <a:rPr lang="ru-RU" sz="1000" b="1" u="none" strike="noStrike" dirty="0">
                          <a:latin typeface="Arial"/>
                        </a:rPr>
                        <a:t>самодостаточность (ориентация на собственные силы, уверенность в себе, чувство </a:t>
                      </a:r>
                      <a:r>
                        <a:rPr lang="ru-RU" sz="1000" b="1" u="none" strike="noStrike" dirty="0" err="1">
                          <a:latin typeface="Arial"/>
                        </a:rPr>
                        <a:t>самоэффективности</a:t>
                      </a:r>
                      <a:r>
                        <a:rPr lang="ru-RU" sz="1000" b="1" u="none" strike="noStrike" dirty="0">
                          <a:latin typeface="Arial"/>
                        </a:rPr>
                        <a:t>);</a:t>
                      </a:r>
                    </a:p>
                    <a:p>
                      <a:pPr>
                        <a:buFont typeface="Arial"/>
                        <a:buChar char="•"/>
                      </a:pPr>
                      <a:r>
                        <a:rPr lang="ru-RU" sz="1000" b="1" u="none" strike="noStrike" dirty="0">
                          <a:latin typeface="Arial"/>
                        </a:rPr>
                        <a:t>самокритичность;</a:t>
                      </a:r>
                    </a:p>
                    <a:p>
                      <a:pPr>
                        <a:buFont typeface="Arial"/>
                        <a:buChar char="•"/>
                      </a:pPr>
                      <a:r>
                        <a:rPr lang="ru-RU" sz="1000" b="1" u="none" strike="noStrike" dirty="0">
                          <a:latin typeface="Arial"/>
                        </a:rPr>
                        <a:t>способность аргументировано отстаивать свое мнение;</a:t>
                      </a:r>
                    </a:p>
                    <a:p>
                      <a:pPr>
                        <a:buFont typeface="Arial"/>
                        <a:buChar char="•"/>
                      </a:pPr>
                      <a:r>
                        <a:rPr lang="ru-RU" sz="1000" b="1" u="none" strike="noStrike" dirty="0">
                          <a:latin typeface="Arial"/>
                        </a:rPr>
                        <a:t>стремление к профессиональному совершенству;</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концентрированность внимания;</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a:latin typeface="Arial"/>
                        </a:rPr>
                        <a:t>способность к созданию образа по словесному описанию;</a:t>
                      </a:r>
                    </a:p>
                    <a:p>
                      <a:pPr>
                        <a:buFont typeface="Arial"/>
                        <a:buChar char="•"/>
                      </a:pPr>
                      <a:r>
                        <a:rPr lang="ru-RU" sz="1000" b="1" u="none" strike="noStrike" dirty="0">
                          <a:latin typeface="Arial"/>
                        </a:rPr>
                        <a:t>абстрактность (абстрактные образы, понятия) мышления;</a:t>
                      </a:r>
                    </a:p>
                    <a:p>
                      <a:pPr>
                        <a:buFont typeface="Arial"/>
                        <a:buChar char="•"/>
                      </a:pPr>
                      <a:r>
                        <a:rPr lang="ru-RU" sz="1000" b="1" u="none" strike="noStrike" dirty="0">
                          <a:latin typeface="Arial"/>
                        </a:rPr>
                        <a:t>логичность мышления;</a:t>
                      </a:r>
                    </a:p>
                  </a:txBody>
                  <a:tcPr marL="28575" marR="28575" marT="28575" marB="28575" anchor="ctr"/>
                </a:tc>
                <a:tc>
                  <a:txBody>
                    <a:bodyPr/>
                    <a:lstStyle/>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понятийное мышление;</a:t>
                      </a:r>
                    </a:p>
                    <a:p>
                      <a:pPr>
                        <a:buFont typeface="Arial"/>
                        <a:buChar char="•"/>
                      </a:pPr>
                      <a:r>
                        <a:rPr lang="ru-RU" sz="1000" b="1" u="none" strike="noStrike" dirty="0">
                          <a:latin typeface="Arial"/>
                        </a:rPr>
                        <a:t>эрудированность;</a:t>
                      </a:r>
                    </a:p>
                    <a:p>
                      <a:pPr>
                        <a:buFont typeface="Arial"/>
                        <a:buChar char="•"/>
                      </a:pPr>
                      <a:r>
                        <a:rPr lang="ru-RU" sz="1000" b="1" u="none" strike="noStrike" dirty="0">
                          <a:latin typeface="Arial"/>
                        </a:rPr>
                        <a:t>долговременная память;</a:t>
                      </a:r>
                    </a:p>
                    <a:p>
                      <a:pPr>
                        <a:buFont typeface="Arial"/>
                        <a:buChar char="•"/>
                      </a:pPr>
                      <a:r>
                        <a:rPr lang="ru-RU" sz="1000" b="1" u="none" strike="noStrike" dirty="0">
                          <a:latin typeface="Arial"/>
                        </a:rPr>
                        <a:t>сенсорная память ("</a:t>
                      </a:r>
                      <a:r>
                        <a:rPr lang="ru-RU" sz="1000" b="1" u="none" strike="noStrike" dirty="0" err="1">
                          <a:latin typeface="Arial"/>
                        </a:rPr>
                        <a:t>память</a:t>
                      </a:r>
                      <a:r>
                        <a:rPr lang="ru-RU" sz="1000" b="1" u="none" strike="noStrike" dirty="0">
                          <a:latin typeface="Arial"/>
                        </a:rPr>
                        <a:t> чувств");</a:t>
                      </a:r>
                    </a:p>
                    <a:p>
                      <a:pPr>
                        <a:buFont typeface="Arial"/>
                        <a:buChar char="•"/>
                      </a:pPr>
                      <a:r>
                        <a:rPr lang="ru-RU" sz="1000" b="1" u="none" strike="noStrike" dirty="0">
                          <a:latin typeface="Arial"/>
                        </a:rPr>
                        <a:t>эмоциональная память;</a:t>
                      </a:r>
                    </a:p>
                    <a:p>
                      <a:pPr>
                        <a:buFont typeface="Arial"/>
                        <a:buChar char="•"/>
                      </a:pPr>
                      <a:r>
                        <a:rPr lang="ru-RU" sz="1000" b="1" u="none" strike="noStrike" dirty="0">
                          <a:latin typeface="Arial"/>
                        </a:rPr>
                        <a:t>развитая словесно–логическая память;</a:t>
                      </a:r>
                    </a:p>
                    <a:p>
                      <a:pPr>
                        <a:buFont typeface="Arial"/>
                        <a:buChar char="•"/>
                      </a:pPr>
                      <a:r>
                        <a:rPr lang="ru-RU" sz="1000" b="1" u="none" strike="noStrike" dirty="0">
                          <a:latin typeface="Arial"/>
                        </a:rPr>
                        <a:t>память на семантику (смысл) текста;</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умственная работоспособность;</a:t>
                      </a:r>
                    </a:p>
                    <a:p>
                      <a:pPr>
                        <a:buFont typeface="Arial"/>
                        <a:buChar char="•"/>
                      </a:pPr>
                      <a:r>
                        <a:rPr lang="ru-RU" sz="1000" b="1" u="none" strike="noStrike" dirty="0">
                          <a:latin typeface="Arial"/>
                        </a:rPr>
                        <a:t>навыки письменного изложения информации;</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умение предвидеть результат.</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"Философ":</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расстройства речи;</a:t>
                      </a:r>
                    </a:p>
                  </a:txBody>
                  <a:tcPr marL="28575" marR="28575" marT="28575" marB="28575" anchor="ctr"/>
                </a:tc>
                <a:tc>
                  <a:txBody>
                    <a:bodyPr/>
                    <a:lstStyle/>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геморроидальные расстройства.</a:t>
                      </a:r>
                    </a:p>
                  </a:txBody>
                  <a:tcPr marL="28575" marR="28575" marT="28575" marB="28575" anchor="ctr"/>
                </a:tc>
              </a:tr>
              <a:tr h="741680">
                <a:tc gridSpan="2">
                  <a:txBody>
                    <a:bodyPr/>
                    <a:lstStyle/>
                    <a:p>
                      <a:r>
                        <a:rPr lang="ru-RU" sz="1200" b="1" dirty="0" smtClean="0">
                          <a:latin typeface="Verdana"/>
                        </a:rPr>
                        <a:t>Уровень образования профессии "Философ"</a:t>
                      </a:r>
                      <a:endParaRPr lang="ru-RU" sz="1200" dirty="0">
                        <a:latin typeface="Verdana"/>
                      </a:endParaRPr>
                    </a:p>
                    <a:p>
                      <a:r>
                        <a:rPr lang="ru-RU" sz="1000" dirty="0" smtClean="0">
                          <a:latin typeface="Verdana"/>
                        </a:rPr>
                        <a:t>Для овладения профессией "Философ" необходимо высшее профессиональное образование.</a:t>
                      </a:r>
                      <a:endParaRPr lang="ru-RU" sz="1000" dirty="0">
                        <a:latin typeface="Verdana"/>
                      </a:endParaRP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Финансист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6100025"/>
        </p:xfrm>
        <a:graphic>
          <a:graphicData uri="http://schemas.openxmlformats.org/drawingml/2006/table">
            <a:tbl>
              <a:tblPr firstRow="1" bandRow="1">
                <a:tableStyleId>{5C22544A-7EE6-4342-B048-85BDC9FD1C3A}</a:tableStyleId>
              </a:tblPr>
              <a:tblGrid>
                <a:gridCol w="4114800"/>
                <a:gridCol w="4114800"/>
              </a:tblGrid>
              <a:tr h="147692">
                <a:tc gridSpan="2">
                  <a:txBody>
                    <a:bodyPr/>
                    <a:lstStyle/>
                    <a:p>
                      <a:r>
                        <a:rPr lang="ru-RU" sz="800" b="1" i="0" kern="1200" dirty="0" smtClean="0">
                          <a:solidFill>
                            <a:schemeClr val="lt1"/>
                          </a:solidFill>
                          <a:latin typeface="+mn-lt"/>
                          <a:ea typeface="+mn-ea"/>
                          <a:cs typeface="+mn-cs"/>
                        </a:rPr>
                        <a:t>Назначение профессии "Финансист":</a:t>
                      </a:r>
                      <a:r>
                        <a:rPr lang="ru-RU" sz="800" b="0" i="0" kern="1200" dirty="0" smtClean="0">
                          <a:solidFill>
                            <a:schemeClr val="lt1"/>
                          </a:solidFill>
                          <a:latin typeface="+mn-lt"/>
                          <a:ea typeface="+mn-ea"/>
                          <a:cs typeface="+mn-cs"/>
                        </a:rPr>
                        <a:t>осуществление финансово–экономической, </a:t>
                      </a:r>
                      <a:r>
                        <a:rPr lang="ru-RU" sz="800" b="0" i="0" kern="1200" dirty="0" err="1" smtClean="0">
                          <a:solidFill>
                            <a:schemeClr val="lt1"/>
                          </a:solidFill>
                          <a:latin typeface="+mn-lt"/>
                          <a:ea typeface="+mn-ea"/>
                          <a:cs typeface="+mn-cs"/>
                        </a:rPr>
                        <a:t>учетно</a:t>
                      </a:r>
                      <a:r>
                        <a:rPr lang="ru-RU" sz="800" b="0" i="0" kern="1200" dirty="0" smtClean="0">
                          <a:solidFill>
                            <a:schemeClr val="lt1"/>
                          </a:solidFill>
                          <a:latin typeface="+mn-lt"/>
                          <a:ea typeface="+mn-ea"/>
                          <a:cs typeface="+mn-cs"/>
                        </a:rPr>
                        <a:t>–бюджетной, финансово–контрольной функций предприятия.</a:t>
                      </a:r>
                      <a:endParaRPr lang="ru-RU" sz="800" dirty="0"/>
                    </a:p>
                  </a:txBody>
                  <a:tcPr/>
                </a:tc>
                <a:tc hMerge="1">
                  <a:txBody>
                    <a:bodyPr/>
                    <a:lstStyle/>
                    <a:p>
                      <a:endParaRPr lang="ru-RU" dirty="0"/>
                    </a:p>
                  </a:txBody>
                  <a:tcPr/>
                </a:tc>
              </a:tr>
              <a:tr h="2341978">
                <a:tc gridSpan="2">
                  <a:txBody>
                    <a:bodyPr/>
                    <a:lstStyle/>
                    <a:p>
                      <a:r>
                        <a:rPr lang="ru-RU" sz="800" b="1" i="0" kern="1200" dirty="0" err="1" smtClean="0">
                          <a:solidFill>
                            <a:schemeClr val="dk1"/>
                          </a:solidFill>
                          <a:latin typeface="+mn-lt"/>
                          <a:ea typeface="+mn-ea"/>
                          <a:cs typeface="+mn-cs"/>
                        </a:rPr>
                        <a:t>сновные</a:t>
                      </a:r>
                      <a:r>
                        <a:rPr lang="ru-RU" sz="800" b="1" i="0" kern="1200" dirty="0" smtClean="0">
                          <a:solidFill>
                            <a:schemeClr val="dk1"/>
                          </a:solidFill>
                          <a:latin typeface="+mn-lt"/>
                          <a:ea typeface="+mn-ea"/>
                          <a:cs typeface="+mn-cs"/>
                        </a:rPr>
                        <a:t> решаемые задачи профессии "Финансист":</a:t>
                      </a:r>
                      <a:endParaRPr lang="ru-RU" sz="8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финансово–экономическая функция:</a:t>
                      </a:r>
                    </a:p>
                    <a:p>
                      <a:pPr lvl="1"/>
                      <a:r>
                        <a:rPr lang="ru-RU" sz="800" b="1" i="0" u="none" strike="noStrike" kern="1200" dirty="0" smtClean="0">
                          <a:solidFill>
                            <a:schemeClr val="dk1"/>
                          </a:solidFill>
                          <a:latin typeface="+mn-lt"/>
                          <a:ea typeface="+mn-ea"/>
                          <a:cs typeface="+mn-cs"/>
                        </a:rPr>
                        <a:t>составление проекта бюджетов разных уровней, смет доходов и расходов бюджетных организаций, контроль и обеспечение их исполнения; обеспечение целевого финансирования учреждений и организаций, федеральных программ;</a:t>
                      </a:r>
                    </a:p>
                    <a:p>
                      <a:pPr lvl="1"/>
                      <a:r>
                        <a:rPr lang="ru-RU" sz="800" b="1" i="0" u="none" strike="noStrike" kern="1200" dirty="0" smtClean="0">
                          <a:solidFill>
                            <a:schemeClr val="dk1"/>
                          </a:solidFill>
                          <a:latin typeface="+mn-lt"/>
                          <a:ea typeface="+mn-ea"/>
                          <a:cs typeface="+mn-cs"/>
                        </a:rPr>
                        <a:t>проведение операций со средствами федерального бюджета, государственных (федеральных) внебюджетных фондов и их учет;</a:t>
                      </a:r>
                    </a:p>
                    <a:p>
                      <a:pPr lvl="1"/>
                      <a:r>
                        <a:rPr lang="ru-RU" sz="800" b="1" i="0" u="none" strike="noStrike" kern="1200" dirty="0" smtClean="0">
                          <a:solidFill>
                            <a:schemeClr val="dk1"/>
                          </a:solidFill>
                          <a:latin typeface="+mn-lt"/>
                          <a:ea typeface="+mn-ea"/>
                          <a:cs typeface="+mn-cs"/>
                        </a:rPr>
                        <a:t>организация и проведение оперативной финансово–экономической работы на предприятиях, в организациях, учреждениях различных организационно–правовых форм собственности;</a:t>
                      </a:r>
                    </a:p>
                    <a:p>
                      <a:pPr lvl="1"/>
                      <a:r>
                        <a:rPr lang="ru-RU" sz="800" b="1" i="0" u="none" strike="noStrike" kern="1200" dirty="0" smtClean="0">
                          <a:solidFill>
                            <a:schemeClr val="dk1"/>
                          </a:solidFill>
                          <a:latin typeface="+mn-lt"/>
                          <a:ea typeface="+mn-ea"/>
                          <a:cs typeface="+mn-cs"/>
                        </a:rPr>
                        <a:t>разработка бизнес–плана;</a:t>
                      </a:r>
                    </a:p>
                    <a:p>
                      <a:pPr lvl="1"/>
                      <a:r>
                        <a:rPr lang="ru-RU" sz="800" b="1" i="0" u="none" strike="noStrike" kern="1200" dirty="0" smtClean="0">
                          <a:solidFill>
                            <a:schemeClr val="dk1"/>
                          </a:solidFill>
                          <a:latin typeface="+mn-lt"/>
                          <a:ea typeface="+mn-ea"/>
                          <a:cs typeface="+mn-cs"/>
                        </a:rPr>
                        <a:t>контроль и выявление источников образования потерь и непроизводительных затрат, разработка предложений по их предупреждению;</a:t>
                      </a:r>
                    </a:p>
                    <a:p>
                      <a:r>
                        <a:rPr lang="ru-RU" sz="800" b="1" i="0" u="none" strike="noStrike" kern="1200" dirty="0" err="1" smtClean="0">
                          <a:solidFill>
                            <a:schemeClr val="dk1"/>
                          </a:solidFill>
                          <a:latin typeface="+mn-lt"/>
                          <a:ea typeface="+mn-ea"/>
                          <a:cs typeface="+mn-cs"/>
                        </a:rPr>
                        <a:t>учетно</a:t>
                      </a:r>
                      <a:r>
                        <a:rPr lang="ru-RU" sz="800" b="1" i="0" u="none" strike="noStrike" kern="1200" dirty="0" smtClean="0">
                          <a:solidFill>
                            <a:schemeClr val="dk1"/>
                          </a:solidFill>
                          <a:latin typeface="+mn-lt"/>
                          <a:ea typeface="+mn-ea"/>
                          <a:cs typeface="+mn-cs"/>
                        </a:rPr>
                        <a:t>–бюджетная (финансовая) функция:</a:t>
                      </a:r>
                    </a:p>
                    <a:p>
                      <a:pPr lvl="1"/>
                      <a:r>
                        <a:rPr lang="ru-RU" sz="800" b="1" i="0" u="none" strike="noStrike" kern="1200" dirty="0" smtClean="0">
                          <a:solidFill>
                            <a:schemeClr val="dk1"/>
                          </a:solidFill>
                          <a:latin typeface="+mn-lt"/>
                          <a:ea typeface="+mn-ea"/>
                          <a:cs typeface="+mn-cs"/>
                        </a:rPr>
                        <a:t>ведение бухгалтерского учета;</a:t>
                      </a:r>
                    </a:p>
                    <a:p>
                      <a:pPr lvl="1"/>
                      <a:r>
                        <a:rPr lang="ru-RU" sz="800" b="1" i="0" u="none" strike="noStrike" kern="1200" dirty="0" smtClean="0">
                          <a:solidFill>
                            <a:schemeClr val="dk1"/>
                          </a:solidFill>
                          <a:latin typeface="+mn-lt"/>
                          <a:ea typeface="+mn-ea"/>
                          <a:cs typeface="+mn-cs"/>
                        </a:rPr>
                        <a:t>составление отчетности об исполнении бюджетов и смет доходов и расходов бюджетных учреждений;</a:t>
                      </a:r>
                    </a:p>
                    <a:p>
                      <a:pPr lvl="1"/>
                      <a:r>
                        <a:rPr lang="ru-RU" sz="800" b="1" i="0" u="none" strike="noStrike" kern="1200" dirty="0" smtClean="0">
                          <a:solidFill>
                            <a:schemeClr val="dk1"/>
                          </a:solidFill>
                          <a:latin typeface="+mn-lt"/>
                          <a:ea typeface="+mn-ea"/>
                          <a:cs typeface="+mn-cs"/>
                        </a:rPr>
                        <a:t>оперативно–бухгалтерский учет налогов и сборов, фактически поступивших в бюджет;</a:t>
                      </a:r>
                    </a:p>
                    <a:p>
                      <a:pPr lvl="1"/>
                      <a:r>
                        <a:rPr lang="ru-RU" sz="800" b="1" i="0" u="none" strike="noStrike" kern="1200" dirty="0" smtClean="0">
                          <a:solidFill>
                            <a:schemeClr val="dk1"/>
                          </a:solidFill>
                          <a:latin typeface="+mn-lt"/>
                          <a:ea typeface="+mn-ea"/>
                          <a:cs typeface="+mn-cs"/>
                        </a:rPr>
                        <a:t>составление и анализ отчетности по поступающим в бюджеты налогам;</a:t>
                      </a:r>
                    </a:p>
                    <a:p>
                      <a:pPr lvl="1"/>
                      <a:r>
                        <a:rPr lang="ru-RU" sz="800" b="1" i="0" u="none" strike="noStrike" kern="1200" dirty="0" smtClean="0">
                          <a:solidFill>
                            <a:schemeClr val="dk1"/>
                          </a:solidFill>
                          <a:latin typeface="+mn-lt"/>
                          <a:ea typeface="+mn-ea"/>
                          <a:cs typeface="+mn-cs"/>
                        </a:rPr>
                        <a:t>ведение бухгалтерского учета имущества, обязательств и хозяйственных операций;</a:t>
                      </a:r>
                    </a:p>
                    <a:p>
                      <a:pPr lvl="1"/>
                      <a:r>
                        <a:rPr lang="ru-RU" sz="800" b="1" i="0" u="none" strike="noStrike" kern="1200" dirty="0" smtClean="0">
                          <a:solidFill>
                            <a:schemeClr val="dk1"/>
                          </a:solidFill>
                          <a:latin typeface="+mn-lt"/>
                          <a:ea typeface="+mn-ea"/>
                          <a:cs typeface="+mn-cs"/>
                        </a:rPr>
                        <a:t>отражение на счетах бухгалтерского учета операций и составление отчетности;</a:t>
                      </a:r>
                    </a:p>
                    <a:p>
                      <a:pPr lvl="1"/>
                      <a:r>
                        <a:rPr lang="ru-RU" sz="800" b="1" i="0" u="none" strike="noStrike" kern="1200" dirty="0" smtClean="0">
                          <a:solidFill>
                            <a:schemeClr val="dk1"/>
                          </a:solidFill>
                          <a:latin typeface="+mn-lt"/>
                          <a:ea typeface="+mn-ea"/>
                          <a:cs typeface="+mn-cs"/>
                        </a:rPr>
                        <a:t>ведение управленческого учета;</a:t>
                      </a:r>
                    </a:p>
                    <a:p>
                      <a:pPr lvl="1"/>
                      <a:r>
                        <a:rPr lang="ru-RU" sz="800" b="1" i="0" u="none" strike="noStrike" kern="1200" dirty="0" smtClean="0">
                          <a:solidFill>
                            <a:schemeClr val="dk1"/>
                          </a:solidFill>
                          <a:latin typeface="+mn-lt"/>
                          <a:ea typeface="+mn-ea"/>
                          <a:cs typeface="+mn-cs"/>
                        </a:rPr>
                        <a:t>проведение экономического анализа финансово–хозяйственной деятельности организаций; проведение анализа исполнения смет;</a:t>
                      </a:r>
                    </a:p>
                    <a:p>
                      <a:pPr lvl="1"/>
                      <a:r>
                        <a:rPr lang="ru-RU" sz="800" b="1" i="0" u="none" strike="noStrike" kern="1200" dirty="0" smtClean="0">
                          <a:solidFill>
                            <a:schemeClr val="dk1"/>
                          </a:solidFill>
                          <a:latin typeface="+mn-lt"/>
                          <a:ea typeface="+mn-ea"/>
                          <a:cs typeface="+mn-cs"/>
                        </a:rPr>
                        <a:t>обеспечение руководителей, кредиторов, инвесторов, аудиторов и других пользователей бухгалтерской отчетности бухгалтерской информацией;</a:t>
                      </a:r>
                    </a:p>
                    <a:p>
                      <a:r>
                        <a:rPr lang="ru-RU" sz="800" b="1" i="0" u="none" strike="noStrike" kern="1200" dirty="0" smtClean="0">
                          <a:solidFill>
                            <a:schemeClr val="dk1"/>
                          </a:solidFill>
                          <a:latin typeface="+mn-lt"/>
                          <a:ea typeface="+mn-ea"/>
                          <a:cs typeface="+mn-cs"/>
                        </a:rPr>
                        <a:t>финансово–контрольная функция:</a:t>
                      </a:r>
                    </a:p>
                    <a:p>
                      <a:pPr lvl="1"/>
                      <a:r>
                        <a:rPr lang="ru-RU" sz="800" b="1" i="0" u="none" strike="noStrike" kern="1200" dirty="0" smtClean="0">
                          <a:solidFill>
                            <a:schemeClr val="dk1"/>
                          </a:solidFill>
                          <a:latin typeface="+mn-lt"/>
                          <a:ea typeface="+mn-ea"/>
                          <a:cs typeface="+mn-cs"/>
                        </a:rPr>
                        <a:t>контроль целевого и эффективного использования бюджетных средств и средств внебюджетных фондов;</a:t>
                      </a:r>
                    </a:p>
                    <a:p>
                      <a:pPr lvl="1"/>
                      <a:r>
                        <a:rPr lang="ru-RU" sz="800" b="1" i="0" u="none" strike="noStrike" kern="1200" dirty="0" smtClean="0">
                          <a:solidFill>
                            <a:schemeClr val="dk1"/>
                          </a:solidFill>
                          <a:latin typeface="+mn-lt"/>
                          <a:ea typeface="+mn-ea"/>
                          <a:cs typeface="+mn-cs"/>
                        </a:rPr>
                        <a:t>проверка денежных документов, отчетов и иных документов, представляемых получателями бюджетных средств для перечисления ассигнований исполнителям работ (услуг);</a:t>
                      </a:r>
                    </a:p>
                    <a:p>
                      <a:pPr lvl="1"/>
                      <a:r>
                        <a:rPr lang="ru-RU" sz="800" b="1" i="0" u="none" strike="noStrike" kern="1200" dirty="0" smtClean="0">
                          <a:solidFill>
                            <a:schemeClr val="dk1"/>
                          </a:solidFill>
                          <a:latin typeface="+mn-lt"/>
                          <a:ea typeface="+mn-ea"/>
                          <a:cs typeface="+mn-cs"/>
                        </a:rPr>
                        <a:t>текущий контроль за ведением операций с бюджетными средствами главных распорядителей и получателей бюджетных средств;</a:t>
                      </a:r>
                    </a:p>
                    <a:p>
                      <a:pPr lvl="1"/>
                      <a:r>
                        <a:rPr lang="ru-RU" sz="800" b="1" i="0" u="none" strike="noStrike" kern="1200" dirty="0" smtClean="0">
                          <a:solidFill>
                            <a:schemeClr val="dk1"/>
                          </a:solidFill>
                          <a:latin typeface="+mn-lt"/>
                          <a:ea typeface="+mn-ea"/>
                          <a:cs typeface="+mn-cs"/>
                        </a:rPr>
                        <a:t>контроль исполнения смет и бюджетов организаций;</a:t>
                      </a:r>
                    </a:p>
                    <a:p>
                      <a:pPr lvl="1"/>
                      <a:r>
                        <a:rPr lang="ru-RU" sz="800" b="1" i="0" u="none" strike="noStrike" kern="1200" dirty="0" smtClean="0">
                          <a:solidFill>
                            <a:schemeClr val="dk1"/>
                          </a:solidFill>
                          <a:latin typeface="+mn-lt"/>
                          <a:ea typeface="+mn-ea"/>
                          <a:cs typeface="+mn-cs"/>
                        </a:rPr>
                        <a:t>участие в разработке и осуществлении мер, направленных на повышение эффективности использования финансовых средств;</a:t>
                      </a:r>
                    </a:p>
                    <a:p>
                      <a:pPr lvl="1"/>
                      <a:r>
                        <a:rPr lang="ru-RU" sz="800" b="1" i="0" u="none" strike="noStrike" kern="1200" dirty="0" smtClean="0">
                          <a:solidFill>
                            <a:schemeClr val="dk1"/>
                          </a:solidFill>
                          <a:latin typeface="+mn-lt"/>
                          <a:ea typeface="+mn-ea"/>
                          <a:cs typeface="+mn-cs"/>
                        </a:rPr>
                        <a:t>контроль финансово–хозяйственной деятельности организации.</a:t>
                      </a:r>
                    </a:p>
                  </a:txBody>
                  <a:tcPr/>
                </a:tc>
                <a:tc hMerge="1">
                  <a:txBody>
                    <a:bodyPr/>
                    <a:lstStyle/>
                    <a:p>
                      <a:endParaRPr lang="ru-RU" dirty="0"/>
                    </a:p>
                  </a:txBody>
                  <a:tcPr/>
                </a:tc>
              </a:tr>
              <a:tr h="123956">
                <a:tc gridSpan="2">
                  <a:txBody>
                    <a:bodyPr/>
                    <a:lstStyle/>
                    <a:p>
                      <a:pPr algn="ctr"/>
                      <a:r>
                        <a:rPr lang="ru-RU" sz="800" b="1" dirty="0">
                          <a:latin typeface="Verdana"/>
                        </a:rPr>
                        <a:t>Профессионально–важные качества профессии "Финансист":</a:t>
                      </a:r>
                      <a:endParaRPr lang="ru-RU" sz="800" dirty="0">
                        <a:latin typeface="Verdana"/>
                      </a:endParaRPr>
                    </a:p>
                  </a:txBody>
                  <a:tcPr marL="28575" marR="28575" marT="28575" marB="28575" anchor="ctr"/>
                </a:tc>
                <a:tc hMerge="1">
                  <a:txBody>
                    <a:bodyPr/>
                    <a:lstStyle/>
                    <a:p>
                      <a:endParaRPr lang="ru-RU"/>
                    </a:p>
                  </a:txBody>
                  <a:tcPr/>
                </a:tc>
              </a:tr>
              <a:tr h="1389890">
                <a:tc>
                  <a:txBody>
                    <a:bodyPr/>
                    <a:lstStyle/>
                    <a:p>
                      <a:pPr>
                        <a:buFont typeface="Arial"/>
                        <a:buChar char="•"/>
                      </a:pPr>
                      <a:r>
                        <a:rPr lang="ru-RU" sz="800" b="1" u="none" strike="noStrike" dirty="0" smtClean="0">
                          <a:latin typeface="Arial"/>
                        </a:rPr>
                        <a:t>предусмотрительность;</a:t>
                      </a:r>
                      <a:r>
                        <a:rPr lang="ru-RU" sz="800" b="1" u="none" strike="noStrike" baseline="0" dirty="0" smtClean="0">
                          <a:latin typeface="Arial"/>
                        </a:rPr>
                        <a:t> </a:t>
                      </a:r>
                      <a:r>
                        <a:rPr lang="ru-RU" sz="800" b="1" u="none" strike="noStrike" dirty="0" smtClean="0">
                          <a:latin typeface="Arial"/>
                        </a:rPr>
                        <a:t>инициативность;</a:t>
                      </a:r>
                      <a:r>
                        <a:rPr lang="ru-RU" sz="800" b="1" u="none" strike="noStrike" baseline="0" dirty="0" smtClean="0">
                          <a:latin typeface="Arial"/>
                        </a:rPr>
                        <a:t> </a:t>
                      </a:r>
                      <a:r>
                        <a:rPr lang="ru-RU" sz="800" b="1" u="none" strike="noStrike" dirty="0" smtClean="0">
                          <a:latin typeface="Arial"/>
                        </a:rPr>
                        <a:t>самодостаточность </a:t>
                      </a:r>
                      <a:r>
                        <a:rPr lang="ru-RU" sz="800" b="1" u="none" strike="noStrike" dirty="0">
                          <a:latin typeface="Arial"/>
                        </a:rPr>
                        <a:t>(ориентация на собственные силы, уверенность в себе, чувство </a:t>
                      </a:r>
                      <a:r>
                        <a:rPr lang="ru-RU" sz="800" b="1" u="none" strike="noStrike" dirty="0" err="1">
                          <a:latin typeface="Arial"/>
                        </a:rPr>
                        <a:t>самоэффективности</a:t>
                      </a:r>
                      <a:r>
                        <a:rPr lang="ru-RU" sz="800" b="1" u="none" strike="noStrike" dirty="0">
                          <a:latin typeface="Arial"/>
                        </a:rPr>
                        <a:t>);</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способность к переводу образа в словесное описание;</a:t>
                      </a:r>
                    </a:p>
                    <a:p>
                      <a:pPr>
                        <a:buFont typeface="Arial"/>
                        <a:buChar char="•"/>
                      </a:pPr>
                      <a:r>
                        <a:rPr lang="ru-RU" sz="800" b="1" u="none" strike="noStrike" dirty="0">
                          <a:latin typeface="Arial"/>
                        </a:rPr>
                        <a:t>логичность </a:t>
                      </a:r>
                      <a:r>
                        <a:rPr lang="ru-RU" sz="800" b="1" u="none" strike="noStrike" dirty="0" smtClean="0">
                          <a:latin typeface="Arial"/>
                        </a:rPr>
                        <a:t>мышления;</a:t>
                      </a:r>
                      <a:r>
                        <a:rPr lang="ru-RU" sz="800" b="1" u="none" strike="noStrike" baseline="0" dirty="0" smtClean="0">
                          <a:latin typeface="Arial"/>
                        </a:rPr>
                        <a:t> </a:t>
                      </a:r>
                      <a:r>
                        <a:rPr lang="ru-RU" sz="800" b="1" u="none" strike="noStrike" dirty="0" smtClean="0">
                          <a:latin typeface="Arial"/>
                        </a:rPr>
                        <a:t>математическое мышление;</a:t>
                      </a:r>
                      <a:r>
                        <a:rPr lang="ru-RU" sz="800" b="1" u="none" strike="noStrike" baseline="0" dirty="0" smtClean="0">
                          <a:latin typeface="Arial"/>
                        </a:rPr>
                        <a:t> </a:t>
                      </a:r>
                      <a:r>
                        <a:rPr lang="ru-RU" sz="800" b="1" u="none" strike="noStrike" dirty="0" smtClean="0">
                          <a:latin typeface="Arial"/>
                        </a:rPr>
                        <a:t>стратегическое </a:t>
                      </a:r>
                      <a:r>
                        <a:rPr lang="ru-RU" sz="800" b="1" u="none" strike="noStrike" dirty="0">
                          <a:latin typeface="Arial"/>
                        </a:rPr>
                        <a:t>мышление;</a:t>
                      </a:r>
                    </a:p>
                  </a:txBody>
                  <a:tcPr marL="28575" marR="28575" marT="28575" marB="28575" anchor="ctr"/>
                </a:tc>
                <a:tc>
                  <a:txBody>
                    <a:bodyPr/>
                    <a:lstStyle/>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способность глобально </a:t>
                      </a:r>
                      <a:r>
                        <a:rPr lang="ru-RU" sz="800" b="1" u="none" strike="noStrike" dirty="0" smtClean="0">
                          <a:latin typeface="Arial"/>
                        </a:rPr>
                        <a:t>мыслить;</a:t>
                      </a:r>
                      <a:r>
                        <a:rPr lang="ru-RU" sz="800" b="1" u="none" strike="noStrike" baseline="0" dirty="0" smtClean="0">
                          <a:latin typeface="Arial"/>
                        </a:rPr>
                        <a:t>  </a:t>
                      </a:r>
                      <a:r>
                        <a:rPr lang="ru-RU" sz="800" b="1" u="none" strike="noStrike" dirty="0" smtClean="0">
                          <a:latin typeface="Arial"/>
                        </a:rPr>
                        <a:t>хорошо </a:t>
                      </a:r>
                      <a:r>
                        <a:rPr lang="ru-RU" sz="800" b="1" u="none" strike="noStrike" dirty="0">
                          <a:latin typeface="Arial"/>
                        </a:rPr>
                        <a:t>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r>
                        <a:rPr lang="ru-RU" sz="800" b="1" u="none" strike="noStrike" dirty="0" smtClean="0">
                          <a:latin typeface="Arial"/>
                        </a:rPr>
                        <a:t>);</a:t>
                      </a:r>
                      <a:r>
                        <a:rPr lang="ru-RU" sz="800" b="1" u="none" strike="noStrike" baseline="0" dirty="0" smtClean="0">
                          <a:latin typeface="Arial"/>
                        </a:rPr>
                        <a:t> </a:t>
                      </a:r>
                      <a:r>
                        <a:rPr lang="ru-RU" sz="800" b="1" u="none" strike="noStrike" dirty="0" smtClean="0">
                          <a:latin typeface="Arial"/>
                        </a:rPr>
                        <a:t>умение </a:t>
                      </a:r>
                      <a:r>
                        <a:rPr lang="ru-RU" sz="800" b="1" u="none" strike="noStrike" dirty="0">
                          <a:latin typeface="Arial"/>
                        </a:rPr>
                        <a:t>грамотно выражать свои мысли;</a:t>
                      </a:r>
                    </a:p>
                    <a:p>
                      <a:pPr>
                        <a:buFont typeface="Arial"/>
                        <a:buChar char="•"/>
                      </a:pPr>
                      <a:r>
                        <a:rPr lang="ru-RU" sz="800" b="1" u="none" strike="noStrike" dirty="0">
                          <a:latin typeface="Arial"/>
                        </a:rPr>
                        <a:t>выносливость к эмоциональным </a:t>
                      </a:r>
                      <a:r>
                        <a:rPr lang="ru-RU" sz="800" b="1" u="none" strike="noStrike" dirty="0" smtClean="0">
                          <a:latin typeface="Arial"/>
                        </a:rPr>
                        <a:t>нагрузкам;</a:t>
                      </a:r>
                      <a:r>
                        <a:rPr lang="ru-RU" sz="800" b="1" u="none" strike="noStrike" baseline="0" dirty="0" smtClean="0">
                          <a:latin typeface="Arial"/>
                        </a:rPr>
                        <a:t> </a:t>
                      </a:r>
                      <a:r>
                        <a:rPr lang="ru-RU" sz="800" b="1" u="none" strike="noStrike" dirty="0" smtClean="0">
                          <a:latin typeface="Arial"/>
                        </a:rPr>
                        <a:t>энергичность</a:t>
                      </a:r>
                      <a:r>
                        <a:rPr lang="ru-RU" sz="800" b="1" u="none" strike="noStrike" dirty="0">
                          <a:latin typeface="Arial"/>
                        </a:rPr>
                        <a:t>;</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склонность к исследовательской деятельности;</a:t>
                      </a:r>
                    </a:p>
                    <a:p>
                      <a:pPr>
                        <a:buFont typeface="Arial"/>
                        <a:buChar char="•"/>
                      </a:pPr>
                      <a:r>
                        <a:rPr lang="ru-RU" sz="800" b="1" u="none" strike="noStrike" dirty="0">
                          <a:latin typeface="Arial"/>
                        </a:rPr>
                        <a:t>умение правильно и эффективно распределять </a:t>
                      </a:r>
                      <a:r>
                        <a:rPr lang="ru-RU" sz="800" b="1" u="none" strike="noStrike" dirty="0" smtClean="0">
                          <a:latin typeface="Arial"/>
                        </a:rPr>
                        <a:t>время.</a:t>
                      </a:r>
                      <a:r>
                        <a:rPr lang="ru-RU" sz="800" b="1" u="none" strike="noStrike" baseline="0" dirty="0" smtClean="0">
                          <a:latin typeface="Arial"/>
                        </a:rPr>
                        <a:t> </a:t>
                      </a:r>
                      <a:r>
                        <a:rPr lang="ru-RU" sz="800" b="1" u="none" strike="noStrike" dirty="0" smtClean="0">
                          <a:latin typeface="Arial"/>
                        </a:rPr>
                        <a:t>адекватные решения,</a:t>
                      </a:r>
                      <a:r>
                        <a:rPr lang="ru-RU" sz="800" b="1" u="none" strike="noStrike" baseline="0" dirty="0" smtClean="0">
                          <a:latin typeface="Arial"/>
                        </a:rPr>
                        <a:t> </a:t>
                      </a:r>
                      <a:r>
                        <a:rPr lang="ru-RU" sz="800" b="1" u="none" strike="noStrike" dirty="0" smtClean="0">
                          <a:latin typeface="Arial"/>
                        </a:rPr>
                        <a:t> </a:t>
                      </a:r>
                      <a:r>
                        <a:rPr lang="ru-RU" sz="800" b="1" u="none" strike="noStrike" dirty="0">
                          <a:latin typeface="Arial"/>
                        </a:rPr>
                        <a:t>прогнозировать </a:t>
                      </a:r>
                      <a:r>
                        <a:rPr lang="ru-RU" sz="800" b="1" u="none" strike="noStrike" dirty="0" smtClean="0">
                          <a:latin typeface="Arial"/>
                        </a:rPr>
                        <a:t>ситуацию, </a:t>
                      </a:r>
                      <a:r>
                        <a:rPr lang="ru-RU" sz="800" b="1" u="none" strike="noStrike" dirty="0">
                          <a:latin typeface="Arial"/>
                        </a:rPr>
                        <a:t>работать в </a:t>
                      </a:r>
                      <a:r>
                        <a:rPr lang="ru-RU" sz="800" b="1" u="none" strike="noStrike" dirty="0" smtClean="0">
                          <a:latin typeface="Arial"/>
                        </a:rPr>
                        <a:t>команде,</a:t>
                      </a:r>
                      <a:r>
                        <a:rPr lang="ru-RU" sz="800" b="1" u="none" strike="noStrike" baseline="0" dirty="0" smtClean="0">
                          <a:latin typeface="Arial"/>
                        </a:rPr>
                        <a:t> </a:t>
                      </a:r>
                      <a:r>
                        <a:rPr lang="ru-RU" sz="800" b="1" u="none" strike="noStrike" dirty="0" smtClean="0">
                          <a:latin typeface="Arial"/>
                        </a:rPr>
                        <a:t>держать </a:t>
                      </a:r>
                      <a:r>
                        <a:rPr lang="ru-RU" sz="800" b="1" u="none" strike="noStrike" dirty="0">
                          <a:latin typeface="Arial"/>
                        </a:rPr>
                        <a:t>дистанцию.</a:t>
                      </a:r>
                    </a:p>
                  </a:txBody>
                  <a:tcPr marL="28575" marR="28575" marT="28575" marB="28575" anchor="ctr"/>
                </a:tc>
              </a:tr>
              <a:tr h="123956">
                <a:tc gridSpan="2">
                  <a:txBody>
                    <a:bodyPr/>
                    <a:lstStyle/>
                    <a:p>
                      <a:pPr algn="ctr"/>
                      <a:r>
                        <a:rPr lang="ru-RU" sz="800" b="1" dirty="0">
                          <a:latin typeface="Verdana"/>
                        </a:rPr>
                        <a:t>Заболевания, противопоказанные для профессии "Финансист":</a:t>
                      </a:r>
                      <a:endParaRPr lang="ru-RU" sz="800" dirty="0">
                        <a:latin typeface="Verdana"/>
                      </a:endParaRPr>
                    </a:p>
                  </a:txBody>
                  <a:tcPr marL="28575" marR="28575" marT="28575" marB="28575" anchor="ctr"/>
                </a:tc>
                <a:tc hMerge="1">
                  <a:txBody>
                    <a:bodyPr/>
                    <a:lstStyle/>
                    <a:p>
                      <a:endParaRPr lang="ru-RU"/>
                    </a:p>
                  </a:txBody>
                  <a:tcPr/>
                </a:tc>
              </a:tr>
              <a:tr h="377143">
                <a:tc>
                  <a:txBody>
                    <a:bodyPr/>
                    <a:lstStyle/>
                    <a:p>
                      <a:pPr>
                        <a:buFont typeface="Arial"/>
                        <a:buChar char="•"/>
                      </a:pPr>
                      <a:r>
                        <a:rPr lang="ru-RU" sz="800" b="1" u="none" strike="noStrike" dirty="0">
                          <a:latin typeface="Arial"/>
                        </a:rPr>
                        <a:t>нервно–психические </a:t>
                      </a:r>
                      <a:r>
                        <a:rPr lang="ru-RU" sz="800" b="1" u="none" strike="noStrike" dirty="0" smtClean="0">
                          <a:latin typeface="Arial"/>
                        </a:rPr>
                        <a:t>расстройства;</a:t>
                      </a:r>
                      <a:r>
                        <a:rPr lang="ru-RU" sz="800" b="1" u="none" strike="noStrike" baseline="0" dirty="0" smtClean="0">
                          <a:latin typeface="Arial"/>
                        </a:rPr>
                        <a:t> </a:t>
                      </a:r>
                      <a:r>
                        <a:rPr lang="ru-RU" sz="800" b="1" u="none" strike="noStrike" dirty="0" smtClean="0">
                          <a:latin typeface="Arial"/>
                        </a:rPr>
                        <a:t>судороги</a:t>
                      </a:r>
                      <a:r>
                        <a:rPr lang="ru-RU" sz="800" b="1" u="none" strike="noStrike" dirty="0">
                          <a:latin typeface="Arial"/>
                        </a:rPr>
                        <a:t>, потери </a:t>
                      </a:r>
                      <a:r>
                        <a:rPr lang="ru-RU" sz="800" b="1" u="none" strike="noStrike" dirty="0" smtClean="0">
                          <a:latin typeface="Arial"/>
                        </a:rPr>
                        <a:t>сознания;</a:t>
                      </a:r>
                      <a:r>
                        <a:rPr lang="ru-RU" sz="800" b="1" u="none" strike="noStrike" baseline="0" dirty="0" smtClean="0">
                          <a:latin typeface="Arial"/>
                        </a:rPr>
                        <a:t> </a:t>
                      </a:r>
                      <a:r>
                        <a:rPr lang="ru-RU" sz="800" b="1" u="none" strike="noStrike" dirty="0" smtClean="0">
                          <a:latin typeface="Arial"/>
                        </a:rPr>
                        <a:t>употребление </a:t>
                      </a:r>
                      <a:r>
                        <a:rPr lang="ru-RU" sz="800" b="1" u="none" strike="noStrike" dirty="0">
                          <a:latin typeface="Arial"/>
                        </a:rPr>
                        <a:t>наркотиков, зависимость от </a:t>
                      </a:r>
                      <a:r>
                        <a:rPr lang="ru-RU" sz="800" b="1" u="none" strike="noStrike" dirty="0" smtClean="0">
                          <a:latin typeface="Arial"/>
                        </a:rPr>
                        <a:t>алкоголя;</a:t>
                      </a:r>
                      <a:r>
                        <a:rPr lang="ru-RU" sz="800" b="1" u="none" strike="noStrike" baseline="0" dirty="0" smtClean="0">
                          <a:latin typeface="Arial"/>
                        </a:rPr>
                        <a:t> </a:t>
                      </a:r>
                      <a:r>
                        <a:rPr lang="ru-RU" sz="800" b="1" u="none" strike="noStrike" dirty="0" smtClean="0">
                          <a:latin typeface="Arial"/>
                        </a:rPr>
                        <a:t>расстройства </a:t>
                      </a:r>
                      <a:r>
                        <a:rPr lang="ru-RU" sz="800" b="1" u="none" strike="noStrike" dirty="0">
                          <a:latin typeface="Arial"/>
                        </a:rPr>
                        <a:t>слуха;</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a:t>
                      </a:r>
                      <a:r>
                        <a:rPr lang="ru-RU" sz="800" b="1" u="none" strike="noStrike" dirty="0" smtClean="0">
                          <a:latin typeface="Arial"/>
                        </a:rPr>
                        <a:t>движений;</a:t>
                      </a:r>
                      <a:r>
                        <a:rPr lang="ru-RU" sz="800" b="1" u="none" strike="noStrike" baseline="0" dirty="0" smtClean="0">
                          <a:latin typeface="Arial"/>
                        </a:rPr>
                        <a:t> </a:t>
                      </a:r>
                      <a:r>
                        <a:rPr lang="ru-RU" sz="800" b="1" u="none" strike="noStrike" dirty="0" smtClean="0">
                          <a:latin typeface="Arial"/>
                        </a:rPr>
                        <a:t>расстройства речи;</a:t>
                      </a:r>
                      <a:r>
                        <a:rPr lang="ru-RU" sz="800" b="1" u="none" strike="noStrike" baseline="0" dirty="0" smtClean="0">
                          <a:latin typeface="Arial"/>
                        </a:rPr>
                        <a:t> </a:t>
                      </a:r>
                      <a:r>
                        <a:rPr lang="ru-RU" sz="800" b="1" u="none" strike="noStrike" dirty="0" smtClean="0">
                          <a:latin typeface="Arial"/>
                        </a:rPr>
                        <a:t>хронические </a:t>
                      </a:r>
                      <a:r>
                        <a:rPr lang="ru-RU" sz="800" b="1" u="none" strike="noStrike" dirty="0">
                          <a:latin typeface="Arial"/>
                        </a:rPr>
                        <a:t>инфекционные </a:t>
                      </a:r>
                      <a:r>
                        <a:rPr lang="ru-RU" sz="800" b="1" u="none" strike="noStrike" dirty="0" smtClean="0">
                          <a:latin typeface="Arial"/>
                        </a:rPr>
                        <a:t>заболевания;</a:t>
                      </a:r>
                      <a:r>
                        <a:rPr lang="ru-RU" sz="800" b="1" u="none" strike="noStrike" baseline="0" dirty="0" smtClean="0">
                          <a:latin typeface="Arial"/>
                        </a:rPr>
                        <a:t> </a:t>
                      </a:r>
                      <a:r>
                        <a:rPr lang="ru-RU" sz="800" b="1" u="none" strike="noStrike" dirty="0" smtClean="0">
                          <a:latin typeface="Arial"/>
                        </a:rPr>
                        <a:t>геморроидальные </a:t>
                      </a:r>
                      <a:r>
                        <a:rPr lang="ru-RU" sz="800" b="1" u="none" strike="noStrike" dirty="0">
                          <a:latin typeface="Arial"/>
                        </a:rPr>
                        <a:t>расстройства.</a:t>
                      </a:r>
                    </a:p>
                  </a:txBody>
                  <a:tcPr marL="28575" marR="28575" marT="28575" marB="28575" anchor="ctr"/>
                </a:tc>
              </a:tr>
              <a:tr h="247912">
                <a:tc gridSpan="2">
                  <a:txBody>
                    <a:bodyPr/>
                    <a:lstStyle/>
                    <a:p>
                      <a:r>
                        <a:rPr lang="ru-RU" sz="800" b="1" dirty="0">
                          <a:latin typeface="Verdana"/>
                        </a:rPr>
                        <a:t>Уровень </a:t>
                      </a:r>
                      <a:r>
                        <a:rPr lang="ru-RU" sz="800" b="1" dirty="0" smtClean="0">
                          <a:latin typeface="Verdana"/>
                        </a:rPr>
                        <a:t>образования:</a:t>
                      </a:r>
                      <a:r>
                        <a:rPr lang="ru-RU" sz="800" b="1" baseline="0" dirty="0" smtClean="0">
                          <a:latin typeface="Verdana"/>
                        </a:rPr>
                        <a:t> д</a:t>
                      </a:r>
                      <a:r>
                        <a:rPr lang="ru-RU" sz="800" dirty="0" smtClean="0">
                          <a:latin typeface="Verdana"/>
                        </a:rPr>
                        <a:t>ля </a:t>
                      </a:r>
                      <a:r>
                        <a:rPr lang="ru-RU" sz="800" dirty="0">
                          <a:latin typeface="Verdana"/>
                        </a:rPr>
                        <a:t>овладения профессией </a:t>
                      </a:r>
                      <a:r>
                        <a:rPr lang="ru-RU" sz="800" dirty="0" smtClean="0">
                          <a:latin typeface="Verdana"/>
                        </a:rPr>
                        <a:t>необходимо </a:t>
                      </a:r>
                      <a:r>
                        <a:rPr lang="ru-RU" sz="800" dirty="0">
                          <a:latin typeface="Verdana"/>
                        </a:rPr>
                        <a:t>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Штурман (в авиации на морском и речном флоте)</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17220"/>
          <a:ext cx="8229600" cy="6183630"/>
        </p:xfrm>
        <a:graphic>
          <a:graphicData uri="http://schemas.openxmlformats.org/drawingml/2006/table">
            <a:tbl>
              <a:tblPr firstRow="1" bandRow="1">
                <a:tableStyleId>{5C22544A-7EE6-4342-B048-85BDC9FD1C3A}</a:tableStyleId>
              </a:tblPr>
              <a:tblGrid>
                <a:gridCol w="4114800"/>
                <a:gridCol w="4114800"/>
              </a:tblGrid>
              <a:tr h="303525">
                <a:tc gridSpan="2">
                  <a:txBody>
                    <a:bodyPr/>
                    <a:lstStyle/>
                    <a:p>
                      <a:r>
                        <a:rPr lang="ru-RU" sz="900" b="1" i="0" kern="1200" dirty="0" smtClean="0">
                          <a:solidFill>
                            <a:schemeClr val="lt1"/>
                          </a:solidFill>
                          <a:latin typeface="+mn-lt"/>
                          <a:ea typeface="+mn-ea"/>
                          <a:cs typeface="+mn-cs"/>
                        </a:rPr>
                        <a:t>Назначение профессии "Штурман" (в авиации, на морском и речном флоте, наземного транспорта): </a:t>
                      </a:r>
                      <a:r>
                        <a:rPr lang="ru-RU" sz="800" b="0" i="0" kern="1200" dirty="0" smtClean="0">
                          <a:solidFill>
                            <a:schemeClr val="lt1"/>
                          </a:solidFill>
                          <a:latin typeface="+mn-lt"/>
                          <a:ea typeface="+mn-ea"/>
                          <a:cs typeface="+mn-cs"/>
                        </a:rPr>
                        <a:t>контроль за ходом движения транспорта по заданному курсу. Штурман – от голландского </a:t>
                      </a:r>
                      <a:r>
                        <a:rPr lang="ru-RU" sz="800" b="0" i="0" kern="1200" dirty="0" err="1" smtClean="0">
                          <a:solidFill>
                            <a:schemeClr val="lt1"/>
                          </a:solidFill>
                          <a:latin typeface="+mn-lt"/>
                          <a:ea typeface="+mn-ea"/>
                          <a:cs typeface="+mn-cs"/>
                        </a:rPr>
                        <a:t>stuurman</a:t>
                      </a:r>
                      <a:r>
                        <a:rPr lang="ru-RU" sz="800" b="0" i="0" kern="1200" dirty="0" smtClean="0">
                          <a:solidFill>
                            <a:schemeClr val="lt1"/>
                          </a:solidFill>
                          <a:latin typeface="+mn-lt"/>
                          <a:ea typeface="+mn-ea"/>
                          <a:cs typeface="+mn-cs"/>
                        </a:rPr>
                        <a:t>; </a:t>
                      </a:r>
                      <a:r>
                        <a:rPr lang="ru-RU" sz="800" b="0" i="0" kern="1200" dirty="0" err="1" smtClean="0">
                          <a:solidFill>
                            <a:schemeClr val="lt1"/>
                          </a:solidFill>
                          <a:latin typeface="+mn-lt"/>
                          <a:ea typeface="+mn-ea"/>
                          <a:cs typeface="+mn-cs"/>
                        </a:rPr>
                        <a:t>stuur</a:t>
                      </a:r>
                      <a:r>
                        <a:rPr lang="ru-RU" sz="800" b="0" i="0" kern="1200" dirty="0" smtClean="0">
                          <a:solidFill>
                            <a:schemeClr val="lt1"/>
                          </a:solidFill>
                          <a:latin typeface="+mn-lt"/>
                          <a:ea typeface="+mn-ea"/>
                          <a:cs typeface="+mn-cs"/>
                        </a:rPr>
                        <a:t> – штурвал, </a:t>
                      </a:r>
                      <a:r>
                        <a:rPr lang="ru-RU" sz="800" b="0" i="0" kern="1200" dirty="0" err="1" smtClean="0">
                          <a:solidFill>
                            <a:schemeClr val="lt1"/>
                          </a:solidFill>
                          <a:latin typeface="+mn-lt"/>
                          <a:ea typeface="+mn-ea"/>
                          <a:cs typeface="+mn-cs"/>
                        </a:rPr>
                        <a:t>man</a:t>
                      </a:r>
                      <a:r>
                        <a:rPr lang="ru-RU" sz="800" b="0" i="0" kern="1200" dirty="0" smtClean="0">
                          <a:solidFill>
                            <a:schemeClr val="lt1"/>
                          </a:solidFill>
                          <a:latin typeface="+mn-lt"/>
                          <a:ea typeface="+mn-ea"/>
                          <a:cs typeface="+mn-cs"/>
                        </a:rPr>
                        <a:t> – человек. </a:t>
                      </a:r>
                      <a:endParaRPr lang="ru-RU" sz="800" dirty="0"/>
                    </a:p>
                  </a:txBody>
                  <a:tcPr/>
                </a:tc>
                <a:tc hMerge="1">
                  <a:txBody>
                    <a:bodyPr/>
                    <a:lstStyle/>
                    <a:p>
                      <a:endParaRPr lang="ru-RU" dirty="0"/>
                    </a:p>
                  </a:txBody>
                  <a:tcPr/>
                </a:tc>
              </a:tr>
              <a:tr h="620247">
                <a:tc gridSpan="2">
                  <a:txBody>
                    <a:bodyPr/>
                    <a:lstStyle/>
                    <a:p>
                      <a:r>
                        <a:rPr lang="ru-RU" sz="900" b="1" i="0" kern="1200" dirty="0" smtClean="0">
                          <a:solidFill>
                            <a:schemeClr val="dk1"/>
                          </a:solidFill>
                          <a:latin typeface="+mn-lt"/>
                          <a:ea typeface="+mn-ea"/>
                          <a:cs typeface="+mn-cs"/>
                        </a:rPr>
                        <a:t>Основные решаемые задачи профессии "Штурман" (в авиации, на морском и речном флоте, наземного транспорта):</a:t>
                      </a:r>
                      <a:endParaRPr lang="ru-RU" sz="9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управление воздушным, наземным, подводным или надводным транспортом;</a:t>
                      </a:r>
                    </a:p>
                    <a:p>
                      <a:r>
                        <a:rPr lang="ru-RU" sz="800" b="1" i="0" u="none" strike="noStrike" kern="1200" dirty="0" smtClean="0">
                          <a:solidFill>
                            <a:schemeClr val="dk1"/>
                          </a:solidFill>
                          <a:latin typeface="+mn-lt"/>
                          <a:ea typeface="+mn-ea"/>
                          <a:cs typeface="+mn-cs"/>
                        </a:rPr>
                        <a:t>прокладывание курса, счисление пути, отметка передвижения на карте;</a:t>
                      </a:r>
                    </a:p>
                    <a:p>
                      <a:r>
                        <a:rPr lang="ru-RU" sz="800" b="1" i="0" u="none" strike="noStrike" kern="1200" dirty="0" smtClean="0">
                          <a:solidFill>
                            <a:schemeClr val="dk1"/>
                          </a:solidFill>
                          <a:latin typeface="+mn-lt"/>
                          <a:ea typeface="+mn-ea"/>
                          <a:cs typeface="+mn-cs"/>
                        </a:rPr>
                        <a:t>выбор оптимального пути следование (обход грозовых фронтов);</a:t>
                      </a:r>
                    </a:p>
                    <a:p>
                      <a:r>
                        <a:rPr lang="ru-RU" sz="800" b="1" i="0" u="none" strike="noStrike" kern="1200" dirty="0" smtClean="0">
                          <a:solidFill>
                            <a:schemeClr val="dk1"/>
                          </a:solidFill>
                          <a:latin typeface="+mn-lt"/>
                          <a:ea typeface="+mn-ea"/>
                          <a:cs typeface="+mn-cs"/>
                        </a:rPr>
                        <a:t>контроль исправности работы навигационных приборов.</a:t>
                      </a:r>
                    </a:p>
                  </a:txBody>
                  <a:tcPr/>
                </a:tc>
                <a:tc hMerge="1">
                  <a:txBody>
                    <a:bodyPr/>
                    <a:lstStyle/>
                    <a:p>
                      <a:endParaRPr lang="ru-RU" dirty="0"/>
                    </a:p>
                  </a:txBody>
                  <a:tcPr/>
                </a:tc>
              </a:tr>
              <a:tr h="287029">
                <a:tc gridSpan="2">
                  <a:txBody>
                    <a:bodyPr/>
                    <a:lstStyle/>
                    <a:p>
                      <a:pPr algn="ctr"/>
                      <a:r>
                        <a:rPr lang="ru-RU" sz="900" b="1" dirty="0">
                          <a:latin typeface="Verdana"/>
                        </a:rPr>
                        <a:t>Профессионально–важные качества профессии "Штурман" (в авиации, на морском и речном флоте, наземного транспорта):</a:t>
                      </a:r>
                      <a:endParaRPr lang="ru-RU" sz="900" dirty="0">
                        <a:latin typeface="Verdana"/>
                      </a:endParaRPr>
                    </a:p>
                  </a:txBody>
                  <a:tcPr marL="28575" marR="28575" marT="28575" marB="28575" anchor="ctr"/>
                </a:tc>
                <a:tc hMerge="1">
                  <a:txBody>
                    <a:bodyPr/>
                    <a:lstStyle/>
                    <a:p>
                      <a:endParaRPr lang="ru-RU"/>
                    </a:p>
                  </a:txBody>
                  <a:tcPr/>
                </a:tc>
              </a:tr>
              <a:tr h="2688837">
                <a:tc>
                  <a:txBody>
                    <a:bodyPr/>
                    <a:lstStyle/>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самодостаточность (ориентация на собственные силы, уверенность в себе, чувство </a:t>
                      </a:r>
                      <a:r>
                        <a:rPr lang="ru-RU" sz="800" b="1" u="none" strike="noStrike" dirty="0" err="1">
                          <a:latin typeface="Arial"/>
                        </a:rPr>
                        <a:t>самоэффективности</a:t>
                      </a:r>
                      <a:r>
                        <a:rPr lang="ru-RU" sz="800" b="1" u="none" strike="noStrike" dirty="0">
                          <a:latin typeface="Arial"/>
                        </a:rPr>
                        <a:t>);</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способность рационально действовать в экстремальных ситуациях;</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хорошо развитые свойства ощущений и восприятия (зрение, слух, обоняние, осязание);</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логичность мышления;</a:t>
                      </a:r>
                    </a:p>
                    <a:p>
                      <a:pPr>
                        <a:buFont typeface="Arial"/>
                        <a:buChar char="•"/>
                      </a:pPr>
                      <a:r>
                        <a:rPr lang="ru-RU" sz="800" b="1" u="none" strike="noStrike" dirty="0">
                          <a:latin typeface="Arial"/>
                        </a:rPr>
                        <a:t>математическое мышление;</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техническое мышление;</a:t>
                      </a:r>
                    </a:p>
                  </a:txBody>
                  <a:tcPr marL="28575" marR="28575" marT="28575" marB="28575" anchor="ctr"/>
                </a:tc>
                <a:tc>
                  <a:txBody>
                    <a:bodyPr/>
                    <a:lstStyle/>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переносимость статических физических нагрузок;</a:t>
                      </a:r>
                    </a:p>
                    <a:p>
                      <a:pPr>
                        <a:buFont typeface="Arial"/>
                        <a:buChar char="•"/>
                      </a:pPr>
                      <a:r>
                        <a:rPr lang="ru-RU" sz="800" b="1" u="none" strike="noStrike" dirty="0">
                          <a:latin typeface="Arial"/>
                        </a:rPr>
                        <a:t>сохранение бдительности в условиях однообразной деятельности (</a:t>
                      </a:r>
                      <a:r>
                        <a:rPr lang="ru-RU" sz="800" b="1" u="none" strike="noStrike" dirty="0" err="1">
                          <a:latin typeface="Arial"/>
                        </a:rPr>
                        <a:t>монотонии</a:t>
                      </a:r>
                      <a:r>
                        <a:rPr lang="ru-RU" sz="800" b="1" u="none" strike="noStrike" dirty="0">
                          <a:latin typeface="Arial"/>
                        </a:rPr>
                        <a:t>);</a:t>
                      </a:r>
                    </a:p>
                    <a:p>
                      <a:pPr>
                        <a:buFont typeface="Arial"/>
                        <a:buChar char="•"/>
                      </a:pPr>
                      <a:r>
                        <a:rPr lang="ru-RU" sz="800" b="1" u="none" strike="noStrike" dirty="0">
                          <a:latin typeface="Arial"/>
                        </a:rPr>
                        <a:t>сохранение работоспособности в некомфортных температурных условиях;</a:t>
                      </a:r>
                    </a:p>
                    <a:p>
                      <a:pPr>
                        <a:buFont typeface="Arial"/>
                        <a:buChar char="•"/>
                      </a:pPr>
                      <a:r>
                        <a:rPr lang="ru-RU" sz="800" b="1" u="none" strike="noStrike" dirty="0">
                          <a:latin typeface="Arial"/>
                        </a:rPr>
                        <a:t>сохранение работоспособности в условиях знакопеременных перегрузок (в том числе укачивания);</a:t>
                      </a:r>
                    </a:p>
                    <a:p>
                      <a:pPr>
                        <a:buFont typeface="Arial"/>
                        <a:buChar char="•"/>
                      </a:pPr>
                      <a:r>
                        <a:rPr lang="ru-RU" sz="800" b="1" u="none" strike="noStrike" dirty="0">
                          <a:latin typeface="Arial"/>
                        </a:rPr>
                        <a:t>сохранение работоспособности в условиях воздействия вибрации;</a:t>
                      </a:r>
                    </a:p>
                    <a:p>
                      <a:pPr>
                        <a:buFont typeface="Arial"/>
                        <a:buChar char="•"/>
                      </a:pPr>
                      <a:r>
                        <a:rPr lang="ru-RU" sz="800" b="1" u="none" strike="noStrike" dirty="0">
                          <a:latin typeface="Arial"/>
                        </a:rPr>
                        <a:t>сохранение работоспособности в условиях воздействия разнонаправленных перегрузок;</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интенсивно работать в течение длительного времени без снижения результативности;</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навыки черчения;</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прогнозировать ситуацию;</a:t>
                      </a:r>
                    </a:p>
                    <a:p>
                      <a:pPr>
                        <a:buFont typeface="Arial"/>
                        <a:buChar char="•"/>
                      </a:pPr>
                      <a:r>
                        <a:rPr lang="ru-RU" sz="800" b="1" u="none" strike="noStrike" dirty="0">
                          <a:latin typeface="Arial"/>
                        </a:rPr>
                        <a:t>умение принимать адекватные решения;</a:t>
                      </a:r>
                    </a:p>
                    <a:p>
                      <a:pPr>
                        <a:buFont typeface="Arial"/>
                        <a:buChar char="•"/>
                      </a:pPr>
                      <a:r>
                        <a:rPr lang="ru-RU" sz="800" b="1" u="none" strike="noStrike" dirty="0">
                          <a:latin typeface="Arial"/>
                        </a:rPr>
                        <a:t>умение работать в команде.</a:t>
                      </a:r>
                    </a:p>
                  </a:txBody>
                  <a:tcPr marL="28575" marR="28575" marT="28575" marB="28575" anchor="ctr"/>
                </a:tc>
              </a:tr>
              <a:tr h="287029">
                <a:tc gridSpan="2">
                  <a:txBody>
                    <a:bodyPr/>
                    <a:lstStyle/>
                    <a:p>
                      <a:pPr algn="ctr"/>
                      <a:r>
                        <a:rPr lang="ru-RU" sz="900" b="1" dirty="0">
                          <a:latin typeface="Verdana"/>
                        </a:rPr>
                        <a:t>Заболевания, противопоказанные для профессии "Штурман" (в авиации, на морском и речном флоте, наземного транспорта):</a:t>
                      </a:r>
                      <a:endParaRPr lang="ru-RU" sz="900" dirty="0">
                        <a:latin typeface="Verdana"/>
                      </a:endParaRPr>
                    </a:p>
                  </a:txBody>
                  <a:tcPr marL="28575" marR="28575" marT="28575" marB="28575" anchor="ctr"/>
                </a:tc>
                <a:tc hMerge="1">
                  <a:txBody>
                    <a:bodyPr/>
                    <a:lstStyle/>
                    <a:p>
                      <a:endParaRPr lang="ru-RU"/>
                    </a:p>
                  </a:txBody>
                  <a:tcPr/>
                </a:tc>
              </a:tr>
              <a:tr h="788506">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428895">
                <a:tc gridSpan="2">
                  <a:txBody>
                    <a:bodyPr/>
                    <a:lstStyle/>
                    <a:p>
                      <a:r>
                        <a:rPr lang="ru-RU" sz="900" b="1" dirty="0">
                          <a:latin typeface="Verdana"/>
                        </a:rPr>
                        <a:t>Уровень образования профессии "Штурман" (в авиации, на морском и речном флоте, наземного транспорта)</a:t>
                      </a:r>
                      <a:endParaRPr lang="ru-RU" sz="900" dirty="0">
                        <a:latin typeface="Verdana"/>
                      </a:endParaRPr>
                    </a:p>
                    <a:p>
                      <a:r>
                        <a:rPr lang="ru-RU" sz="800" dirty="0">
                          <a:latin typeface="Verdana"/>
                        </a:rPr>
                        <a:t>Для овладения профессией "Штурман" (в авиации, на морском и речном флоте, наземного транспорта) необходимо либо начальное, либо среднее, либо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Экономист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5832649"/>
        </p:xfrm>
        <a:graphic>
          <a:graphicData uri="http://schemas.openxmlformats.org/drawingml/2006/table">
            <a:tbl>
              <a:tblPr firstRow="1" bandRow="1">
                <a:tableStyleId>{5C22544A-7EE6-4342-B048-85BDC9FD1C3A}</a:tableStyleId>
              </a:tblPr>
              <a:tblGrid>
                <a:gridCol w="4114800"/>
                <a:gridCol w="4114800"/>
              </a:tblGrid>
              <a:tr h="510772">
                <a:tc gridSpan="2">
                  <a:txBody>
                    <a:bodyPr/>
                    <a:lstStyle/>
                    <a:p>
                      <a:r>
                        <a:rPr lang="ru-RU" sz="1000" b="1" i="0" kern="1200" dirty="0" smtClean="0">
                          <a:solidFill>
                            <a:schemeClr val="lt1"/>
                          </a:solidFill>
                          <a:latin typeface="+mn-lt"/>
                          <a:ea typeface="+mn-ea"/>
                          <a:cs typeface="+mn-cs"/>
                        </a:rPr>
                        <a:t>Назначение профессии "Экономист":</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организация анализа и использования информации об активах, обязательствах, капитале, движении денежных потоков, доходах и расходах, финансовых результатах деятельности организации с целью улучшения использования экономического потенциала организации, рациональной организации их финансово–экономических отношений, содействия защите экономических интересов и собственности физических и юридических лиц.</a:t>
                      </a:r>
                      <a:endParaRPr lang="ru-RU" sz="800" dirty="0"/>
                    </a:p>
                  </a:txBody>
                  <a:tcPr/>
                </a:tc>
                <a:tc hMerge="1">
                  <a:txBody>
                    <a:bodyPr/>
                    <a:lstStyle/>
                    <a:p>
                      <a:endParaRPr lang="ru-RU" dirty="0"/>
                    </a:p>
                  </a:txBody>
                  <a:tcPr/>
                </a:tc>
              </a:tr>
              <a:tr h="1149238">
                <a:tc gridSpan="2">
                  <a:txBody>
                    <a:bodyPr/>
                    <a:lstStyle/>
                    <a:p>
                      <a:r>
                        <a:rPr lang="ru-RU" sz="1000" b="1" i="0" kern="1200" dirty="0" smtClean="0">
                          <a:solidFill>
                            <a:schemeClr val="dk1"/>
                          </a:solidFill>
                          <a:latin typeface="+mn-lt"/>
                          <a:ea typeface="+mn-ea"/>
                          <a:cs typeface="+mn-cs"/>
                        </a:rPr>
                        <a:t>Основные решаемые задачи профессии "Экономист":</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сбор, обработка, оценка первичной экономической информации;</a:t>
                      </a:r>
                    </a:p>
                    <a:p>
                      <a:r>
                        <a:rPr lang="ru-RU" sz="800" b="1" i="0" u="none" strike="noStrike" kern="1200" dirty="0" smtClean="0">
                          <a:solidFill>
                            <a:schemeClr val="dk1"/>
                          </a:solidFill>
                          <a:latin typeface="+mn-lt"/>
                          <a:ea typeface="+mn-ea"/>
                          <a:cs typeface="+mn-cs"/>
                        </a:rPr>
                        <a:t>анализ учетной и отчетной информации с целью принятия хозяйственных решений и получения оценки эффективности функционирования объектов предприятия;</a:t>
                      </a:r>
                    </a:p>
                    <a:p>
                      <a:r>
                        <a:rPr lang="ru-RU" sz="800" b="1" i="0" u="none" strike="noStrike" kern="1200" dirty="0" smtClean="0">
                          <a:solidFill>
                            <a:schemeClr val="dk1"/>
                          </a:solidFill>
                          <a:latin typeface="+mn-lt"/>
                          <a:ea typeface="+mn-ea"/>
                          <a:cs typeface="+mn-cs"/>
                        </a:rPr>
                        <a:t>прогнозирование экономических явлений и процессов;</a:t>
                      </a:r>
                    </a:p>
                    <a:p>
                      <a:r>
                        <a:rPr lang="ru-RU" sz="800" b="1" i="0" u="none" strike="noStrike" kern="1200" dirty="0" smtClean="0">
                          <a:solidFill>
                            <a:schemeClr val="dk1"/>
                          </a:solidFill>
                          <a:latin typeface="+mn-lt"/>
                          <a:ea typeface="+mn-ea"/>
                          <a:cs typeface="+mn-cs"/>
                        </a:rPr>
                        <a:t>участие в планировании хозяйственной деятельности предприятия;</a:t>
                      </a:r>
                    </a:p>
                    <a:p>
                      <a:r>
                        <a:rPr lang="ru-RU" sz="800" b="1" i="0" u="none" strike="noStrike" kern="1200" dirty="0" smtClean="0">
                          <a:solidFill>
                            <a:schemeClr val="dk1"/>
                          </a:solidFill>
                          <a:latin typeface="+mn-lt"/>
                          <a:ea typeface="+mn-ea"/>
                          <a:cs typeface="+mn-cs"/>
                        </a:rPr>
                        <a:t>выработка рациональной системы организации учета и отчетности на основе выбора эффективной учетной политики;</a:t>
                      </a:r>
                    </a:p>
                    <a:p>
                      <a:r>
                        <a:rPr lang="ru-RU" sz="800" b="1" i="0" u="none" strike="noStrike" kern="1200" dirty="0" smtClean="0">
                          <a:solidFill>
                            <a:schemeClr val="dk1"/>
                          </a:solidFill>
                          <a:latin typeface="+mn-lt"/>
                          <a:ea typeface="+mn-ea"/>
                          <a:cs typeface="+mn-cs"/>
                        </a:rPr>
                        <a:t>организация работы по учету наличия и движения активов, обязательств и капитала, определению результатов хозяйственно–финансовой деятельности предприятия;</a:t>
                      </a:r>
                    </a:p>
                    <a:p>
                      <a:r>
                        <a:rPr lang="ru-RU" sz="800" b="1" i="0" u="none" strike="noStrike" kern="1200" dirty="0" smtClean="0">
                          <a:solidFill>
                            <a:schemeClr val="dk1"/>
                          </a:solidFill>
                          <a:latin typeface="+mn-lt"/>
                          <a:ea typeface="+mn-ea"/>
                          <a:cs typeface="+mn-cs"/>
                        </a:rPr>
                        <a:t>практическое применение принципов и правил аудита основных хозяйственных операций.</a:t>
                      </a:r>
                    </a:p>
                  </a:txBody>
                  <a:tcPr/>
                </a:tc>
                <a:tc hMerge="1">
                  <a:txBody>
                    <a:bodyPr/>
                    <a:lstStyle/>
                    <a:p>
                      <a:endParaRPr lang="ru-RU" dirty="0"/>
                    </a:p>
                  </a:txBody>
                  <a:tcPr/>
                </a:tc>
              </a:tr>
              <a:tr h="388400">
                <a:tc gridSpan="2">
                  <a:txBody>
                    <a:bodyPr/>
                    <a:lstStyle/>
                    <a:p>
                      <a:pPr algn="ctr"/>
                      <a:r>
                        <a:rPr lang="ru-RU" sz="1000" b="1" dirty="0">
                          <a:latin typeface="Verdana"/>
                        </a:rPr>
                        <a:t>Профессионально–важные качества профессии "Экономист":</a:t>
                      </a:r>
                      <a:endParaRPr lang="ru-RU" sz="1000" dirty="0">
                        <a:latin typeface="Verdana"/>
                      </a:endParaRPr>
                    </a:p>
                  </a:txBody>
                  <a:tcPr marL="28575" marR="28575" marT="28575" marB="28575" anchor="ctr"/>
                </a:tc>
                <a:tc hMerge="1">
                  <a:txBody>
                    <a:bodyPr/>
                    <a:lstStyle/>
                    <a:p>
                      <a:endParaRPr lang="ru-RU"/>
                    </a:p>
                  </a:txBody>
                  <a:tcPr/>
                </a:tc>
              </a:tr>
              <a:tr h="2230639">
                <a:tc>
                  <a:txBody>
                    <a:bodyPr/>
                    <a:lstStyle/>
                    <a:p>
                      <a:pPr>
                        <a:buFont typeface="Arial"/>
                        <a:buChar char="•"/>
                      </a:pPr>
                      <a:r>
                        <a:rPr lang="ru-RU" sz="800" b="1" u="none" strike="noStrike">
                          <a:latin typeface="Arial"/>
                        </a:rPr>
                        <a:t>инициативность;</a:t>
                      </a:r>
                    </a:p>
                    <a:p>
                      <a:pPr>
                        <a:buFont typeface="Arial"/>
                        <a:buChar char="•"/>
                      </a:pPr>
                      <a:r>
                        <a:rPr lang="ru-RU" sz="800" b="1" u="none" strike="noStrike">
                          <a:latin typeface="Arial"/>
                        </a:rPr>
                        <a:t>предусмотрительность;</a:t>
                      </a:r>
                    </a:p>
                    <a:p>
                      <a:pPr>
                        <a:buFont typeface="Arial"/>
                        <a:buChar char="•"/>
                      </a:pPr>
                      <a:r>
                        <a:rPr lang="ru-RU" sz="800" b="1" u="none" strike="noStrike">
                          <a:latin typeface="Arial"/>
                        </a:rPr>
                        <a:t>педантичность;</a:t>
                      </a:r>
                    </a:p>
                    <a:p>
                      <a:pPr>
                        <a:buFont typeface="Arial"/>
                        <a:buChar char="•"/>
                      </a:pPr>
                      <a:r>
                        <a:rPr lang="ru-RU" sz="800" b="1" u="none" strike="noStrike">
                          <a:latin typeface="Arial"/>
                        </a:rPr>
                        <a:t>самодостаточность (ориентация на собственные силы, уверенность в себе, чувство самоэффективности);</a:t>
                      </a:r>
                    </a:p>
                    <a:p>
                      <a:pPr>
                        <a:buFont typeface="Arial"/>
                        <a:buChar char="•"/>
                      </a:pPr>
                      <a:r>
                        <a:rPr lang="ru-RU" sz="800" b="1" u="none" strike="noStrike">
                          <a:latin typeface="Arial"/>
                        </a:rPr>
                        <a:t>способность аргументировано отстаивать свое мнение;</a:t>
                      </a:r>
                    </a:p>
                    <a:p>
                      <a:pPr>
                        <a:buFont typeface="Arial"/>
                        <a:buChar char="•"/>
                      </a:pPr>
                      <a:r>
                        <a:rPr lang="ru-RU" sz="800" b="1" u="none" strike="noStrike">
                          <a:latin typeface="Arial"/>
                        </a:rPr>
                        <a:t>способность к переключениям с одной деятельности на другую;</a:t>
                      </a:r>
                    </a:p>
                    <a:p>
                      <a:pPr>
                        <a:buFont typeface="Arial"/>
                        <a:buChar char="•"/>
                      </a:pPr>
                      <a:r>
                        <a:rPr lang="ru-RU" sz="800" b="1" u="none" strike="noStrike">
                          <a:latin typeface="Arial"/>
                        </a:rPr>
                        <a:t>способность планировать свою деятельность во времени;</a:t>
                      </a:r>
                    </a:p>
                    <a:p>
                      <a:pPr>
                        <a:buFont typeface="Arial"/>
                        <a:buChar char="•"/>
                      </a:pPr>
                      <a:r>
                        <a:rPr lang="ru-RU" sz="800" b="1" u="none" strike="noStrike">
                          <a:latin typeface="Arial"/>
                        </a:rPr>
                        <a:t>стремление к профессиональному совершенству;</a:t>
                      </a:r>
                    </a:p>
                    <a:p>
                      <a:pPr>
                        <a:buFont typeface="Arial"/>
                        <a:buChar char="•"/>
                      </a:pPr>
                      <a:r>
                        <a:rPr lang="ru-RU" sz="800" b="1" u="none" strike="noStrike">
                          <a:latin typeface="Arial"/>
                        </a:rPr>
                        <a:t>внимание к деталям;</a:t>
                      </a:r>
                    </a:p>
                    <a:p>
                      <a:pPr>
                        <a:buFont typeface="Arial"/>
                        <a:buChar char="•"/>
                      </a:pPr>
                      <a:r>
                        <a:rPr lang="ru-RU" sz="800" b="1" u="none" strike="noStrike">
                          <a:latin typeface="Arial"/>
                        </a:rPr>
                        <a:t>избирательность внимания;</a:t>
                      </a:r>
                    </a:p>
                    <a:p>
                      <a:pPr>
                        <a:buFont typeface="Arial"/>
                        <a:buChar char="•"/>
                      </a:pPr>
                      <a:r>
                        <a:rPr lang="ru-RU" sz="800" b="1" u="none" strike="noStrike">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a:latin typeface="Arial"/>
                        </a:rPr>
                        <a:t>способность к образному представлению предметов, процессов и явлений;</a:t>
                      </a:r>
                    </a:p>
                    <a:p>
                      <a:pPr>
                        <a:buFont typeface="Arial"/>
                        <a:buChar char="•"/>
                      </a:pPr>
                      <a:r>
                        <a:rPr lang="ru-RU" sz="800" b="1" u="none" strike="noStrike">
                          <a:latin typeface="Arial"/>
                        </a:rPr>
                        <a:t>способность к переводу образа в словесное описание;</a:t>
                      </a:r>
                    </a:p>
                    <a:p>
                      <a:pPr>
                        <a:buFont typeface="Arial"/>
                        <a:buChar char="•"/>
                      </a:pPr>
                      <a:r>
                        <a:rPr lang="ru-RU" sz="800" b="1" u="none" strike="noStrike">
                          <a:latin typeface="Arial"/>
                        </a:rPr>
                        <a:t>аналитичность (способность выделять отдельные элементы действительности, способность к классификации) мышления;</a:t>
                      </a:r>
                    </a:p>
                  </a:txBody>
                  <a:tcPr marL="28575" marR="28575" marT="28575" marB="28575" anchor="ctr"/>
                </a:tc>
                <a:tc>
                  <a:txBody>
                    <a:bodyPr/>
                    <a:lstStyle/>
                    <a:p>
                      <a:pPr>
                        <a:buFont typeface="Arial"/>
                        <a:buChar char="•"/>
                      </a:pPr>
                      <a:r>
                        <a:rPr lang="ru-RU" sz="800" b="1" u="none" strike="noStrike" dirty="0">
                          <a:latin typeface="Arial"/>
                        </a:rPr>
                        <a:t>логичность мышления;</a:t>
                      </a:r>
                    </a:p>
                    <a:p>
                      <a:pPr>
                        <a:buFont typeface="Arial"/>
                        <a:buChar char="•"/>
                      </a:pPr>
                      <a:r>
                        <a:rPr lang="ru-RU" sz="800" b="1" u="none" strike="noStrike" dirty="0">
                          <a:latin typeface="Arial"/>
                        </a:rPr>
                        <a:t>математическое мышление;</a:t>
                      </a:r>
                    </a:p>
                    <a:p>
                      <a:pPr>
                        <a:buFont typeface="Arial"/>
                        <a:buChar char="•"/>
                      </a:pPr>
                      <a:r>
                        <a:rPr lang="ru-RU" sz="800" b="1" u="none" strike="noStrike" dirty="0">
                          <a:latin typeface="Arial"/>
                        </a:rPr>
                        <a:t>способность глобально мыслить;</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способность быстро переключаться с одного вида деятельности на другой;</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умственная работоспособность;</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склонность к исследовательской деятельности;</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способность к анализу и систематизации большого </a:t>
                      </a:r>
                      <a:r>
                        <a:rPr lang="ru-RU" sz="800" b="1" u="none" strike="noStrike" dirty="0" err="1">
                          <a:latin typeface="Arial"/>
                        </a:rPr>
                        <a:t>количесва</a:t>
                      </a:r>
                      <a:r>
                        <a:rPr lang="ru-RU" sz="800" b="1" u="none" strike="noStrike" dirty="0">
                          <a:latin typeface="Arial"/>
                        </a:rPr>
                        <a:t> информации;</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умение работать в команде.</a:t>
                      </a:r>
                    </a:p>
                  </a:txBody>
                  <a:tcPr marL="28575" marR="28575" marT="28575" marB="28575" anchor="ctr"/>
                </a:tc>
              </a:tr>
              <a:tr h="388400">
                <a:tc gridSpan="2">
                  <a:txBody>
                    <a:bodyPr/>
                    <a:lstStyle/>
                    <a:p>
                      <a:pPr algn="ctr"/>
                      <a:r>
                        <a:rPr lang="ru-RU" sz="1000" b="1" dirty="0">
                          <a:latin typeface="Verdana"/>
                        </a:rPr>
                        <a:t>Заболевания, противопоказанные для профессии "Экономист":</a:t>
                      </a:r>
                      <a:endParaRPr lang="ru-RU" sz="1000" dirty="0">
                        <a:latin typeface="Verdana"/>
                      </a:endParaRPr>
                    </a:p>
                  </a:txBody>
                  <a:tcPr marL="28575" marR="28575" marT="28575" marB="28575" anchor="ctr"/>
                </a:tc>
                <a:tc hMerge="1">
                  <a:txBody>
                    <a:bodyPr/>
                    <a:lstStyle/>
                    <a:p>
                      <a:endParaRPr lang="ru-RU"/>
                    </a:p>
                  </a:txBody>
                  <a:tcPr/>
                </a:tc>
              </a:tr>
              <a:tr h="388400">
                <a:tc>
                  <a:txBody>
                    <a:bodyPr/>
                    <a:lstStyle/>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расстройства слуха;</a:t>
                      </a:r>
                    </a:p>
                  </a:txBody>
                  <a:tcPr marL="28575" marR="28575" marT="28575" marB="28575" anchor="ctr"/>
                </a:tc>
                <a:tc>
                  <a:txBody>
                    <a:bodyPr/>
                    <a:lstStyle/>
                    <a:p>
                      <a:r>
                        <a:rPr lang="ru-RU" sz="800" dirty="0">
                          <a:latin typeface="Verdana"/>
                        </a:rPr>
                        <a:t>расстройства речи.</a:t>
                      </a:r>
                    </a:p>
                  </a:txBody>
                  <a:tcPr marL="28575" marR="28575" marT="28575" marB="28575" anchor="ctr"/>
                </a:tc>
              </a:tr>
              <a:tr h="776800">
                <a:tc gridSpan="2">
                  <a:txBody>
                    <a:bodyPr/>
                    <a:lstStyle/>
                    <a:p>
                      <a:r>
                        <a:rPr lang="ru-RU" sz="1000" b="1" dirty="0">
                          <a:latin typeface="Verdana"/>
                        </a:rPr>
                        <a:t>Уровень образования профессии "Экономист"</a:t>
                      </a:r>
                      <a:endParaRPr lang="ru-RU" sz="1000" dirty="0">
                        <a:latin typeface="Verdana"/>
                      </a:endParaRPr>
                    </a:p>
                    <a:p>
                      <a:r>
                        <a:rPr lang="ru-RU" sz="800" dirty="0">
                          <a:latin typeface="Verdana"/>
                        </a:rPr>
                        <a:t>Для овладения профессией "Экономист"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Этнограф</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81787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000" b="1" i="0" kern="1200" dirty="0" smtClean="0">
                          <a:solidFill>
                            <a:schemeClr val="lt1"/>
                          </a:solidFill>
                          <a:latin typeface="+mn-lt"/>
                          <a:ea typeface="+mn-ea"/>
                          <a:cs typeface="+mn-cs"/>
                        </a:rPr>
                        <a:t>Назначение профессии "Этнограф":</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изучение народов–этносов и других этнических общностей, их этногенеза, быта, культурно–исторических отношений, расселений и передвижений. </a:t>
                      </a:r>
                      <a:endParaRPr lang="ru-RU" sz="800" dirty="0"/>
                    </a:p>
                  </a:txBody>
                  <a:tcPr/>
                </a:tc>
                <a:tc hMerge="1">
                  <a:txBody>
                    <a:bodyPr/>
                    <a:lstStyle/>
                    <a:p>
                      <a:endParaRPr lang="ru-RU" dirty="0"/>
                    </a:p>
                  </a:txBody>
                  <a:tcPr/>
                </a:tc>
              </a:tr>
              <a:tr h="370840">
                <a:tc gridSpan="2">
                  <a:txBody>
                    <a:bodyPr/>
                    <a:lstStyle/>
                    <a:p>
                      <a:r>
                        <a:rPr lang="ru-RU" sz="1000" b="1" i="0" kern="1200" dirty="0" smtClean="0">
                          <a:solidFill>
                            <a:schemeClr val="dk1"/>
                          </a:solidFill>
                          <a:latin typeface="+mn-lt"/>
                          <a:ea typeface="+mn-ea"/>
                          <a:cs typeface="+mn-cs"/>
                        </a:rPr>
                        <a:t>Основные решаемые задачи профессии "Этнограф":</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исследование черт традиций повседневной (бытовой) культуры народа, образующих его этнический облик;</a:t>
                      </a:r>
                    </a:p>
                    <a:p>
                      <a:r>
                        <a:rPr lang="ru-RU" sz="800" b="1" i="0" u="none" strike="noStrike" kern="1200" dirty="0" smtClean="0">
                          <a:solidFill>
                            <a:schemeClr val="dk1"/>
                          </a:solidFill>
                          <a:latin typeface="+mn-lt"/>
                          <a:ea typeface="+mn-ea"/>
                          <a:cs typeface="+mn-cs"/>
                        </a:rPr>
                        <a:t>исследование хозяйственной деятельности и социальной структуры этноса;</a:t>
                      </a:r>
                    </a:p>
                    <a:p>
                      <a:r>
                        <a:rPr lang="ru-RU" sz="800" b="1" i="0" u="none" strike="noStrike" kern="1200" dirty="0" smtClean="0">
                          <a:solidFill>
                            <a:schemeClr val="dk1"/>
                          </a:solidFill>
                          <a:latin typeface="+mn-lt"/>
                          <a:ea typeface="+mn-ea"/>
                          <a:cs typeface="+mn-cs"/>
                        </a:rPr>
                        <a:t>изучение первобытнообщинного строя (по его пережиткам у современных народов);</a:t>
                      </a:r>
                    </a:p>
                    <a:p>
                      <a:r>
                        <a:rPr lang="ru-RU" sz="800" b="1" i="0" u="none" strike="noStrike" kern="1200" dirty="0" smtClean="0">
                          <a:solidFill>
                            <a:schemeClr val="dk1"/>
                          </a:solidFill>
                          <a:latin typeface="+mn-lt"/>
                          <a:ea typeface="+mn-ea"/>
                          <a:cs typeface="+mn-cs"/>
                        </a:rPr>
                        <a:t>изучение миграции и численности народов;</a:t>
                      </a:r>
                    </a:p>
                    <a:p>
                      <a:r>
                        <a:rPr lang="ru-RU" sz="800" b="1" i="0" u="none" strike="noStrike" kern="1200" dirty="0" smtClean="0">
                          <a:solidFill>
                            <a:schemeClr val="dk1"/>
                          </a:solidFill>
                          <a:latin typeface="+mn-lt"/>
                          <a:ea typeface="+mn-ea"/>
                          <a:cs typeface="+mn-cs"/>
                        </a:rPr>
                        <a:t>изучение языка, духовного склада, религиозных воззрений этноса;</a:t>
                      </a:r>
                    </a:p>
                    <a:p>
                      <a:r>
                        <a:rPr lang="ru-RU" sz="800" b="1" i="0" u="none" strike="noStrike" kern="1200" dirty="0" smtClean="0">
                          <a:solidFill>
                            <a:schemeClr val="dk1"/>
                          </a:solidFill>
                          <a:latin typeface="+mn-lt"/>
                          <a:ea typeface="+mn-ea"/>
                          <a:cs typeface="+mn-cs"/>
                        </a:rPr>
                        <a:t>непосредственное наблюдение жизни народа (стационарные и экспедиционные исследования, сбор коллекций и др.);</a:t>
                      </a:r>
                    </a:p>
                    <a:p>
                      <a:r>
                        <a:rPr lang="ru-RU" sz="800" b="1" i="0" u="none" strike="noStrike" kern="1200" dirty="0" smtClean="0">
                          <a:solidFill>
                            <a:schemeClr val="dk1"/>
                          </a:solidFill>
                          <a:latin typeface="+mn-lt"/>
                          <a:ea typeface="+mn-ea"/>
                          <a:cs typeface="+mn-cs"/>
                        </a:rPr>
                        <a:t>работа с историческим наследием (археологическими находками, письменностью, народным творчеством);</a:t>
                      </a:r>
                    </a:p>
                    <a:p>
                      <a:r>
                        <a:rPr lang="ru-RU" sz="800" b="1" i="0" u="none" strike="noStrike" kern="1200" dirty="0" smtClean="0">
                          <a:solidFill>
                            <a:schemeClr val="dk1"/>
                          </a:solidFill>
                          <a:latin typeface="+mn-lt"/>
                          <a:ea typeface="+mn-ea"/>
                          <a:cs typeface="+mn-cs"/>
                        </a:rPr>
                        <a:t>проведение </a:t>
                      </a:r>
                      <a:r>
                        <a:rPr lang="ru-RU" sz="800" b="1" i="0" u="none" strike="noStrike" kern="1200" dirty="0" err="1" smtClean="0">
                          <a:solidFill>
                            <a:schemeClr val="dk1"/>
                          </a:solidFill>
                          <a:latin typeface="+mn-lt"/>
                          <a:ea typeface="+mn-ea"/>
                          <a:cs typeface="+mn-cs"/>
                        </a:rPr>
                        <a:t>анкетирований</a:t>
                      </a:r>
                      <a:r>
                        <a:rPr lang="ru-RU" sz="800" b="1" i="0" u="none" strike="noStrike" kern="1200" dirty="0" smtClean="0">
                          <a:solidFill>
                            <a:schemeClr val="dk1"/>
                          </a:solidFill>
                          <a:latin typeface="+mn-lt"/>
                          <a:ea typeface="+mn-ea"/>
                          <a:cs typeface="+mn-cs"/>
                        </a:rPr>
                        <a:t> и бесед с современными представителями этноса;</a:t>
                      </a:r>
                    </a:p>
                    <a:p>
                      <a:r>
                        <a:rPr lang="ru-RU" sz="800" b="1" i="0" u="none" strike="noStrike" kern="1200" dirty="0" smtClean="0">
                          <a:solidFill>
                            <a:schemeClr val="dk1"/>
                          </a:solidFill>
                          <a:latin typeface="+mn-lt"/>
                          <a:ea typeface="+mn-ea"/>
                          <a:cs typeface="+mn-cs"/>
                        </a:rPr>
                        <a:t>проведение антропологических экспертиз;</a:t>
                      </a:r>
                    </a:p>
                    <a:p>
                      <a:r>
                        <a:rPr lang="ru-RU" sz="800" b="1" i="0" u="none" strike="noStrike" kern="1200" dirty="0" smtClean="0">
                          <a:solidFill>
                            <a:schemeClr val="dk1"/>
                          </a:solidFill>
                          <a:latin typeface="+mn-lt"/>
                          <a:ea typeface="+mn-ea"/>
                          <a:cs typeface="+mn-cs"/>
                        </a:rPr>
                        <a:t>изучение проблем языкового родства;</a:t>
                      </a:r>
                    </a:p>
                    <a:p>
                      <a:r>
                        <a:rPr lang="ru-RU" sz="800" b="1" i="0" u="none" strike="noStrike" kern="1200" dirty="0" smtClean="0">
                          <a:solidFill>
                            <a:schemeClr val="dk1"/>
                          </a:solidFill>
                          <a:latin typeface="+mn-lt"/>
                          <a:ea typeface="+mn-ea"/>
                          <a:cs typeface="+mn-cs"/>
                        </a:rPr>
                        <a:t>составление этнографических карт (изучение взаимодействия этноса и природной среды, типов расселения).</a:t>
                      </a:r>
                    </a:p>
                  </a:txBody>
                  <a:tcPr/>
                </a:tc>
                <a:tc hMerge="1">
                  <a:txBody>
                    <a:bodyPr/>
                    <a:lstStyle/>
                    <a:p>
                      <a:endParaRPr lang="ru-RU" dirty="0"/>
                    </a:p>
                  </a:txBody>
                  <a:tcPr/>
                </a:tc>
              </a:tr>
              <a:tr h="370840">
                <a:tc gridSpan="2">
                  <a:txBody>
                    <a:bodyPr/>
                    <a:lstStyle/>
                    <a:p>
                      <a:pPr algn="ctr"/>
                      <a:r>
                        <a:rPr lang="ru-RU" sz="1000" b="1" dirty="0">
                          <a:latin typeface="Verdana"/>
                        </a:rPr>
                        <a:t>Профессионально–важные качества профессии "Этнограф":</a:t>
                      </a:r>
                      <a:endParaRPr lang="ru-RU" sz="10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800" b="1" u="none" strike="noStrike" dirty="0">
                          <a:latin typeface="Arial"/>
                        </a:rPr>
                        <a:t>инициативность;</a:t>
                      </a:r>
                    </a:p>
                    <a:p>
                      <a:pPr>
                        <a:buFont typeface="Arial"/>
                        <a:buChar char="•"/>
                      </a:pPr>
                      <a:r>
                        <a:rPr lang="ru-RU" sz="800" b="1" u="none" strike="noStrike" dirty="0">
                          <a:latin typeface="Arial"/>
                        </a:rPr>
                        <a:t>педантичность;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самостоятельность;</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трудолюбие;</a:t>
                      </a:r>
                    </a:p>
                    <a:p>
                      <a:pPr>
                        <a:buFont typeface="Arial"/>
                        <a:buChar char="•"/>
                      </a:pPr>
                      <a:r>
                        <a:rPr lang="ru-RU" sz="800" b="1" u="none" strike="noStrike" dirty="0">
                          <a:latin typeface="Arial"/>
                        </a:rPr>
                        <a:t>в норме развитые свойства ощущений и восприятия (зрение, слух, обоняние, осязание);</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способность к переводу образа в словесное описание;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ассоциативность мышления;</a:t>
                      </a:r>
                    </a:p>
                  </a:txBody>
                  <a:tcPr marL="28575" marR="28575" marT="28575" marB="28575" anchor="ctr"/>
                </a:tc>
                <a:tc>
                  <a:txBody>
                    <a:bodyPr/>
                    <a:lstStyle/>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err="1">
                          <a:latin typeface="Arial"/>
                        </a:rPr>
                        <a:t>прастранственно</a:t>
                      </a:r>
                      <a:r>
                        <a:rPr lang="ru-RU" sz="800" b="1" u="none" strike="noStrike" dirty="0">
                          <a:latin typeface="Arial"/>
                        </a:rPr>
                        <a:t>–образное мышление;</a:t>
                      </a:r>
                    </a:p>
                    <a:p>
                      <a:pPr>
                        <a:buFont typeface="Arial"/>
                        <a:buChar char="•"/>
                      </a:pPr>
                      <a:r>
                        <a:rPr lang="ru-RU" sz="800" b="1" u="none" strike="noStrike" dirty="0">
                          <a:latin typeface="Arial"/>
                        </a:rPr>
                        <a:t>долговременная память;</a:t>
                      </a:r>
                    </a:p>
                    <a:p>
                      <a:pPr>
                        <a:buFont typeface="Arial"/>
                        <a:buChar char="•"/>
                      </a:pPr>
                      <a:r>
                        <a:rPr lang="ru-RU" sz="800" b="1" u="none" strike="noStrike" dirty="0">
                          <a:latin typeface="Arial"/>
                        </a:rPr>
                        <a:t>память на образы предметного мира;</a:t>
                      </a:r>
                    </a:p>
                    <a:p>
                      <a:pPr>
                        <a:buFont typeface="Arial"/>
                        <a:buChar char="•"/>
                      </a:pPr>
                      <a:r>
                        <a:rPr lang="ru-RU" sz="800" b="1" u="none" strike="noStrike" dirty="0">
                          <a:latin typeface="Arial"/>
                        </a:rPr>
                        <a:t>память на семантику (смысл) текста;</a:t>
                      </a:r>
                    </a:p>
                    <a:p>
                      <a:pPr>
                        <a:buFont typeface="Arial"/>
                        <a:buChar char="•"/>
                      </a:pPr>
                      <a:r>
                        <a:rPr lang="ru-RU" sz="800" b="1" u="none" strike="noStrike" dirty="0">
                          <a:latin typeface="Arial"/>
                        </a:rPr>
                        <a:t>память на условные обозначения (знаки, символы, планы, схемы, графики);</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склонность к исследовательской деятельности;</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способность заниматься длительное время кропотливой работой;</a:t>
                      </a:r>
                    </a:p>
                    <a:p>
                      <a:pPr>
                        <a:buFont typeface="Arial"/>
                        <a:buChar char="•"/>
                      </a:pPr>
                      <a:r>
                        <a:rPr lang="ru-RU" sz="800" b="1" u="none" strike="noStrike" dirty="0">
                          <a:latin typeface="Arial"/>
                        </a:rPr>
                        <a:t>способность к анализу и систематизации большого </a:t>
                      </a:r>
                      <a:r>
                        <a:rPr lang="ru-RU" sz="800" b="1" u="none" strike="noStrike" dirty="0" err="1">
                          <a:latin typeface="Arial"/>
                        </a:rPr>
                        <a:t>количесва</a:t>
                      </a:r>
                      <a:r>
                        <a:rPr lang="ru-RU" sz="800" b="1" u="none" strike="noStrike" dirty="0">
                          <a:latin typeface="Arial"/>
                        </a:rPr>
                        <a:t> информации;</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умение предвидеть результат.</a:t>
                      </a:r>
                    </a:p>
                  </a:txBody>
                  <a:tcPr marL="28575" marR="28575" marT="28575" marB="28575" anchor="ctr"/>
                </a:tc>
              </a:tr>
              <a:tr h="370840">
                <a:tc gridSpan="2">
                  <a:txBody>
                    <a:bodyPr/>
                    <a:lstStyle/>
                    <a:p>
                      <a:pPr algn="ctr"/>
                      <a:r>
                        <a:rPr lang="ru-RU" sz="1000" b="1" dirty="0">
                          <a:latin typeface="Verdana"/>
                        </a:rPr>
                        <a:t>Заболевания, противопоказанные для профессии "Этнограф":</a:t>
                      </a:r>
                      <a:endParaRPr lang="ru-RU" sz="10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расстройства речи;</a:t>
                      </a:r>
                    </a:p>
                  </a:txBody>
                  <a:tcPr marL="28575" marR="28575" marT="28575" marB="28575" anchor="ctr"/>
                </a:tc>
                <a:tc>
                  <a:txBody>
                    <a:bodyPr/>
                    <a:lstStyle/>
                    <a:p>
                      <a:r>
                        <a:rPr lang="ru-RU" sz="800" dirty="0">
                          <a:latin typeface="Verdana"/>
                        </a:rPr>
                        <a:t>хронические инфекционные заболевания.</a:t>
                      </a:r>
                    </a:p>
                  </a:txBody>
                  <a:tcPr marL="28575" marR="28575" marT="28575" marB="28575" anchor="ctr"/>
                </a:tc>
              </a:tr>
              <a:tr h="741680">
                <a:tc gridSpan="2">
                  <a:txBody>
                    <a:bodyPr/>
                    <a:lstStyle/>
                    <a:p>
                      <a:r>
                        <a:rPr lang="ru-RU" sz="1000" b="1" dirty="0">
                          <a:latin typeface="Verdana"/>
                        </a:rPr>
                        <a:t>Уровень образования профессии "Этнограф"</a:t>
                      </a:r>
                      <a:endParaRPr lang="ru-RU" sz="1000" dirty="0">
                        <a:latin typeface="Verdana"/>
                      </a:endParaRPr>
                    </a:p>
                    <a:p>
                      <a:r>
                        <a:rPr lang="ru-RU" sz="800" dirty="0">
                          <a:latin typeface="Verdana"/>
                        </a:rPr>
                        <a:t>Для овладения профессией "Этнограф"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Юрист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81914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100" b="1" i="0" kern="1200" dirty="0" smtClean="0">
                          <a:solidFill>
                            <a:schemeClr val="lt1"/>
                          </a:solidFill>
                          <a:latin typeface="+mn-lt"/>
                          <a:ea typeface="+mn-ea"/>
                          <a:cs typeface="+mn-cs"/>
                        </a:rPr>
                        <a:t>Назначение профессии "Юрист": </a:t>
                      </a:r>
                      <a:r>
                        <a:rPr lang="ru-RU" sz="900" b="0" i="0" kern="1200" dirty="0" smtClean="0">
                          <a:solidFill>
                            <a:schemeClr val="lt1"/>
                          </a:solidFill>
                          <a:latin typeface="+mn-lt"/>
                          <a:ea typeface="+mn-ea"/>
                          <a:cs typeface="+mn-cs"/>
                        </a:rPr>
                        <a:t>толкование и применение законов, обеспечение законности в деятельности государственных органов, предприятий, учреждений, должностных лиц и граждан, вскрытие и установление фактов правонарушений, определение меры </a:t>
                      </a:r>
                      <a:r>
                        <a:rPr lang="ru-RU" sz="900" b="0" i="0" kern="1200" dirty="0" err="1" smtClean="0">
                          <a:solidFill>
                            <a:schemeClr val="lt1"/>
                          </a:solidFill>
                          <a:latin typeface="+mn-lt"/>
                          <a:ea typeface="+mn-ea"/>
                          <a:cs typeface="+mn-cs"/>
                        </a:rPr>
                        <a:t>ответственнасти</a:t>
                      </a:r>
                      <a:r>
                        <a:rPr lang="ru-RU" sz="900" b="0" i="0" kern="1200" dirty="0" smtClean="0">
                          <a:solidFill>
                            <a:schemeClr val="lt1"/>
                          </a:solidFill>
                          <a:latin typeface="+mn-lt"/>
                          <a:ea typeface="+mn-ea"/>
                          <a:cs typeface="+mn-cs"/>
                        </a:rPr>
                        <a:t> и наказания виновных, оказание населению юридической помощи.</a:t>
                      </a:r>
                      <a:endParaRPr lang="ru-RU" sz="900" dirty="0"/>
                    </a:p>
                  </a:txBody>
                  <a:tcPr/>
                </a:tc>
                <a:tc hMerge="1">
                  <a:txBody>
                    <a:bodyPr/>
                    <a:lstStyle/>
                    <a:p>
                      <a:endParaRPr lang="ru-RU" dirty="0"/>
                    </a:p>
                  </a:txBody>
                  <a:tcPr/>
                </a:tc>
              </a:tr>
              <a:tr h="370840">
                <a:tc gridSpan="2">
                  <a:txBody>
                    <a:bodyPr/>
                    <a:lstStyle/>
                    <a:p>
                      <a:r>
                        <a:rPr lang="ru-RU" sz="1100" b="1" i="0" kern="1200" dirty="0" smtClean="0">
                          <a:solidFill>
                            <a:schemeClr val="dk1"/>
                          </a:solidFill>
                          <a:latin typeface="+mn-lt"/>
                          <a:ea typeface="+mn-ea"/>
                          <a:cs typeface="+mn-cs"/>
                        </a:rPr>
                        <a:t>Основные решаемые задачи профессии "Юрист":</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сбор нормативной и фактической информации, имеющей значение для реализации правовых норм в соответствующих сферах профессиональной деятельности;</a:t>
                      </a:r>
                    </a:p>
                    <a:p>
                      <a:r>
                        <a:rPr lang="ru-RU" sz="900" b="1" i="0" u="none" strike="noStrike" kern="1200" dirty="0" smtClean="0">
                          <a:solidFill>
                            <a:schemeClr val="dk1"/>
                          </a:solidFill>
                          <a:latin typeface="+mn-lt"/>
                          <a:ea typeface="+mn-ea"/>
                          <a:cs typeface="+mn-cs"/>
                        </a:rPr>
                        <a:t>анализ юридических норм и правовых отношений, являющихся объектами профессиональной деятельности;</a:t>
                      </a:r>
                    </a:p>
                    <a:p>
                      <a:r>
                        <a:rPr lang="ru-RU" sz="900" b="1" i="0" u="none" strike="noStrike" kern="1200" dirty="0" smtClean="0">
                          <a:solidFill>
                            <a:schemeClr val="dk1"/>
                          </a:solidFill>
                          <a:latin typeface="+mn-lt"/>
                          <a:ea typeface="+mn-ea"/>
                          <a:cs typeface="+mn-cs"/>
                        </a:rPr>
                        <a:t>анализ судебной и административной практики;</a:t>
                      </a:r>
                    </a:p>
                    <a:p>
                      <a:r>
                        <a:rPr lang="ru-RU" sz="900" b="1" i="0" u="none" strike="noStrike" kern="1200" dirty="0" smtClean="0">
                          <a:solidFill>
                            <a:schemeClr val="dk1"/>
                          </a:solidFill>
                          <a:latin typeface="+mn-lt"/>
                          <a:ea typeface="+mn-ea"/>
                          <a:cs typeface="+mn-cs"/>
                        </a:rPr>
                        <a:t>обоснование и принятие в пределах должностных обязанностей решений, а также совершение действий, связанных с реализацией правовых норм;</a:t>
                      </a:r>
                    </a:p>
                    <a:p>
                      <a:r>
                        <a:rPr lang="ru-RU" sz="900" b="1" i="0" u="none" strike="noStrike" kern="1200" dirty="0" smtClean="0">
                          <a:solidFill>
                            <a:schemeClr val="dk1"/>
                          </a:solidFill>
                          <a:latin typeface="+mn-lt"/>
                          <a:ea typeface="+mn-ea"/>
                          <a:cs typeface="+mn-cs"/>
                        </a:rPr>
                        <a:t>составление соответствующих юридических документов;</a:t>
                      </a:r>
                    </a:p>
                    <a:p>
                      <a:r>
                        <a:rPr lang="ru-RU" sz="900" b="1" i="0" u="none" strike="noStrike" kern="1200" dirty="0" smtClean="0">
                          <a:solidFill>
                            <a:schemeClr val="dk1"/>
                          </a:solidFill>
                          <a:latin typeface="+mn-lt"/>
                          <a:ea typeface="+mn-ea"/>
                          <a:cs typeface="+mn-cs"/>
                        </a:rPr>
                        <a:t>обеспечение реализации актов применения права;</a:t>
                      </a:r>
                    </a:p>
                    <a:p>
                      <a:r>
                        <a:rPr lang="ru-RU" sz="900" b="1" i="0" u="none" strike="noStrike" kern="1200" dirty="0" smtClean="0">
                          <a:solidFill>
                            <a:schemeClr val="dk1"/>
                          </a:solidFill>
                          <a:latin typeface="+mn-lt"/>
                          <a:ea typeface="+mn-ea"/>
                          <a:cs typeface="+mn-cs"/>
                        </a:rPr>
                        <a:t>обеспечение законности и правопорядка, осуществление правовой пропаганды и правового воспитания в сфере профессиональной деятельности.</a:t>
                      </a:r>
                    </a:p>
                  </a:txBody>
                  <a:tcPr/>
                </a:tc>
                <a:tc hMerge="1">
                  <a:txBody>
                    <a:bodyPr/>
                    <a:lstStyle/>
                    <a:p>
                      <a:endParaRPr lang="ru-RU" dirty="0"/>
                    </a:p>
                  </a:txBody>
                  <a:tcPr/>
                </a:tc>
              </a:tr>
              <a:tr h="370840">
                <a:tc gridSpan="2">
                  <a:txBody>
                    <a:bodyPr/>
                    <a:lstStyle/>
                    <a:p>
                      <a:pPr algn="ctr"/>
                      <a:r>
                        <a:rPr lang="ru-RU" sz="1100" b="1" dirty="0">
                          <a:latin typeface="Verdana"/>
                        </a:rPr>
                        <a:t>Профессионально–важные качества профессии "Юрист":</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a:latin typeface="Arial"/>
                        </a:rPr>
                        <a:t>дисциплинированность;</a:t>
                      </a:r>
                    </a:p>
                    <a:p>
                      <a:pPr>
                        <a:buFont typeface="Arial"/>
                        <a:buChar char="•"/>
                      </a:pPr>
                      <a:r>
                        <a:rPr lang="ru-RU" sz="900" b="1" u="none" strike="noStrike">
                          <a:latin typeface="Arial"/>
                        </a:rPr>
                        <a:t>предусмотрительность;</a:t>
                      </a:r>
                    </a:p>
                    <a:p>
                      <a:pPr>
                        <a:buFont typeface="Arial"/>
                        <a:buChar char="•"/>
                      </a:pPr>
                      <a:r>
                        <a:rPr lang="ru-RU" sz="900" b="1" u="none" strike="noStrike">
                          <a:latin typeface="Arial"/>
                        </a:rPr>
                        <a:t>самодостаточность (ориентация на собственные силы, уверенность в себе, чувство самоэффективности);</a:t>
                      </a:r>
                    </a:p>
                    <a:p>
                      <a:pPr>
                        <a:buFont typeface="Arial"/>
                        <a:buChar char="•"/>
                      </a:pPr>
                      <a:r>
                        <a:rPr lang="ru-RU" sz="900" b="1" u="none" strike="noStrike">
                          <a:latin typeface="Arial"/>
                        </a:rPr>
                        <a:t>способность аргументировано отстаивать свое мнение;</a:t>
                      </a:r>
                    </a:p>
                    <a:p>
                      <a:pPr>
                        <a:buFont typeface="Arial"/>
                        <a:buChar char="•"/>
                      </a:pPr>
                      <a:r>
                        <a:rPr lang="ru-RU" sz="900" b="1" u="none" strike="noStrike">
                          <a:latin typeface="Arial"/>
                        </a:rPr>
                        <a:t>способность к переключениям с одной деятельности на другую;</a:t>
                      </a:r>
                    </a:p>
                    <a:p>
                      <a:pPr>
                        <a:buFont typeface="Arial"/>
                        <a:buChar char="•"/>
                      </a:pPr>
                      <a:r>
                        <a:rPr lang="ru-RU" sz="900" b="1" u="none" strike="noStrike">
                          <a:latin typeface="Arial"/>
                        </a:rPr>
                        <a:t>способность планировать свою деятельность во времени;</a:t>
                      </a:r>
                    </a:p>
                    <a:p>
                      <a:pPr>
                        <a:buFont typeface="Arial"/>
                        <a:buChar char="•"/>
                      </a:pPr>
                      <a:r>
                        <a:rPr lang="ru-RU" sz="900" b="1" u="none" strike="noStrike">
                          <a:latin typeface="Arial"/>
                        </a:rPr>
                        <a:t>стремление к профессиональному совершенству;</a:t>
                      </a:r>
                    </a:p>
                    <a:p>
                      <a:pPr>
                        <a:buFont typeface="Arial"/>
                        <a:buChar char="•"/>
                      </a:pPr>
                      <a:r>
                        <a:rPr lang="ru-RU" sz="900" b="1" u="none" strike="noStrike">
                          <a:latin typeface="Arial"/>
                        </a:rPr>
                        <a:t>экстравертированность (ориентация на взаимодействие с людьми, общительность);</a:t>
                      </a:r>
                    </a:p>
                    <a:p>
                      <a:pPr>
                        <a:buFont typeface="Arial"/>
                        <a:buChar char="•"/>
                      </a:pPr>
                      <a:r>
                        <a:rPr lang="ru-RU" sz="900" b="1" u="none" strike="noStrike">
                          <a:latin typeface="Arial"/>
                        </a:rPr>
                        <a:t>аналитичность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a:latin typeface="Arial"/>
                        </a:rPr>
                        <a:t>гибкость мышления;</a:t>
                      </a:r>
                    </a:p>
                    <a:p>
                      <a:pPr>
                        <a:buFont typeface="Arial"/>
                        <a:buChar char="•"/>
                      </a:pPr>
                      <a:r>
                        <a:rPr lang="ru-RU" sz="900" b="1" u="none" strike="noStrike">
                          <a:latin typeface="Arial"/>
                        </a:rPr>
                        <a:t>логичность мышления;</a:t>
                      </a:r>
                    </a:p>
                  </a:txBody>
                  <a:tcPr marL="28575" marR="28575" marT="28575" marB="28575" anchor="ctr"/>
                </a:tc>
                <a:tc>
                  <a:txBody>
                    <a:bodyPr/>
                    <a:lstStyle/>
                    <a:p>
                      <a:pPr>
                        <a:buFont typeface="Arial"/>
                        <a:buChar char="•"/>
                      </a:pPr>
                      <a:r>
                        <a:rPr lang="ru-RU" sz="900" b="1" u="none" strike="noStrike" dirty="0">
                          <a:latin typeface="Arial"/>
                        </a:rPr>
                        <a:t>эрудированность;</a:t>
                      </a:r>
                    </a:p>
                    <a:p>
                      <a:pPr>
                        <a:buFont typeface="Arial"/>
                        <a:buChar char="•"/>
                      </a:pPr>
                      <a:r>
                        <a:rPr lang="ru-RU" sz="900" b="1" u="none" strike="noStrike" dirty="0">
                          <a:latin typeface="Arial"/>
                        </a:rPr>
                        <a:t>долговременная память;</a:t>
                      </a:r>
                    </a:p>
                    <a:p>
                      <a:pPr>
                        <a:buFont typeface="Arial"/>
                        <a:buChar char="•"/>
                      </a:pPr>
                      <a:r>
                        <a:rPr lang="ru-RU" sz="900" b="1" u="none" strike="noStrike" dirty="0">
                          <a:latin typeface="Arial"/>
                        </a:rPr>
                        <a:t>память на семантику (смысл) текста;</a:t>
                      </a:r>
                    </a:p>
                    <a:p>
                      <a:pPr>
                        <a:buFont typeface="Arial"/>
                        <a:buChar char="•"/>
                      </a:pPr>
                      <a:r>
                        <a:rPr lang="ru-RU" sz="900" b="1" u="none" strike="noStrike" dirty="0">
                          <a:latin typeface="Arial"/>
                        </a:rPr>
                        <a:t>развитая словесно–логическая память;</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сохранение работоспособности в условиях пониженного парциального давления кислорода;</a:t>
                      </a:r>
                    </a:p>
                    <a:p>
                      <a:pPr>
                        <a:buFont typeface="Arial"/>
                        <a:buChar char="•"/>
                      </a:pPr>
                      <a:r>
                        <a:rPr lang="ru-RU" sz="900" b="1" u="none" strike="noStrike" dirty="0">
                          <a:latin typeface="Arial"/>
                        </a:rPr>
                        <a:t>сохранение работоспособности в условиях пониженного парциального давления углекислого газа;</a:t>
                      </a:r>
                    </a:p>
                    <a:p>
                      <a:pPr>
                        <a:buFont typeface="Arial"/>
                        <a:buChar char="•"/>
                      </a:pPr>
                      <a:r>
                        <a:rPr lang="ru-RU" sz="900" b="1" u="none" strike="noStrike" dirty="0">
                          <a:latin typeface="Arial"/>
                        </a:rPr>
                        <a:t>навыки письменного изложения информации;</a:t>
                      </a:r>
                    </a:p>
                    <a:p>
                      <a:pPr>
                        <a:buFont typeface="Arial"/>
                        <a:buChar char="•"/>
                      </a:pPr>
                      <a:r>
                        <a:rPr lang="ru-RU" sz="900" b="1" u="none" strike="noStrike" dirty="0">
                          <a:latin typeface="Arial"/>
                        </a:rPr>
                        <a:t>склонность к исследовательской деятельности;</a:t>
                      </a:r>
                    </a:p>
                    <a:p>
                      <a:pPr>
                        <a:buFont typeface="Arial"/>
                        <a:buChar char="•"/>
                      </a:pPr>
                      <a:r>
                        <a:rPr lang="ru-RU" sz="900" b="1" u="none" strike="noStrike" dirty="0">
                          <a:latin typeface="Arial"/>
                        </a:rPr>
                        <a:t>склонность к работе с документацией;</a:t>
                      </a:r>
                    </a:p>
                    <a:p>
                      <a:pPr>
                        <a:buFont typeface="Arial"/>
                        <a:buChar char="•"/>
                      </a:pPr>
                      <a:r>
                        <a:rPr lang="ru-RU" sz="900" b="1" u="none" strike="noStrike" dirty="0">
                          <a:latin typeface="Arial"/>
                        </a:rPr>
                        <a:t>способность анализировать и сопоставлять факты;</a:t>
                      </a:r>
                    </a:p>
                    <a:p>
                      <a:pPr>
                        <a:buFont typeface="Arial"/>
                        <a:buChar char="•"/>
                      </a:pPr>
                      <a:r>
                        <a:rPr lang="ru-RU" sz="900" b="1" u="none" strike="noStrike" dirty="0">
                          <a:latin typeface="Arial"/>
                        </a:rPr>
                        <a:t>умение правильно и эффективно распределять время.</a:t>
                      </a:r>
                    </a:p>
                  </a:txBody>
                  <a:tcPr marL="28575" marR="28575" marT="28575" marB="28575" anchor="ctr"/>
                </a:tc>
              </a:tr>
              <a:tr h="370840">
                <a:tc gridSpan="2">
                  <a:txBody>
                    <a:bodyPr/>
                    <a:lstStyle/>
                    <a:p>
                      <a:pPr algn="ctr"/>
                      <a:r>
                        <a:rPr lang="ru-RU" sz="1100" b="1" dirty="0">
                          <a:latin typeface="Verdana"/>
                        </a:rPr>
                        <a:t>Заболевания, противопоказанные для профессии "Юрист":</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расстройства слуха;</a:t>
                      </a:r>
                    </a:p>
                    <a:p>
                      <a:pPr>
                        <a:buFont typeface="Arial"/>
                        <a:buChar char="•"/>
                      </a:pPr>
                      <a:r>
                        <a:rPr lang="ru-RU" sz="900" b="1" u="none" strike="noStrike">
                          <a:latin typeface="Arial"/>
                        </a:rPr>
                        <a:t>расстройства речи;</a:t>
                      </a:r>
                    </a:p>
                  </a:txBody>
                  <a:tcPr marL="28575" marR="28575" marT="28575" marB="28575" anchor="ctr"/>
                </a:tc>
                <a:tc>
                  <a:txBody>
                    <a:bodyPr/>
                    <a:lstStyle/>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геморроидальные расстройства.</a:t>
                      </a:r>
                    </a:p>
                  </a:txBody>
                  <a:tcPr marL="28575" marR="28575" marT="28575" marB="28575" anchor="ctr"/>
                </a:tc>
              </a:tr>
              <a:tr h="741680">
                <a:tc gridSpan="2">
                  <a:txBody>
                    <a:bodyPr/>
                    <a:lstStyle/>
                    <a:p>
                      <a:r>
                        <a:rPr lang="ru-RU" sz="1100" b="1" dirty="0">
                          <a:latin typeface="Verdana"/>
                        </a:rPr>
                        <a:t>Уровень образования профессии </a:t>
                      </a:r>
                      <a:r>
                        <a:rPr lang="ru-RU" sz="1100" b="1" dirty="0" smtClean="0">
                          <a:latin typeface="Verdana"/>
                        </a:rPr>
                        <a:t>"Юрист"</a:t>
                      </a:r>
                      <a:endParaRPr lang="ru-RU" sz="1100" dirty="0">
                        <a:latin typeface="Verdana"/>
                      </a:endParaRPr>
                    </a:p>
                    <a:p>
                      <a:r>
                        <a:rPr lang="ru-RU" sz="900" dirty="0">
                          <a:latin typeface="Verdana"/>
                        </a:rPr>
                        <a:t>Для овладения профессией "Юрист"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Системный администратор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606806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100" b="1" i="0" kern="1200" dirty="0" smtClean="0">
                          <a:solidFill>
                            <a:schemeClr val="lt1"/>
                          </a:solidFill>
                          <a:latin typeface="+mn-lt"/>
                          <a:ea typeface="+mn-ea"/>
                          <a:cs typeface="+mn-cs"/>
                        </a:rPr>
                        <a:t>Назначение профессии "Системный администратор":</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Создание, наладка, обслуживание локальной вычислительной сети предприятия.</a:t>
                      </a:r>
                      <a:endParaRPr lang="ru-RU" sz="900" dirty="0"/>
                    </a:p>
                  </a:txBody>
                  <a:tcPr/>
                </a:tc>
                <a:tc hMerge="1">
                  <a:txBody>
                    <a:bodyPr/>
                    <a:lstStyle/>
                    <a:p>
                      <a:endParaRPr lang="ru-RU" dirty="0"/>
                    </a:p>
                  </a:txBody>
                  <a:tcPr/>
                </a:tc>
              </a:tr>
              <a:tr h="370840">
                <a:tc gridSpan="2">
                  <a:txBody>
                    <a:bodyPr/>
                    <a:lstStyle/>
                    <a:p>
                      <a:r>
                        <a:rPr lang="ru-RU" sz="1100" b="1" i="0" kern="1200" dirty="0" smtClean="0">
                          <a:solidFill>
                            <a:schemeClr val="dk1"/>
                          </a:solidFill>
                          <a:latin typeface="+mn-lt"/>
                          <a:ea typeface="+mn-ea"/>
                          <a:cs typeface="+mn-cs"/>
                        </a:rPr>
                        <a:t>Основные решаемые задачи профессии "Системный администратор":</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установка и наладка системного программного обеспечения, внешних устройств, телекоммуникационных каналов, кабельных линий локальной сети;</a:t>
                      </a:r>
                    </a:p>
                    <a:p>
                      <a:r>
                        <a:rPr lang="ru-RU" sz="900" b="1" i="0" u="none" strike="noStrike" kern="1200" dirty="0" smtClean="0">
                          <a:solidFill>
                            <a:schemeClr val="dk1"/>
                          </a:solidFill>
                          <a:latin typeface="+mn-lt"/>
                          <a:ea typeface="+mn-ea"/>
                          <a:cs typeface="+mn-cs"/>
                        </a:rPr>
                        <a:t>техническое сопровождение (тестирование, проведение антивирусных мероприятий, модернизация, обеспечение своевременного ремонта) аппаратного и программного обеспечения;</a:t>
                      </a:r>
                    </a:p>
                    <a:p>
                      <a:r>
                        <a:rPr lang="ru-RU" sz="900" b="1" i="0" u="none" strike="noStrike" kern="1200" dirty="0" smtClean="0">
                          <a:solidFill>
                            <a:schemeClr val="dk1"/>
                          </a:solidFill>
                          <a:latin typeface="+mn-lt"/>
                          <a:ea typeface="+mn-ea"/>
                          <a:cs typeface="+mn-cs"/>
                        </a:rPr>
                        <a:t>ведение специализированной документации.</a:t>
                      </a:r>
                    </a:p>
                  </a:txBody>
                  <a:tcPr/>
                </a:tc>
                <a:tc hMerge="1">
                  <a:txBody>
                    <a:bodyPr/>
                    <a:lstStyle/>
                    <a:p>
                      <a:endParaRPr lang="ru-RU" dirty="0"/>
                    </a:p>
                  </a:txBody>
                  <a:tcPr/>
                </a:tc>
              </a:tr>
              <a:tr h="370840">
                <a:tc gridSpan="2">
                  <a:txBody>
                    <a:bodyPr/>
                    <a:lstStyle/>
                    <a:p>
                      <a:pPr algn="ctr"/>
                      <a:r>
                        <a:rPr lang="ru-RU" sz="1100" b="1" dirty="0">
                          <a:latin typeface="Verdana"/>
                        </a:rPr>
                        <a:t>Профессионально–важные качества профессии "Системный администратор":</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dirty="0">
                          <a:latin typeface="Arial"/>
                        </a:rPr>
                        <a:t>инициативность;</a:t>
                      </a:r>
                    </a:p>
                    <a:p>
                      <a:pPr>
                        <a:buFont typeface="Arial"/>
                        <a:buChar char="•"/>
                      </a:pPr>
                      <a:r>
                        <a:rPr lang="ru-RU" sz="900" b="1" u="none" strike="noStrike" dirty="0">
                          <a:latin typeface="Arial"/>
                        </a:rPr>
                        <a:t>организованность, самодисциплина;</a:t>
                      </a:r>
                    </a:p>
                    <a:p>
                      <a:pPr>
                        <a:buFont typeface="Arial"/>
                        <a:buChar char="•"/>
                      </a:pPr>
                      <a:r>
                        <a:rPr lang="ru-RU" sz="900" b="1" u="none" strike="noStrike" dirty="0">
                          <a:latin typeface="Arial"/>
                        </a:rPr>
                        <a:t>ответственность;</a:t>
                      </a:r>
                    </a:p>
                    <a:p>
                      <a:pPr>
                        <a:buFont typeface="Arial"/>
                        <a:buChar char="•"/>
                      </a:pPr>
                      <a:r>
                        <a:rPr lang="ru-RU" sz="900" b="1" u="none" strike="noStrike" dirty="0">
                          <a:latin typeface="Arial"/>
                        </a:rPr>
                        <a:t>предусмотрительность;</a:t>
                      </a:r>
                    </a:p>
                    <a:p>
                      <a:pPr>
                        <a:buFont typeface="Arial"/>
                        <a:buChar char="•"/>
                      </a:pPr>
                      <a:r>
                        <a:rPr lang="ru-RU" sz="900" b="1" u="none" strike="noStrike" dirty="0">
                          <a:latin typeface="Arial"/>
                        </a:rPr>
                        <a:t>пунктуальность, педантичность;</a:t>
                      </a:r>
                    </a:p>
                    <a:p>
                      <a:pPr>
                        <a:buFont typeface="Arial"/>
                        <a:buChar char="•"/>
                      </a:pPr>
                      <a:r>
                        <a:rPr lang="ru-RU" sz="900" b="1" u="none" strike="noStrike" dirty="0">
                          <a:latin typeface="Arial"/>
                        </a:rPr>
                        <a:t>способность к переключениям с одной деятельности на другую;</a:t>
                      </a:r>
                    </a:p>
                    <a:p>
                      <a:pPr>
                        <a:buFont typeface="Arial"/>
                        <a:buChar char="•"/>
                      </a:pPr>
                      <a:r>
                        <a:rPr lang="ru-RU" sz="900" b="1" u="none" strike="noStrike" dirty="0">
                          <a:latin typeface="Arial"/>
                        </a:rPr>
                        <a:t>стремление к профессиональному совершенству;</a:t>
                      </a:r>
                    </a:p>
                    <a:p>
                      <a:pPr>
                        <a:buFont typeface="Arial"/>
                        <a:buChar char="•"/>
                      </a:pPr>
                      <a:r>
                        <a:rPr lang="ru-RU" sz="9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и акустическим признакам;</a:t>
                      </a:r>
                    </a:p>
                    <a:p>
                      <a:pPr>
                        <a:buFont typeface="Arial"/>
                        <a:buChar char="•"/>
                      </a:pPr>
                      <a:r>
                        <a:rPr lang="ru-RU" sz="900" b="1" u="none" strike="noStrike" dirty="0">
                          <a:latin typeface="Arial"/>
                        </a:rPr>
                        <a:t>внимание к деталям;</a:t>
                      </a:r>
                    </a:p>
                    <a:p>
                      <a:pPr>
                        <a:buFont typeface="Arial"/>
                        <a:buChar char="•"/>
                      </a:pPr>
                      <a:r>
                        <a:rPr lang="ru-RU" sz="900" b="1" u="none" strike="noStrike" dirty="0">
                          <a:latin typeface="Arial"/>
                        </a:rPr>
                        <a:t>концентрированность внимания;</a:t>
                      </a:r>
                    </a:p>
                    <a:p>
                      <a:pPr>
                        <a:buFont typeface="Arial"/>
                        <a:buChar char="•"/>
                      </a:pPr>
                      <a:r>
                        <a:rPr lang="ru-RU" sz="900" b="1" u="none" strike="noStrike" dirty="0">
                          <a:latin typeface="Arial"/>
                        </a:rPr>
                        <a:t>способность к распределению внимания между несколькими объектами или видами деятельности;</a:t>
                      </a:r>
                    </a:p>
                    <a:p>
                      <a:pPr>
                        <a:buFont typeface="Arial"/>
                        <a:buChar char="•"/>
                      </a:pPr>
                      <a:r>
                        <a:rPr lang="ru-RU" sz="900" b="1" u="none" strike="noStrike" dirty="0">
                          <a:latin typeface="Arial"/>
                        </a:rPr>
                        <a:t>способность к созданию образа по словесному описанию;</a:t>
                      </a:r>
                    </a:p>
                    <a:p>
                      <a:pPr>
                        <a:buFont typeface="Arial"/>
                        <a:buChar char="•"/>
                      </a:pPr>
                      <a:r>
                        <a:rPr lang="ru-RU" sz="900" b="1" u="none" strike="noStrike" dirty="0">
                          <a:latin typeface="Arial"/>
                        </a:rPr>
                        <a:t>способность к переводу образа в словесное описание;</a:t>
                      </a:r>
                    </a:p>
                    <a:p>
                      <a:pPr>
                        <a:buFont typeface="Arial"/>
                        <a:buChar char="•"/>
                      </a:pPr>
                      <a:r>
                        <a:rPr lang="ru-RU" sz="900" b="1" u="none" strike="noStrike" dirty="0" err="1">
                          <a:latin typeface="Arial"/>
                        </a:rPr>
                        <a:t>аналитичность</a:t>
                      </a:r>
                      <a:r>
                        <a:rPr lang="ru-RU" sz="9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dirty="0">
                          <a:latin typeface="Arial"/>
                        </a:rPr>
                        <a:t>гибкость мышления;</a:t>
                      </a:r>
                    </a:p>
                  </a:txBody>
                  <a:tcPr marL="28575" marR="28575" marT="28575" marB="28575" anchor="ctr"/>
                </a:tc>
                <a:tc>
                  <a:txBody>
                    <a:bodyPr/>
                    <a:lstStyle/>
                    <a:p>
                      <a:pPr>
                        <a:buFont typeface="Arial"/>
                        <a:buChar char="•"/>
                      </a:pPr>
                      <a:r>
                        <a:rPr lang="ru-RU" sz="900" b="1" u="none" strike="noStrike" dirty="0">
                          <a:latin typeface="Arial"/>
                        </a:rPr>
                        <a:t>интуитивное мышление;</a:t>
                      </a:r>
                    </a:p>
                    <a:p>
                      <a:pPr>
                        <a:buFont typeface="Arial"/>
                        <a:buChar char="•"/>
                      </a:pPr>
                      <a:r>
                        <a:rPr lang="ru-RU" sz="900" b="1" u="none" strike="noStrike" dirty="0">
                          <a:latin typeface="Arial"/>
                        </a:rPr>
                        <a:t>математическое мышление;</a:t>
                      </a:r>
                    </a:p>
                    <a:p>
                      <a:pPr>
                        <a:buFont typeface="Arial"/>
                        <a:buChar char="•"/>
                      </a:pPr>
                      <a:r>
                        <a:rPr lang="ru-RU" sz="9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900" b="1" u="none" strike="noStrike" dirty="0">
                          <a:latin typeface="Arial"/>
                        </a:rPr>
                        <a:t>стратегическое мышление;</a:t>
                      </a:r>
                    </a:p>
                    <a:p>
                      <a:pPr>
                        <a:buFont typeface="Arial"/>
                        <a:buChar char="•"/>
                      </a:pPr>
                      <a:r>
                        <a:rPr lang="ru-RU" sz="900" b="1" u="none" strike="noStrike" dirty="0">
                          <a:latin typeface="Arial"/>
                        </a:rPr>
                        <a:t>техническое мышление;</a:t>
                      </a:r>
                    </a:p>
                    <a:p>
                      <a:pPr>
                        <a:buFont typeface="Arial"/>
                        <a:buChar char="•"/>
                      </a:pPr>
                      <a:r>
                        <a:rPr lang="ru-RU" sz="900" b="1" u="none" strike="noStrike" dirty="0">
                          <a:latin typeface="Arial"/>
                        </a:rPr>
                        <a:t>память на образы предметного мира;</a:t>
                      </a:r>
                    </a:p>
                    <a:p>
                      <a:pPr>
                        <a:buFont typeface="Arial"/>
                        <a:buChar char="•"/>
                      </a:pPr>
                      <a:r>
                        <a:rPr lang="ru-RU" sz="900" b="1" u="none" strike="noStrike" dirty="0">
                          <a:latin typeface="Arial"/>
                        </a:rPr>
                        <a:t>память на условные обозначения (знаки, символы, планы, схемы, графики);</a:t>
                      </a:r>
                    </a:p>
                    <a:p>
                      <a:pPr>
                        <a:buFont typeface="Arial"/>
                        <a:buChar char="•"/>
                      </a:pPr>
                      <a:r>
                        <a:rPr lang="ru-RU" sz="900" b="1" u="none" strike="noStrike" dirty="0">
                          <a:latin typeface="Arial"/>
                        </a:rPr>
                        <a:t>память на числа и символы;</a:t>
                      </a:r>
                    </a:p>
                    <a:p>
                      <a:pPr>
                        <a:buFont typeface="Arial"/>
                        <a:buChar char="•"/>
                      </a:pPr>
                      <a:r>
                        <a:rPr lang="ru-RU" sz="900" b="1" u="none" strike="noStrike" dirty="0" err="1">
                          <a:latin typeface="Arial"/>
                        </a:rPr>
                        <a:t>операциональная</a:t>
                      </a:r>
                      <a:r>
                        <a:rPr lang="ru-RU" sz="900" b="1" u="none" strike="noStrike" dirty="0">
                          <a:latin typeface="Arial"/>
                        </a:rPr>
                        <a:t> память;</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умение быстро ориентироваться в окружающей обстановке;</a:t>
                      </a:r>
                    </a:p>
                    <a:p>
                      <a:pPr>
                        <a:buFont typeface="Arial"/>
                        <a:buChar char="•"/>
                      </a:pPr>
                      <a:r>
                        <a:rPr lang="ru-RU" sz="900" b="1" u="none" strike="noStrike" dirty="0">
                          <a:latin typeface="Arial"/>
                        </a:rPr>
                        <a:t>навыки письменного изложения информации;</a:t>
                      </a:r>
                    </a:p>
                    <a:p>
                      <a:pPr>
                        <a:buFont typeface="Arial"/>
                        <a:buChar char="•"/>
                      </a:pPr>
                      <a:r>
                        <a:rPr lang="ru-RU" sz="900" b="1" u="none" strike="noStrike" dirty="0">
                          <a:latin typeface="Arial"/>
                        </a:rPr>
                        <a:t>склонность к работе с документацией;</a:t>
                      </a:r>
                    </a:p>
                    <a:p>
                      <a:pPr>
                        <a:buFont typeface="Arial"/>
                        <a:buChar char="•"/>
                      </a:pPr>
                      <a:r>
                        <a:rPr lang="ru-RU" sz="900" b="1" u="none" strike="noStrike" dirty="0">
                          <a:latin typeface="Arial"/>
                        </a:rPr>
                        <a:t>склонность к конструированию и проектированию;</a:t>
                      </a:r>
                    </a:p>
                    <a:p>
                      <a:pPr>
                        <a:buFont typeface="Arial"/>
                        <a:buChar char="•"/>
                      </a:pPr>
                      <a:r>
                        <a:rPr lang="ru-RU" sz="900" b="1" u="none" strike="noStrike" dirty="0">
                          <a:latin typeface="Arial"/>
                        </a:rPr>
                        <a:t>способность прогнозирования;</a:t>
                      </a:r>
                    </a:p>
                    <a:p>
                      <a:pPr>
                        <a:buFont typeface="Arial"/>
                        <a:buChar char="•"/>
                      </a:pPr>
                      <a:r>
                        <a:rPr lang="ru-RU" sz="900" b="1" u="none" strike="noStrike" dirty="0">
                          <a:latin typeface="Arial"/>
                        </a:rPr>
                        <a:t>творческие способности;</a:t>
                      </a:r>
                    </a:p>
                    <a:p>
                      <a:pPr>
                        <a:buFont typeface="Arial"/>
                        <a:buChar char="•"/>
                      </a:pPr>
                      <a:r>
                        <a:rPr lang="ru-RU" sz="900" b="1" u="none" strike="noStrike" dirty="0">
                          <a:latin typeface="Arial"/>
                        </a:rPr>
                        <a:t>умение правильно и эффективно распределять время;</a:t>
                      </a:r>
                    </a:p>
                    <a:p>
                      <a:pPr>
                        <a:buFont typeface="Arial"/>
                        <a:buChar char="•"/>
                      </a:pPr>
                      <a:r>
                        <a:rPr lang="ru-RU" sz="900" b="1" u="none" strike="noStrike" dirty="0">
                          <a:latin typeface="Arial"/>
                        </a:rPr>
                        <a:t>умение предвидеть результат.</a:t>
                      </a:r>
                    </a:p>
                  </a:txBody>
                  <a:tcPr marL="28575" marR="28575" marT="28575" marB="28575" anchor="ctr"/>
                </a:tc>
              </a:tr>
              <a:tr h="370840">
                <a:tc gridSpan="2">
                  <a:txBody>
                    <a:bodyPr/>
                    <a:lstStyle/>
                    <a:p>
                      <a:pPr algn="ctr"/>
                      <a:r>
                        <a:rPr lang="ru-RU" sz="1100" b="1" dirty="0">
                          <a:latin typeface="Verdana"/>
                        </a:rPr>
                        <a:t>Заболевания, противопоказанные для профессии "Системный администратор":</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нарушение цветоразличения, бинокулярного зрения;</a:t>
                      </a:r>
                    </a:p>
                    <a:p>
                      <a:pPr>
                        <a:buFont typeface="Arial"/>
                        <a:buChar char="•"/>
                      </a:pPr>
                      <a:r>
                        <a:rPr lang="ru-RU" sz="900" b="1" u="none" strike="noStrike">
                          <a:latin typeface="Arial"/>
                        </a:rPr>
                        <a:t>расстройства слуха;</a:t>
                      </a:r>
                    </a:p>
                    <a:p>
                      <a:pPr>
                        <a:buFont typeface="Arial"/>
                        <a:buChar char="•"/>
                      </a:pPr>
                      <a:r>
                        <a:rPr lang="ru-RU" sz="900" b="1" u="none" strike="noStrike">
                          <a:latin typeface="Arial"/>
                        </a:rPr>
                        <a:t>дрожание рук;</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геморроидальные расстройства.</a:t>
                      </a:r>
                    </a:p>
                  </a:txBody>
                  <a:tcPr marL="28575" marR="28575" marT="28575" marB="28575" anchor="ctr"/>
                </a:tc>
              </a:tr>
              <a:tr h="741680">
                <a:tc gridSpan="2">
                  <a:txBody>
                    <a:bodyPr/>
                    <a:lstStyle/>
                    <a:p>
                      <a:r>
                        <a:rPr lang="ru-RU" sz="1100" b="1" dirty="0">
                          <a:latin typeface="Verdana"/>
                        </a:rPr>
                        <a:t>Уровень образования профессии "Системный администратор"</a:t>
                      </a:r>
                      <a:endParaRPr lang="ru-RU" sz="1100" dirty="0">
                        <a:latin typeface="Verdana"/>
                      </a:endParaRPr>
                    </a:p>
                    <a:p>
                      <a:r>
                        <a:rPr lang="ru-RU" sz="900" dirty="0">
                          <a:latin typeface="Verdana"/>
                        </a:rPr>
                        <a:t>Для овладения профессией "Системный администратор" необходимо либо среднее, либо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143000"/>
          </a:xfrm>
        </p:spPr>
        <p:txBody>
          <a:bodyPr>
            <a:normAutofit/>
          </a:bodyPr>
          <a:lstStyle/>
          <a:p>
            <a:r>
              <a:rPr lang="ru-RU" sz="2800" u="sng" dirty="0" smtClean="0"/>
              <a:t>Профессии типа  «Человек – Художественный образ»</a:t>
            </a:r>
            <a:endParaRPr lang="ru-RU" sz="2800" u="sng" dirty="0"/>
          </a:p>
        </p:txBody>
      </p:sp>
      <p:graphicFrame>
        <p:nvGraphicFramePr>
          <p:cNvPr id="4" name="Содержимое 3"/>
          <p:cNvGraphicFramePr>
            <a:graphicFrameLocks noGrp="1"/>
          </p:cNvGraphicFramePr>
          <p:nvPr>
            <p:ph idx="1"/>
          </p:nvPr>
        </p:nvGraphicFramePr>
        <p:xfrm>
          <a:off x="395536" y="980728"/>
          <a:ext cx="8229600" cy="5303520"/>
        </p:xfrm>
        <a:graphic>
          <a:graphicData uri="http://schemas.openxmlformats.org/drawingml/2006/table">
            <a:tbl>
              <a:tblPr firstRow="1" bandRow="1">
                <a:tableStyleId>{5C22544A-7EE6-4342-B048-85BDC9FD1C3A}</a:tableStyleId>
              </a:tblPr>
              <a:tblGrid>
                <a:gridCol w="2743200"/>
                <a:gridCol w="2743200"/>
                <a:gridCol w="2743200"/>
              </a:tblGrid>
              <a:tr h="1224136">
                <a:tc>
                  <a:txBody>
                    <a:bodyPr/>
                    <a:lstStyle/>
                    <a:p>
                      <a:r>
                        <a:rPr lang="ru-RU" sz="1200" b="1" i="1" kern="1200" dirty="0" smtClean="0">
                          <a:solidFill>
                            <a:schemeClr val="lt1"/>
                          </a:solidFill>
                          <a:latin typeface="+mn-lt"/>
                          <a:ea typeface="+mn-ea"/>
                          <a:cs typeface="+mn-cs"/>
                        </a:rPr>
                        <a:t>Исполнительские</a:t>
                      </a:r>
                    </a:p>
                    <a:p>
                      <a:r>
                        <a:rPr lang="ru-RU" sz="1200" b="1" i="0" kern="1200" dirty="0" smtClean="0">
                          <a:solidFill>
                            <a:schemeClr val="lt1"/>
                          </a:solidFill>
                          <a:latin typeface="+mn-lt"/>
                          <a:ea typeface="+mn-ea"/>
                          <a:cs typeface="+mn-cs"/>
                        </a:rPr>
                        <a:t> (связаны </a:t>
                      </a:r>
                      <a:r>
                        <a:rPr lang="ru-RU" sz="1200" b="1" i="0" kern="1200" dirty="0" err="1" smtClean="0">
                          <a:solidFill>
                            <a:schemeClr val="lt1"/>
                          </a:solidFill>
                          <a:latin typeface="+mn-lt"/>
                          <a:ea typeface="+mn-ea"/>
                          <a:cs typeface="+mn-cs"/>
                        </a:rPr>
                        <a:t>c</a:t>
                      </a:r>
                      <a:r>
                        <a:rPr lang="ru-RU" sz="1200" b="1" i="0" kern="1200" dirty="0" smtClean="0">
                          <a:solidFill>
                            <a:schemeClr val="lt1"/>
                          </a:solidFill>
                          <a:latin typeface="+mn-lt"/>
                          <a:ea typeface="+mn-ea"/>
                          <a:cs typeface="+mn-cs"/>
                        </a:rPr>
                        <a:t> выполнением поставленных задач, работой по заданному образцу, соблюдением имеющихся правил и нормативов, следованием инструкциям, стереотипным подходом к решению проблем</a:t>
                      </a:r>
                      <a:endParaRPr lang="ru-RU" sz="1200" dirty="0"/>
                    </a:p>
                  </a:txBody>
                  <a:tcPr/>
                </a:tc>
                <a:tc>
                  <a:txBody>
                    <a:bodyPr/>
                    <a:lstStyle/>
                    <a:p>
                      <a:r>
                        <a:rPr lang="ru-RU" sz="1200" b="1" i="1" kern="1200" dirty="0" smtClean="0">
                          <a:solidFill>
                            <a:schemeClr val="lt1"/>
                          </a:solidFill>
                          <a:latin typeface="+mn-lt"/>
                          <a:ea typeface="+mn-ea"/>
                          <a:cs typeface="+mn-cs"/>
                        </a:rPr>
                        <a:t>Творческие</a:t>
                      </a:r>
                    </a:p>
                    <a:p>
                      <a:r>
                        <a:rPr lang="ru-RU" sz="1200" b="1" i="0" kern="1200" dirty="0" smtClean="0">
                          <a:solidFill>
                            <a:schemeClr val="lt1"/>
                          </a:solidFill>
                          <a:latin typeface="+mn-lt"/>
                          <a:ea typeface="+mn-ea"/>
                          <a:cs typeface="+mn-cs"/>
                        </a:rPr>
                        <a:t> (связаны с анализом, исследованием, испытанием, конструированием, проектированием, разработкой новых образцов, принятием нестандартных решений);</a:t>
                      </a:r>
                      <a:endParaRPr lang="ru-RU" sz="1200" dirty="0"/>
                    </a:p>
                  </a:txBody>
                  <a:tcPr/>
                </a:tc>
                <a:tc>
                  <a:txBody>
                    <a:bodyPr/>
                    <a:lstStyle/>
                    <a:p>
                      <a:r>
                        <a:rPr lang="ru-RU" sz="1200" b="1" i="1" kern="1200" dirty="0" smtClean="0">
                          <a:solidFill>
                            <a:schemeClr val="lt1"/>
                          </a:solidFill>
                          <a:latin typeface="+mn-lt"/>
                          <a:ea typeface="+mn-ea"/>
                          <a:cs typeface="+mn-cs"/>
                        </a:rPr>
                        <a:t>Руководящие</a:t>
                      </a:r>
                    </a:p>
                    <a:p>
                      <a:r>
                        <a:rPr lang="ru-RU" sz="1200" b="1" i="0" kern="1200" dirty="0" smtClean="0">
                          <a:solidFill>
                            <a:schemeClr val="lt1"/>
                          </a:solidFill>
                          <a:latin typeface="+mn-lt"/>
                          <a:ea typeface="+mn-ea"/>
                          <a:cs typeface="+mn-cs"/>
                        </a:rPr>
                        <a:t> (связаны с планированием и организацией, управлением и координацией деятельности, контролем и принятием управленческих решений).</a:t>
                      </a:r>
                      <a:endParaRPr lang="ru-RU" sz="1200" dirty="0"/>
                    </a:p>
                  </a:txBody>
                  <a:tcPr/>
                </a:tc>
              </a:tr>
              <a:tr h="216024">
                <a:tc>
                  <a:txBody>
                    <a:bodyPr/>
                    <a:lstStyle/>
                    <a:p>
                      <a:r>
                        <a:rPr lang="ru-RU" sz="1200" b="1" i="0" u="none" strike="noStrike" kern="1200" dirty="0" smtClean="0">
                          <a:solidFill>
                            <a:schemeClr val="dk1"/>
                          </a:solidFill>
                          <a:latin typeface="+mn-lt"/>
                          <a:ea typeface="+mn-ea"/>
                          <a:cs typeface="+mn-cs"/>
                          <a:hlinkClick r:id="rId2" action="ppaction://hlinksldjump"/>
                        </a:rPr>
                        <a:t>Имиджмейкер</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3" action="ppaction://hlinksldjump"/>
                        </a:rPr>
                        <a:t>Актёр</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4" action="ppaction://hlinksldjump"/>
                        </a:rPr>
                        <a:t>Менеджер по рекламе</a:t>
                      </a:r>
                      <a:endParaRPr lang="ru-RU" sz="1200" dirty="0"/>
                    </a:p>
                  </a:txBody>
                  <a:tcPr/>
                </a:tc>
              </a:tr>
              <a:tr h="216024">
                <a:tc>
                  <a:txBody>
                    <a:bodyPr/>
                    <a:lstStyle/>
                    <a:p>
                      <a:r>
                        <a:rPr lang="ru-RU" sz="1200" b="1" i="0" u="none" strike="noStrike" kern="1200" dirty="0" smtClean="0">
                          <a:solidFill>
                            <a:schemeClr val="dk1"/>
                          </a:solidFill>
                          <a:latin typeface="+mn-lt"/>
                          <a:ea typeface="+mn-ea"/>
                          <a:cs typeface="+mn-cs"/>
                          <a:hlinkClick r:id="rId5" action="ppaction://hlinksldjump"/>
                        </a:rPr>
                        <a:t>Искусствовед</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6" action="ppaction://hlinksldjump"/>
                        </a:rPr>
                        <a:t>Архитектор</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7" action="ppaction://hlinksldjump"/>
                        </a:rPr>
                        <a:t>Продюсер</a:t>
                      </a:r>
                      <a:endParaRPr lang="ru-RU" sz="1200" dirty="0"/>
                    </a:p>
                  </a:txBody>
                  <a:tcPr/>
                </a:tc>
              </a:tr>
              <a:tr h="360040">
                <a:tc>
                  <a:txBody>
                    <a:bodyPr/>
                    <a:lstStyle/>
                    <a:p>
                      <a:r>
                        <a:rPr lang="ru-RU" sz="1200" b="1" i="0" u="none" strike="noStrike" kern="1200" dirty="0" smtClean="0">
                          <a:solidFill>
                            <a:schemeClr val="dk1"/>
                          </a:solidFill>
                          <a:latin typeface="+mn-lt"/>
                          <a:ea typeface="+mn-ea"/>
                          <a:cs typeface="+mn-cs"/>
                          <a:hlinkClick r:id="rId8" action="ppaction://hlinksldjump"/>
                        </a:rPr>
                        <a:t>Манекенщица</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9" action="ppaction://hlinksldjump"/>
                        </a:rPr>
                        <a:t>Ведущий программ на радио и телевидении</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10" action="ppaction://hlinksldjump"/>
                        </a:rPr>
                        <a:t>Режиссер</a:t>
                      </a:r>
                      <a:endParaRPr lang="ru-RU" sz="1200" dirty="0"/>
                    </a:p>
                  </a:txBody>
                  <a:tcPr/>
                </a:tc>
              </a:tr>
              <a:tr h="216024">
                <a:tc>
                  <a:txBody>
                    <a:bodyPr/>
                    <a:lstStyle/>
                    <a:p>
                      <a:r>
                        <a:rPr lang="ru-RU" sz="1200" b="1" i="0" u="none" strike="noStrike" kern="1200" dirty="0" smtClean="0">
                          <a:solidFill>
                            <a:schemeClr val="dk1"/>
                          </a:solidFill>
                          <a:latin typeface="+mn-lt"/>
                          <a:ea typeface="+mn-ea"/>
                          <a:cs typeface="+mn-cs"/>
                          <a:hlinkClick r:id="rId11" action="ppaction://hlinksldjump"/>
                        </a:rPr>
                        <a:t>Парикмахер</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12" action="ppaction://hlinksldjump"/>
                        </a:rPr>
                        <a:t>Дизайнер</a:t>
                      </a:r>
                      <a:endParaRPr lang="ru-RU" sz="1200" dirty="0"/>
                    </a:p>
                  </a:txBody>
                  <a:tcPr/>
                </a:tc>
                <a:tc>
                  <a:txBody>
                    <a:bodyPr/>
                    <a:lstStyle/>
                    <a:p>
                      <a:endParaRPr lang="ru-RU" sz="1200"/>
                    </a:p>
                  </a:txBody>
                  <a:tcPr/>
                </a:tc>
              </a:tr>
              <a:tr h="216024">
                <a:tc>
                  <a:txBody>
                    <a:bodyPr/>
                    <a:lstStyle/>
                    <a:p>
                      <a:r>
                        <a:rPr lang="ru-RU" sz="1200" b="1" i="0" u="none" strike="noStrike" kern="1200" dirty="0" smtClean="0">
                          <a:solidFill>
                            <a:schemeClr val="dk1"/>
                          </a:solidFill>
                          <a:latin typeface="+mn-lt"/>
                          <a:ea typeface="+mn-ea"/>
                          <a:cs typeface="+mn-cs"/>
                          <a:hlinkClick r:id="rId13" action="ppaction://hlinksldjump"/>
                        </a:rPr>
                        <a:t>Повар</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14" action="ppaction://hlinksldjump"/>
                        </a:rPr>
                        <a:t>Журналист</a:t>
                      </a:r>
                      <a:endParaRPr lang="ru-RU" sz="1200" dirty="0"/>
                    </a:p>
                  </a:txBody>
                  <a:tcPr/>
                </a:tc>
                <a:tc>
                  <a:txBody>
                    <a:bodyPr/>
                    <a:lstStyle/>
                    <a:p>
                      <a:endParaRPr lang="ru-RU" sz="1200" dirty="0"/>
                    </a:p>
                  </a:txBody>
                  <a:tcPr/>
                </a:tc>
              </a:tr>
              <a:tr h="216024">
                <a:tc>
                  <a:txBody>
                    <a:bodyPr/>
                    <a:lstStyle/>
                    <a:p>
                      <a:r>
                        <a:rPr lang="ru-RU" sz="1200" b="1" i="0" u="none" strike="noStrike" kern="1200" dirty="0" smtClean="0">
                          <a:solidFill>
                            <a:schemeClr val="dk1"/>
                          </a:solidFill>
                          <a:latin typeface="+mn-lt"/>
                          <a:ea typeface="+mn-ea"/>
                          <a:cs typeface="+mn-cs"/>
                          <a:hlinkClick r:id="rId15" action="ppaction://hlinksldjump"/>
                        </a:rPr>
                        <a:t>Портной</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16" action="ppaction://hlinksldjump"/>
                        </a:rPr>
                        <a:t>Клипмейкер</a:t>
                      </a:r>
                      <a:endParaRPr lang="ru-RU" sz="1200" dirty="0"/>
                    </a:p>
                  </a:txBody>
                  <a:tcPr/>
                </a:tc>
                <a:tc>
                  <a:txBody>
                    <a:bodyPr/>
                    <a:lstStyle/>
                    <a:p>
                      <a:endParaRPr lang="ru-RU" sz="1200" dirty="0"/>
                    </a:p>
                  </a:txBody>
                  <a:tcPr/>
                </a:tc>
              </a:tr>
              <a:tr h="216024">
                <a:tc>
                  <a:txBody>
                    <a:bodyPr/>
                    <a:lstStyle/>
                    <a:p>
                      <a:r>
                        <a:rPr lang="ru-RU" sz="1200" b="1" i="0" u="none" strike="noStrike" kern="1200" dirty="0" smtClean="0">
                          <a:solidFill>
                            <a:schemeClr val="dk1"/>
                          </a:solidFill>
                          <a:latin typeface="+mn-lt"/>
                          <a:ea typeface="+mn-ea"/>
                          <a:cs typeface="+mn-cs"/>
                          <a:hlinkClick r:id="rId17" action="ppaction://hlinksldjump"/>
                        </a:rPr>
                        <a:t>Стюардесса/бортпроводник</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18" action="ppaction://hlinksldjump"/>
                        </a:rPr>
                        <a:t>Копирайтер</a:t>
                      </a:r>
                      <a:endParaRPr lang="ru-RU" sz="1200" dirty="0"/>
                    </a:p>
                  </a:txBody>
                  <a:tcPr/>
                </a:tc>
                <a:tc>
                  <a:txBody>
                    <a:bodyPr/>
                    <a:lstStyle/>
                    <a:p>
                      <a:endParaRPr lang="ru-RU" sz="1200" dirty="0"/>
                    </a:p>
                  </a:txBody>
                  <a:tcPr/>
                </a:tc>
              </a:tr>
              <a:tr h="216024">
                <a:tc>
                  <a:txBody>
                    <a:bodyPr/>
                    <a:lstStyle/>
                    <a:p>
                      <a:r>
                        <a:rPr lang="ru-RU" sz="1200" b="1" i="0" u="none" strike="noStrike" kern="1200" dirty="0" smtClean="0">
                          <a:solidFill>
                            <a:schemeClr val="dk1"/>
                          </a:solidFill>
                          <a:latin typeface="+mn-lt"/>
                          <a:ea typeface="+mn-ea"/>
                          <a:cs typeface="+mn-cs"/>
                          <a:hlinkClick r:id="" action="ppaction://noaction"/>
                        </a:rPr>
                        <a:t>Фотограф, </a:t>
                      </a:r>
                      <a:r>
                        <a:rPr lang="ru-RU" sz="1200" b="1" i="0" u="none" strike="noStrike" kern="1200" dirty="0" err="1" smtClean="0">
                          <a:solidFill>
                            <a:schemeClr val="dk1"/>
                          </a:solidFill>
                          <a:latin typeface="+mn-lt"/>
                          <a:ea typeface="+mn-ea"/>
                          <a:cs typeface="+mn-cs"/>
                          <a:hlinkClick r:id="" action="ppaction://noaction"/>
                        </a:rPr>
                        <a:t>видеооператор</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19" action="ppaction://hlinksldjump"/>
                        </a:rPr>
                        <a:t>Косметолог</a:t>
                      </a:r>
                      <a:endParaRPr lang="ru-RU" sz="1200" dirty="0"/>
                    </a:p>
                  </a:txBody>
                  <a:tcPr/>
                </a:tc>
                <a:tc>
                  <a:txBody>
                    <a:bodyPr/>
                    <a:lstStyle/>
                    <a:p>
                      <a:endParaRPr lang="ru-RU" sz="1200" dirty="0"/>
                    </a:p>
                  </a:txBody>
                  <a:tcPr/>
                </a:tc>
              </a:tr>
              <a:tr h="216024">
                <a:tc>
                  <a:txBody>
                    <a:bodyPr/>
                    <a:lstStyle/>
                    <a:p>
                      <a:r>
                        <a:rPr lang="ru-RU" sz="1200" b="1" i="0" u="none" strike="noStrike" kern="1200" dirty="0" smtClean="0">
                          <a:solidFill>
                            <a:schemeClr val="dk1"/>
                          </a:solidFill>
                          <a:latin typeface="+mn-lt"/>
                          <a:ea typeface="+mn-ea"/>
                          <a:cs typeface="+mn-cs"/>
                          <a:hlinkClick r:id="rId20" action="ppaction://hlinksldjump"/>
                        </a:rPr>
                        <a:t>Фотомодель</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21" action="ppaction://hlinksldjump"/>
                        </a:rPr>
                        <a:t>Модельер</a:t>
                      </a:r>
                      <a:endParaRPr lang="ru-RU" sz="1200" dirty="0"/>
                    </a:p>
                  </a:txBody>
                  <a:tcPr/>
                </a:tc>
                <a:tc>
                  <a:txBody>
                    <a:bodyPr/>
                    <a:lstStyle/>
                    <a:p>
                      <a:endParaRPr lang="ru-RU" sz="1200" dirty="0"/>
                    </a:p>
                  </a:txBody>
                  <a:tcPr/>
                </a:tc>
              </a:tr>
              <a:tr h="216024">
                <a:tc>
                  <a:txBody>
                    <a:bodyPr/>
                    <a:lstStyle/>
                    <a:p>
                      <a:r>
                        <a:rPr lang="ru-RU" sz="1200" b="1" i="0" u="none" strike="noStrike" kern="1200" dirty="0" smtClean="0">
                          <a:solidFill>
                            <a:schemeClr val="dk1"/>
                          </a:solidFill>
                          <a:latin typeface="+mn-lt"/>
                          <a:ea typeface="+mn-ea"/>
                          <a:cs typeface="+mn-cs"/>
                          <a:hlinkClick r:id="rId22" action="ppaction://hlinksldjump"/>
                        </a:rPr>
                        <a:t>Ювелир</a:t>
                      </a:r>
                      <a:endParaRPr lang="ru-RU" sz="1200" dirty="0"/>
                    </a:p>
                  </a:txBody>
                  <a:tcPr/>
                </a:tc>
                <a:tc>
                  <a:txBody>
                    <a:bodyPr/>
                    <a:lstStyle/>
                    <a:p>
                      <a:r>
                        <a:rPr lang="ru-RU" sz="1200" b="1" i="0" u="none" strike="noStrike" kern="1200" dirty="0" smtClean="0">
                          <a:solidFill>
                            <a:schemeClr val="dk1"/>
                          </a:solidFill>
                          <a:latin typeface="+mn-lt"/>
                          <a:ea typeface="+mn-ea"/>
                          <a:cs typeface="+mn-cs"/>
                          <a:hlinkClick r:id="rId23" action="ppaction://hlinksldjump"/>
                        </a:rPr>
                        <a:t>Певец</a:t>
                      </a:r>
                      <a:endParaRPr lang="ru-RU" sz="1200" dirty="0"/>
                    </a:p>
                  </a:txBody>
                  <a:tcPr/>
                </a:tc>
                <a:tc>
                  <a:txBody>
                    <a:bodyPr/>
                    <a:lstStyle/>
                    <a:p>
                      <a:endParaRPr lang="ru-RU" sz="1200" dirty="0"/>
                    </a:p>
                  </a:txBody>
                  <a:tcPr/>
                </a:tc>
              </a:tr>
              <a:tr h="216024">
                <a:tc>
                  <a:txBody>
                    <a:bodyPr/>
                    <a:lstStyle/>
                    <a:p>
                      <a:endParaRPr lang="ru-RU" sz="1200" dirty="0"/>
                    </a:p>
                  </a:txBody>
                  <a:tcPr/>
                </a:tc>
                <a:tc>
                  <a:txBody>
                    <a:bodyPr/>
                    <a:lstStyle/>
                    <a:p>
                      <a:r>
                        <a:rPr lang="ru-RU" sz="1200" b="1" i="0" u="none" strike="noStrike" kern="1200" dirty="0" smtClean="0">
                          <a:solidFill>
                            <a:schemeClr val="dk1"/>
                          </a:solidFill>
                          <a:latin typeface="+mn-lt"/>
                          <a:ea typeface="+mn-ea"/>
                          <a:cs typeface="+mn-cs"/>
                          <a:hlinkClick r:id="rId24" action="ppaction://hlinksldjump"/>
                        </a:rPr>
                        <a:t>Скульптор</a:t>
                      </a:r>
                      <a:endParaRPr lang="ru-RU" sz="1200" dirty="0"/>
                    </a:p>
                  </a:txBody>
                  <a:tcPr/>
                </a:tc>
                <a:tc>
                  <a:txBody>
                    <a:bodyPr/>
                    <a:lstStyle/>
                    <a:p>
                      <a:endParaRPr lang="ru-RU" sz="1200" dirty="0"/>
                    </a:p>
                  </a:txBody>
                  <a:tcPr/>
                </a:tc>
              </a:tr>
              <a:tr h="216024">
                <a:tc>
                  <a:txBody>
                    <a:bodyPr/>
                    <a:lstStyle/>
                    <a:p>
                      <a:endParaRPr lang="ru-RU" sz="1200" dirty="0"/>
                    </a:p>
                  </a:txBody>
                  <a:tcPr/>
                </a:tc>
                <a:tc>
                  <a:txBody>
                    <a:bodyPr/>
                    <a:lstStyle/>
                    <a:p>
                      <a:r>
                        <a:rPr lang="ru-RU" sz="1200" b="1" i="0" u="none" strike="noStrike" kern="1200" dirty="0" smtClean="0">
                          <a:solidFill>
                            <a:schemeClr val="dk1"/>
                          </a:solidFill>
                          <a:latin typeface="+mn-lt"/>
                          <a:ea typeface="+mn-ea"/>
                          <a:cs typeface="+mn-cs"/>
                          <a:hlinkClick r:id="rId25" action="ppaction://hlinksldjump"/>
                        </a:rPr>
                        <a:t>Стилист</a:t>
                      </a:r>
                      <a:endParaRPr lang="ru-RU" sz="1200" dirty="0"/>
                    </a:p>
                  </a:txBody>
                  <a:tcPr/>
                </a:tc>
                <a:tc>
                  <a:txBody>
                    <a:bodyPr/>
                    <a:lstStyle/>
                    <a:p>
                      <a:endParaRPr lang="ru-RU" sz="1200" dirty="0"/>
                    </a:p>
                  </a:txBody>
                  <a:tcPr/>
                </a:tc>
              </a:tr>
              <a:tr h="216024">
                <a:tc>
                  <a:txBody>
                    <a:bodyPr/>
                    <a:lstStyle/>
                    <a:p>
                      <a:endParaRPr lang="ru-RU" sz="1200"/>
                    </a:p>
                  </a:txBody>
                  <a:tcPr/>
                </a:tc>
                <a:tc>
                  <a:txBody>
                    <a:bodyPr/>
                    <a:lstStyle/>
                    <a:p>
                      <a:r>
                        <a:rPr lang="ru-RU" sz="1200" b="1" i="0" u="none" strike="noStrike" kern="1200" dirty="0" smtClean="0">
                          <a:solidFill>
                            <a:schemeClr val="dk1"/>
                          </a:solidFill>
                          <a:latin typeface="+mn-lt"/>
                          <a:ea typeface="+mn-ea"/>
                          <a:cs typeface="+mn-cs"/>
                          <a:hlinkClick r:id="rId26" action="ppaction://hlinksldjump"/>
                        </a:rPr>
                        <a:t>Художник</a:t>
                      </a:r>
                      <a:endParaRPr lang="ru-RU" sz="1200" dirty="0"/>
                    </a:p>
                  </a:txBody>
                  <a:tcPr/>
                </a:tc>
                <a:tc>
                  <a:txBody>
                    <a:bodyPr/>
                    <a:lstStyle/>
                    <a:p>
                      <a:endParaRPr lang="ru-RU" sz="1200" dirty="0"/>
                    </a:p>
                  </a:txBody>
                  <a:tcPr/>
                </a:tc>
              </a:tr>
            </a:tbl>
          </a:graphicData>
        </a:graphic>
      </p:graphicFrame>
      <p:grpSp>
        <p:nvGrpSpPr>
          <p:cNvPr id="9" name="Группа 8"/>
          <p:cNvGrpSpPr/>
          <p:nvPr/>
        </p:nvGrpSpPr>
        <p:grpSpPr>
          <a:xfrm>
            <a:off x="0" y="0"/>
            <a:ext cx="576064" cy="504056"/>
            <a:chOff x="0" y="0"/>
            <a:chExt cx="576064" cy="504056"/>
          </a:xfrm>
        </p:grpSpPr>
        <p:sp>
          <p:nvSpPr>
            <p:cNvPr id="10" name="Прямоугольник 9">
              <a:hlinkClick r:id="rId27" action="ppaction://hlinksldjump"/>
            </p:cNvPr>
            <p:cNvSpPr/>
            <p:nvPr/>
          </p:nvSpPr>
          <p:spPr>
            <a:xfrm>
              <a:off x="144016" y="216024"/>
              <a:ext cx="288032" cy="28803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sp>
          <p:nvSpPr>
            <p:cNvPr id="11" name="Равнобедренный треугольник 10">
              <a:hlinkClick r:id="rId27" action="ppaction://hlinksldjump"/>
            </p:cNvPr>
            <p:cNvSpPr/>
            <p:nvPr/>
          </p:nvSpPr>
          <p:spPr>
            <a:xfrm>
              <a:off x="0" y="0"/>
              <a:ext cx="576064" cy="268559"/>
            </a:xfrm>
            <a:prstGeom prst="triangle">
              <a:avLst>
                <a:gd name="adj" fmla="val 5000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b="1">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gr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20688"/>
          </a:xfrm>
        </p:spPr>
        <p:txBody>
          <a:bodyPr>
            <a:normAutofit/>
          </a:bodyPr>
          <a:lstStyle/>
          <a:p>
            <a:r>
              <a:rPr lang="ru-RU" sz="1200" b="1" dirty="0"/>
              <a:t>Имиджмейкер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96900"/>
          <a:ext cx="8229600" cy="57277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400" b="1" i="0" kern="1200" dirty="0" smtClean="0">
                          <a:solidFill>
                            <a:schemeClr val="lt1"/>
                          </a:solidFill>
                          <a:latin typeface="+mn-lt"/>
                          <a:ea typeface="+mn-ea"/>
                          <a:cs typeface="+mn-cs"/>
                        </a:rPr>
                        <a:t>Назначение профессии "Имиджмейкер":</a:t>
                      </a:r>
                      <a:r>
                        <a:rPr lang="en-US" sz="1400" b="1" i="0" kern="1200" dirty="0" smtClean="0">
                          <a:solidFill>
                            <a:schemeClr val="lt1"/>
                          </a:solidFill>
                          <a:latin typeface="+mn-lt"/>
                          <a:ea typeface="+mn-ea"/>
                          <a:cs typeface="+mn-cs"/>
                        </a:rPr>
                        <a:t> </a:t>
                      </a:r>
                      <a:r>
                        <a:rPr lang="ru-RU" sz="1100" b="0" i="0" kern="1200" dirty="0" smtClean="0">
                          <a:solidFill>
                            <a:schemeClr val="lt1"/>
                          </a:solidFill>
                          <a:latin typeface="+mn-lt"/>
                          <a:ea typeface="+mn-ea"/>
                          <a:cs typeface="+mn-cs"/>
                        </a:rPr>
                        <a:t>формирование нового индивидуального образа (имиджа) клиента (человека, организации).</a:t>
                      </a:r>
                      <a:endParaRPr lang="ru-RU" sz="1100" dirty="0"/>
                    </a:p>
                  </a:txBody>
                  <a:tcPr/>
                </a:tc>
                <a:tc hMerge="1">
                  <a:txBody>
                    <a:bodyPr/>
                    <a:lstStyle/>
                    <a:p>
                      <a:endParaRPr lang="ru-RU" dirty="0"/>
                    </a:p>
                  </a:txBody>
                  <a:tcPr/>
                </a:tc>
              </a:tr>
              <a:tr h="370840">
                <a:tc gridSpan="2">
                  <a:txBody>
                    <a:bodyPr/>
                    <a:lstStyle/>
                    <a:p>
                      <a:r>
                        <a:rPr lang="ru-RU" sz="1400" b="1" i="0" kern="1200" dirty="0" smtClean="0">
                          <a:solidFill>
                            <a:schemeClr val="dk1"/>
                          </a:solidFill>
                          <a:latin typeface="+mn-lt"/>
                          <a:ea typeface="+mn-ea"/>
                          <a:cs typeface="+mn-cs"/>
                        </a:rPr>
                        <a:t>Основные решаемые задачи профессии "Имиджмейкер":</a:t>
                      </a:r>
                      <a:endParaRPr lang="ru-RU" sz="1400" b="0" i="0" kern="1200" dirty="0" smtClean="0">
                        <a:solidFill>
                          <a:schemeClr val="dk1"/>
                        </a:solidFill>
                        <a:latin typeface="+mn-lt"/>
                        <a:ea typeface="+mn-ea"/>
                        <a:cs typeface="+mn-cs"/>
                      </a:endParaRPr>
                    </a:p>
                    <a:p>
                      <a:r>
                        <a:rPr lang="ru-RU" sz="1100" b="1" i="0" u="none" strike="noStrike" kern="1200" dirty="0" smtClean="0">
                          <a:solidFill>
                            <a:schemeClr val="dk1"/>
                          </a:solidFill>
                          <a:latin typeface="+mn-lt"/>
                          <a:ea typeface="+mn-ea"/>
                          <a:cs typeface="+mn-cs"/>
                        </a:rPr>
                        <a:t>изучение личности клиента (сильных и слабых сторон характера, темперамента);</a:t>
                      </a:r>
                    </a:p>
                    <a:p>
                      <a:r>
                        <a:rPr lang="ru-RU" sz="1100" b="1" i="0" u="none" strike="noStrike" kern="1200" dirty="0" smtClean="0">
                          <a:solidFill>
                            <a:schemeClr val="dk1"/>
                          </a:solidFill>
                          <a:latin typeface="+mn-lt"/>
                          <a:ea typeface="+mn-ea"/>
                          <a:cs typeface="+mn-cs"/>
                        </a:rPr>
                        <a:t>разработка замысла имидж–кампании (современного, модного образа клиента);</a:t>
                      </a:r>
                    </a:p>
                    <a:p>
                      <a:r>
                        <a:rPr lang="ru-RU" sz="1100" b="1" i="0" u="none" strike="noStrike" kern="1200" dirty="0" smtClean="0">
                          <a:solidFill>
                            <a:schemeClr val="dk1"/>
                          </a:solidFill>
                          <a:latin typeface="+mn-lt"/>
                          <a:ea typeface="+mn-ea"/>
                          <a:cs typeface="+mn-cs"/>
                        </a:rPr>
                        <a:t>работа над стилем, речью, манерами клиента;</a:t>
                      </a:r>
                    </a:p>
                    <a:p>
                      <a:r>
                        <a:rPr lang="ru-RU" sz="1100" b="1" i="0" u="none" strike="noStrike" kern="1200" dirty="0" smtClean="0">
                          <a:solidFill>
                            <a:schemeClr val="dk1"/>
                          </a:solidFill>
                          <a:latin typeface="+mn-lt"/>
                          <a:ea typeface="+mn-ea"/>
                          <a:cs typeface="+mn-cs"/>
                        </a:rPr>
                        <a:t>разработка текстов, сценариев публичных выступлений клиента;</a:t>
                      </a:r>
                    </a:p>
                    <a:p>
                      <a:r>
                        <a:rPr lang="ru-RU" sz="1100" b="1" i="0" u="none" strike="noStrike" kern="1200" dirty="0" smtClean="0">
                          <a:solidFill>
                            <a:schemeClr val="dk1"/>
                          </a:solidFill>
                          <a:latin typeface="+mn-lt"/>
                          <a:ea typeface="+mn-ea"/>
                          <a:cs typeface="+mn-cs"/>
                        </a:rPr>
                        <a:t>работа над повышением коммуникативной компетентности клиента;</a:t>
                      </a:r>
                    </a:p>
                    <a:p>
                      <a:r>
                        <a:rPr lang="ru-RU" sz="1100" b="1" i="0" u="none" strike="noStrike" kern="1200" dirty="0" smtClean="0">
                          <a:solidFill>
                            <a:schemeClr val="dk1"/>
                          </a:solidFill>
                          <a:latin typeface="+mn-lt"/>
                          <a:ea typeface="+mn-ea"/>
                          <a:cs typeface="+mn-cs"/>
                        </a:rPr>
                        <a:t>участие в работе рекламных кампаний.</a:t>
                      </a:r>
                      <a:endParaRPr lang="ru-RU" sz="1100" b="1" i="0" u="none" strike="noStrike" kern="1200" dirty="0">
                        <a:solidFill>
                          <a:schemeClr val="dk1"/>
                        </a:solidFill>
                        <a:latin typeface="+mn-lt"/>
                        <a:ea typeface="+mn-ea"/>
                        <a:cs typeface="+mn-cs"/>
                      </a:endParaRPr>
                    </a:p>
                  </a:txBody>
                  <a:tcPr/>
                </a:tc>
                <a:tc hMerge="1">
                  <a:txBody>
                    <a:bodyPr/>
                    <a:lstStyle/>
                    <a:p>
                      <a:endParaRPr lang="ru-RU" dirty="0"/>
                    </a:p>
                  </a:txBody>
                  <a:tcPr/>
                </a:tc>
              </a:tr>
              <a:tr h="370840">
                <a:tc gridSpan="2">
                  <a:txBody>
                    <a:bodyPr/>
                    <a:lstStyle/>
                    <a:p>
                      <a:pPr algn="ctr"/>
                      <a:r>
                        <a:rPr lang="ru-RU" sz="1400" b="1" dirty="0">
                          <a:latin typeface="Verdana"/>
                        </a:rPr>
                        <a:t>Профессионально–важные качества профессии "Имиджмейкер":</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100" b="1" u="none" strike="noStrike" dirty="0">
                          <a:latin typeface="Arial"/>
                        </a:rPr>
                        <a:t>адекватная самооценка;</a:t>
                      </a:r>
                    </a:p>
                    <a:p>
                      <a:pPr>
                        <a:buFont typeface="Arial"/>
                        <a:buChar char="•"/>
                      </a:pPr>
                      <a:r>
                        <a:rPr lang="ru-RU" sz="1100" b="1" u="none" strike="noStrike" dirty="0">
                          <a:latin typeface="Arial"/>
                        </a:rPr>
                        <a:t>оптимизм, доминирование положительных эмоций;</a:t>
                      </a:r>
                    </a:p>
                    <a:p>
                      <a:pPr>
                        <a:buFont typeface="Arial"/>
                        <a:buChar char="•"/>
                      </a:pPr>
                      <a:r>
                        <a:rPr lang="ru-RU" sz="1100" b="1" u="none" strike="noStrike" dirty="0">
                          <a:latin typeface="Arial"/>
                        </a:rPr>
                        <a:t>предусмотрительность;</a:t>
                      </a:r>
                    </a:p>
                    <a:p>
                      <a:pPr>
                        <a:buFont typeface="Arial"/>
                        <a:buChar char="•"/>
                      </a:pPr>
                      <a:r>
                        <a:rPr lang="ru-RU" sz="1100" b="1" u="none" strike="noStrike" dirty="0">
                          <a:latin typeface="Arial"/>
                        </a:rPr>
                        <a:t>пунктуальность;</a:t>
                      </a:r>
                    </a:p>
                    <a:p>
                      <a:pPr>
                        <a:buFont typeface="Arial"/>
                        <a:buChar char="•"/>
                      </a:pPr>
                      <a:r>
                        <a:rPr lang="ru-RU" sz="1100" b="1" u="none" strike="noStrike" dirty="0">
                          <a:latin typeface="Arial"/>
                        </a:rPr>
                        <a:t>старательность, исполнительность;</a:t>
                      </a:r>
                    </a:p>
                    <a:p>
                      <a:pPr>
                        <a:buFont typeface="Arial"/>
                        <a:buChar char="•"/>
                      </a:pPr>
                      <a:r>
                        <a:rPr lang="ru-RU" sz="1100" b="1" u="none" strike="noStrike" dirty="0">
                          <a:latin typeface="Arial"/>
                        </a:rPr>
                        <a:t>внимание к деталям;</a:t>
                      </a:r>
                    </a:p>
                    <a:p>
                      <a:pPr>
                        <a:buFont typeface="Arial"/>
                        <a:buChar char="•"/>
                      </a:pPr>
                      <a:r>
                        <a:rPr lang="ru-RU" sz="1100" b="1" u="none" strike="noStrike" dirty="0">
                          <a:latin typeface="Arial"/>
                        </a:rPr>
                        <a:t>способность к образному представлению предметов, процессов, явлений;</a:t>
                      </a:r>
                    </a:p>
                    <a:p>
                      <a:pPr>
                        <a:buFont typeface="Arial"/>
                        <a:buChar char="•"/>
                      </a:pPr>
                      <a:r>
                        <a:rPr lang="ru-RU" sz="1100" b="1" u="none" strike="noStrike" dirty="0">
                          <a:latin typeface="Arial"/>
                        </a:rPr>
                        <a:t>предметность, ассоциативность мышления;</a:t>
                      </a:r>
                    </a:p>
                    <a:p>
                      <a:pPr>
                        <a:buFont typeface="Arial"/>
                        <a:buChar char="•"/>
                      </a:pPr>
                      <a:r>
                        <a:rPr lang="ru-RU" sz="1100" b="1" u="none" strike="noStrike" dirty="0">
                          <a:latin typeface="Arial"/>
                        </a:rPr>
                        <a:t>гибкость мышления;</a:t>
                      </a:r>
                    </a:p>
                  </a:txBody>
                  <a:tcPr marL="28575" marR="28575" marT="28575" marB="28575" anchor="ctr"/>
                </a:tc>
                <a:tc>
                  <a:txBody>
                    <a:bodyPr/>
                    <a:lstStyle/>
                    <a:p>
                      <a:pPr>
                        <a:buFont typeface="Arial"/>
                        <a:buChar char="•"/>
                      </a:pPr>
                      <a:r>
                        <a:rPr lang="ru-RU" sz="1100" b="1" u="none" strike="noStrike" dirty="0" err="1">
                          <a:latin typeface="Arial"/>
                        </a:rPr>
                        <a:t>креативное</a:t>
                      </a:r>
                      <a:r>
                        <a:rPr lang="ru-RU" sz="1100" b="1" u="none" strike="noStrike" dirty="0">
                          <a:latin typeface="Arial"/>
                        </a:rPr>
                        <a:t>, стратегическое мышление;</a:t>
                      </a:r>
                    </a:p>
                    <a:p>
                      <a:pPr>
                        <a:buFont typeface="Arial"/>
                        <a:buChar char="•"/>
                      </a:pPr>
                      <a:r>
                        <a:rPr lang="ru-RU" sz="1100" b="1" u="none" strike="noStrike" dirty="0">
                          <a:latin typeface="Arial"/>
                        </a:rPr>
                        <a:t>хорошее развитие памяти;</a:t>
                      </a:r>
                    </a:p>
                    <a:p>
                      <a:pPr>
                        <a:buFont typeface="Arial"/>
                        <a:buChar char="•"/>
                      </a:pPr>
                      <a:r>
                        <a:rPr lang="ru-RU" sz="1100" b="1" u="none" strike="noStrike" dirty="0">
                          <a:latin typeface="Arial"/>
                        </a:rPr>
                        <a:t>общительность, </a:t>
                      </a:r>
                      <a:r>
                        <a:rPr lang="ru-RU" sz="1100" b="1" u="none" strike="noStrike" dirty="0" err="1">
                          <a:latin typeface="Arial"/>
                        </a:rPr>
                        <a:t>экстравертированность</a:t>
                      </a:r>
                      <a:r>
                        <a:rPr lang="ru-RU" sz="1100" b="1" u="none" strike="noStrike" dirty="0">
                          <a:latin typeface="Arial"/>
                        </a:rPr>
                        <a:t> (ориентация на окружающий, а не на внутренний мир);</a:t>
                      </a:r>
                    </a:p>
                    <a:p>
                      <a:pPr>
                        <a:buFont typeface="Arial"/>
                        <a:buChar char="•"/>
                      </a:pPr>
                      <a:r>
                        <a:rPr lang="ru-RU" sz="1100" b="1" u="none" strike="noStrike" dirty="0">
                          <a:latin typeface="Arial"/>
                        </a:rPr>
                        <a:t>активность, упорство;</a:t>
                      </a:r>
                    </a:p>
                    <a:p>
                      <a:pPr>
                        <a:buFont typeface="Arial"/>
                        <a:buChar char="•"/>
                      </a:pPr>
                      <a:r>
                        <a:rPr lang="ru-RU" sz="1100" b="1" u="none" strike="noStrike" dirty="0">
                          <a:latin typeface="Arial"/>
                        </a:rPr>
                        <a:t>умение быстро ориентироваться в событиях;</a:t>
                      </a:r>
                    </a:p>
                    <a:p>
                      <a:pPr>
                        <a:buFont typeface="Arial"/>
                        <a:buChar char="•"/>
                      </a:pPr>
                      <a:r>
                        <a:rPr lang="ru-RU" sz="1100" b="1" u="none" strike="noStrike" dirty="0">
                          <a:latin typeface="Arial"/>
                        </a:rPr>
                        <a:t>умение работать в команде;</a:t>
                      </a:r>
                    </a:p>
                    <a:p>
                      <a:pPr>
                        <a:buFont typeface="Arial"/>
                        <a:buChar char="•"/>
                      </a:pPr>
                      <a:r>
                        <a:rPr lang="ru-RU" sz="1100" b="1" u="none" strike="noStrike" dirty="0">
                          <a:latin typeface="Arial"/>
                        </a:rPr>
                        <a:t>чувство гармонии;</a:t>
                      </a:r>
                    </a:p>
                    <a:p>
                      <a:pPr>
                        <a:buFont typeface="Arial"/>
                        <a:buChar char="•"/>
                      </a:pPr>
                      <a:r>
                        <a:rPr lang="ru-RU" sz="1100" b="1" u="none" strike="noStrike" dirty="0">
                          <a:latin typeface="Arial"/>
                        </a:rPr>
                        <a:t>развитый эстетический и художественный вкус.</a:t>
                      </a:r>
                    </a:p>
                  </a:txBody>
                  <a:tcPr marL="28575" marR="28575" marT="28575" marB="28575" anchor="ctr"/>
                </a:tc>
              </a:tr>
              <a:tr h="370840">
                <a:tc gridSpan="2">
                  <a:txBody>
                    <a:bodyPr/>
                    <a:lstStyle/>
                    <a:p>
                      <a:pPr algn="ctr"/>
                      <a:r>
                        <a:rPr lang="ru-RU" sz="1400" b="1" dirty="0">
                          <a:latin typeface="Verdana"/>
                        </a:rPr>
                        <a:t>Заболевания, противопоказанные для профессии "Имиджмейкер":</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100" b="1" u="none" strike="noStrike">
                          <a:latin typeface="Arial"/>
                        </a:rPr>
                        <a:t>заболевания сердца или нарушения артериального давления;</a:t>
                      </a:r>
                    </a:p>
                    <a:p>
                      <a:pPr>
                        <a:buFont typeface="Arial"/>
                        <a:buChar char="•"/>
                      </a:pPr>
                      <a:r>
                        <a:rPr lang="ru-RU" sz="1100" b="1" u="none" strike="noStrike">
                          <a:latin typeface="Arial"/>
                        </a:rPr>
                        <a:t>употребление наркотиков, зависимость от алкоголя;</a:t>
                      </a:r>
                    </a:p>
                    <a:p>
                      <a:pPr>
                        <a:buFont typeface="Arial"/>
                        <a:buChar char="•"/>
                      </a:pPr>
                      <a:r>
                        <a:rPr lang="ru-RU" sz="1100" b="1" u="none" strike="noStrike">
                          <a:latin typeface="Arial"/>
                        </a:rPr>
                        <a:t>некорректируемое снижение остроты зрения;</a:t>
                      </a:r>
                    </a:p>
                  </a:txBody>
                  <a:tcPr marL="28575" marR="28575" marT="28575" marB="28575" anchor="ctr"/>
                </a:tc>
                <a:tc>
                  <a:txBody>
                    <a:bodyPr/>
                    <a:lstStyle/>
                    <a:p>
                      <a:pPr>
                        <a:buFont typeface="Arial"/>
                        <a:buChar char="•"/>
                      </a:pPr>
                      <a:r>
                        <a:rPr lang="ru-RU" sz="1100" b="1" u="none" strike="noStrike" dirty="0">
                          <a:latin typeface="Arial"/>
                        </a:rPr>
                        <a:t>нарушение цветоразличения, бинокулярного зрения;</a:t>
                      </a:r>
                    </a:p>
                    <a:p>
                      <a:pPr>
                        <a:buFont typeface="Arial"/>
                        <a:buChar char="•"/>
                      </a:pPr>
                      <a:r>
                        <a:rPr lang="ru-RU" sz="1100" b="1" u="none" strike="noStrike" dirty="0">
                          <a:latin typeface="Arial"/>
                        </a:rPr>
                        <a:t>расстройства речи;</a:t>
                      </a:r>
                    </a:p>
                    <a:p>
                      <a:pPr>
                        <a:buFont typeface="Arial"/>
                        <a:buChar char="•"/>
                      </a:pPr>
                      <a:r>
                        <a:rPr lang="ru-RU" sz="1100" b="1" u="none" strike="noStrike" dirty="0">
                          <a:latin typeface="Arial"/>
                        </a:rPr>
                        <a:t>хронические инфекционные заболевания.</a:t>
                      </a:r>
                    </a:p>
                  </a:txBody>
                  <a:tcPr marL="28575" marR="28575" marT="28575" marB="28575" anchor="ctr"/>
                </a:tc>
              </a:tr>
              <a:tr h="741680">
                <a:tc gridSpan="2">
                  <a:txBody>
                    <a:bodyPr/>
                    <a:lstStyle/>
                    <a:p>
                      <a:r>
                        <a:rPr lang="ru-RU" sz="1400" b="1" dirty="0">
                          <a:latin typeface="Verdana"/>
                        </a:rPr>
                        <a:t>Уровень образования профессии "Имиджмейкер"</a:t>
                      </a:r>
                      <a:endParaRPr lang="ru-RU" sz="1400" dirty="0">
                        <a:latin typeface="Verdana"/>
                      </a:endParaRPr>
                    </a:p>
                    <a:p>
                      <a:r>
                        <a:rPr lang="ru-RU" sz="1100" dirty="0">
                          <a:latin typeface="Verdana"/>
                        </a:rPr>
                        <a:t>Для овладения профессией "Имиджмейкер" необходимо среднее или высшее образование. Профессии обучают гуманитарные вузы, специальные курсы.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90066"/>
          </a:xfrm>
        </p:spPr>
        <p:txBody>
          <a:bodyPr>
            <a:normAutofit/>
          </a:bodyPr>
          <a:lstStyle/>
          <a:p>
            <a:r>
              <a:rPr lang="ru-RU" sz="1200" b="1" dirty="0"/>
              <a:t>Криминалист</a:t>
            </a:r>
            <a:endParaRPr lang="ru-RU" sz="1200" dirty="0"/>
          </a:p>
        </p:txBody>
      </p:sp>
      <p:graphicFrame>
        <p:nvGraphicFramePr>
          <p:cNvPr id="4" name="Содержимое 3"/>
          <p:cNvGraphicFramePr>
            <a:graphicFrameLocks noGrp="1"/>
          </p:cNvGraphicFramePr>
          <p:nvPr>
            <p:ph idx="1"/>
          </p:nvPr>
        </p:nvGraphicFramePr>
        <p:xfrm>
          <a:off x="467544" y="476672"/>
          <a:ext cx="8229600" cy="6153150"/>
        </p:xfrm>
        <a:graphic>
          <a:graphicData uri="http://schemas.openxmlformats.org/drawingml/2006/table">
            <a:tbl>
              <a:tblPr firstRow="1" bandRow="1">
                <a:tableStyleId>{5C22544A-7EE6-4342-B048-85BDC9FD1C3A}</a:tableStyleId>
              </a:tblPr>
              <a:tblGrid>
                <a:gridCol w="4114800"/>
                <a:gridCol w="4114800"/>
              </a:tblGrid>
              <a:tr h="204819">
                <a:tc gridSpan="2">
                  <a:txBody>
                    <a:bodyPr/>
                    <a:lstStyle/>
                    <a:p>
                      <a:r>
                        <a:rPr lang="ru-RU" sz="900" b="1" i="0" kern="1200" dirty="0" smtClean="0">
                          <a:solidFill>
                            <a:schemeClr val="lt1"/>
                          </a:solidFill>
                          <a:latin typeface="+mn-lt"/>
                          <a:ea typeface="+mn-ea"/>
                          <a:cs typeface="+mn-cs"/>
                        </a:rPr>
                        <a:t>Назначение профессии "Криминалист":</a:t>
                      </a:r>
                      <a:r>
                        <a:rPr lang="ru-RU" sz="800" b="0" i="0" kern="1200" dirty="0" smtClean="0">
                          <a:solidFill>
                            <a:schemeClr val="lt1"/>
                          </a:solidFill>
                          <a:latin typeface="+mn-lt"/>
                          <a:ea typeface="+mn-ea"/>
                          <a:cs typeface="+mn-cs"/>
                        </a:rPr>
                        <a:t>восстановление картины происшествия: поиск улик, их анализ, составление выводов и заключений.</a:t>
                      </a:r>
                      <a:endParaRPr lang="ru-RU" sz="800" dirty="0"/>
                    </a:p>
                  </a:txBody>
                  <a:tcPr/>
                </a:tc>
                <a:tc hMerge="1">
                  <a:txBody>
                    <a:bodyPr/>
                    <a:lstStyle/>
                    <a:p>
                      <a:endParaRPr lang="ru-RU" dirty="0"/>
                    </a:p>
                  </a:txBody>
                  <a:tcPr/>
                </a:tc>
              </a:tr>
              <a:tr h="751002">
                <a:tc gridSpan="2">
                  <a:txBody>
                    <a:bodyPr/>
                    <a:lstStyle/>
                    <a:p>
                      <a:r>
                        <a:rPr lang="ru-RU" sz="900" b="1" i="0" kern="1200" dirty="0" smtClean="0">
                          <a:solidFill>
                            <a:schemeClr val="dk1"/>
                          </a:solidFill>
                          <a:latin typeface="+mn-lt"/>
                          <a:ea typeface="+mn-ea"/>
                          <a:cs typeface="+mn-cs"/>
                        </a:rPr>
                        <a:t>Основные решаемые задачи профессии "Криминалист":</a:t>
                      </a:r>
                      <a:endParaRPr lang="ru-RU" sz="9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проведение поисковых мероприятий на месте происшествия, сбор информации, фиксация следов преступления;</a:t>
                      </a:r>
                    </a:p>
                    <a:p>
                      <a:r>
                        <a:rPr lang="ru-RU" sz="800" b="1" i="0" u="none" strike="noStrike" kern="1200" dirty="0" smtClean="0">
                          <a:solidFill>
                            <a:schemeClr val="dk1"/>
                          </a:solidFill>
                          <a:latin typeface="+mn-lt"/>
                          <a:ea typeface="+mn-ea"/>
                          <a:cs typeface="+mn-cs"/>
                        </a:rPr>
                        <a:t>анализ поступивших данных, формулировка рабочей гипотезы;</a:t>
                      </a:r>
                    </a:p>
                    <a:p>
                      <a:r>
                        <a:rPr lang="ru-RU" sz="800" b="1" i="0" u="none" strike="noStrike" kern="1200" dirty="0" smtClean="0">
                          <a:solidFill>
                            <a:schemeClr val="dk1"/>
                          </a:solidFill>
                          <a:latin typeface="+mn-lt"/>
                          <a:ea typeface="+mn-ea"/>
                          <a:cs typeface="+mn-cs"/>
                        </a:rPr>
                        <a:t>разработка плана действий;</a:t>
                      </a:r>
                    </a:p>
                    <a:p>
                      <a:r>
                        <a:rPr lang="ru-RU" sz="800" b="1" i="0" u="none" strike="noStrike" kern="1200" dirty="0" smtClean="0">
                          <a:solidFill>
                            <a:schemeClr val="dk1"/>
                          </a:solidFill>
                          <a:latin typeface="+mn-lt"/>
                          <a:ea typeface="+mn-ea"/>
                          <a:cs typeface="+mn-cs"/>
                        </a:rPr>
                        <a:t>проведение следственных экспертиз (идентификация отпечатков пальцев, изучение предметов, оружия, в целях установления причинно–следственных отношений);</a:t>
                      </a:r>
                    </a:p>
                    <a:p>
                      <a:r>
                        <a:rPr lang="ru-RU" sz="800" b="1" i="0" u="none" strike="noStrike" kern="1200" dirty="0" smtClean="0">
                          <a:solidFill>
                            <a:schemeClr val="dk1"/>
                          </a:solidFill>
                          <a:latin typeface="+mn-lt"/>
                          <a:ea typeface="+mn-ea"/>
                          <a:cs typeface="+mn-cs"/>
                        </a:rPr>
                        <a:t>ведение соответствующей документации.</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74096">
                <a:tc gridSpan="2">
                  <a:txBody>
                    <a:bodyPr/>
                    <a:lstStyle/>
                    <a:p>
                      <a:pPr algn="ctr"/>
                      <a:r>
                        <a:rPr lang="ru-RU" sz="900" b="1" dirty="0">
                          <a:latin typeface="Verdana"/>
                        </a:rPr>
                        <a:t>Профессионально–важные качества профессии "Криминалист":</a:t>
                      </a:r>
                      <a:endParaRPr lang="ru-RU" sz="900" dirty="0">
                        <a:latin typeface="Verdana"/>
                      </a:endParaRPr>
                    </a:p>
                  </a:txBody>
                  <a:tcPr marL="28575" marR="28575" marT="28575" marB="28575" anchor="ctr"/>
                </a:tc>
                <a:tc hMerge="1">
                  <a:txBody>
                    <a:bodyPr/>
                    <a:lstStyle/>
                    <a:p>
                      <a:endParaRPr lang="ru-RU"/>
                    </a:p>
                  </a:txBody>
                  <a:tcPr/>
                </a:tc>
              </a:tr>
              <a:tr h="2563649">
                <a:tc>
                  <a:txBody>
                    <a:bodyPr/>
                    <a:lstStyle/>
                    <a:p>
                      <a:pPr>
                        <a:buFont typeface="Arial"/>
                        <a:buChar char="•"/>
                      </a:pPr>
                      <a:r>
                        <a:rPr lang="ru-RU" sz="800" b="1" u="none" strike="noStrike" dirty="0">
                          <a:latin typeface="Arial"/>
                        </a:rPr>
                        <a:t>аккуратность;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острота зрения;</a:t>
                      </a:r>
                    </a:p>
                    <a:p>
                      <a:pPr>
                        <a:buFont typeface="Arial"/>
                        <a:buChar char="•"/>
                      </a:pPr>
                      <a:r>
                        <a:rPr lang="ru-RU" sz="800" b="1" u="none" strike="noStrike" dirty="0">
                          <a:latin typeface="Arial"/>
                        </a:rPr>
                        <a:t>острота слуха;</a:t>
                      </a:r>
                    </a:p>
                    <a:p>
                      <a:pPr>
                        <a:buFont typeface="Arial"/>
                        <a:buChar char="•"/>
                      </a:pPr>
                      <a:r>
                        <a:rPr lang="ru-RU" sz="800" b="1" u="none" strike="noStrike" dirty="0">
                          <a:latin typeface="Arial"/>
                        </a:rPr>
                        <a:t>способность узнавать и различать вкусовые ощущения;</a:t>
                      </a:r>
                    </a:p>
                    <a:p>
                      <a:pPr>
                        <a:buFont typeface="Arial"/>
                        <a:buChar char="•"/>
                      </a:pPr>
                      <a:r>
                        <a:rPr lang="ru-RU" sz="800" b="1" u="none" strike="noStrike" dirty="0">
                          <a:latin typeface="Arial"/>
                        </a:rPr>
                        <a:t>тактильная чувствительность (</a:t>
                      </a:r>
                      <a:r>
                        <a:rPr lang="ru-RU" sz="800" b="1" u="none" strike="noStrike" dirty="0" err="1">
                          <a:latin typeface="Arial"/>
                        </a:rPr>
                        <a:t>чувствительность</a:t>
                      </a:r>
                      <a:r>
                        <a:rPr lang="ru-RU" sz="800" b="1" u="none" strike="noStrike" dirty="0">
                          <a:latin typeface="Arial"/>
                        </a:rPr>
                        <a:t> пальцев);</a:t>
                      </a:r>
                    </a:p>
                    <a:p>
                      <a:pPr>
                        <a:buFont typeface="Arial"/>
                        <a:buChar char="•"/>
                      </a:pPr>
                      <a:r>
                        <a:rPr lang="ru-RU" sz="800" b="1" u="none" strike="noStrike" dirty="0">
                          <a:latin typeface="Arial"/>
                        </a:rPr>
                        <a:t>хороший глазомер: линейный, угловой, объемный;</a:t>
                      </a:r>
                    </a:p>
                    <a:p>
                      <a:pPr>
                        <a:buFont typeface="Arial"/>
                        <a:buChar char="•"/>
                      </a:pPr>
                      <a:r>
                        <a:rPr lang="ru-RU" sz="800" b="1" u="none" strike="noStrike" dirty="0">
                          <a:latin typeface="Arial"/>
                        </a:rPr>
                        <a:t>способность к различению фигуры (предмета, отметки, сигнала и пр.) на малоконтрастном фоне;</a:t>
                      </a:r>
                    </a:p>
                    <a:p>
                      <a:pPr>
                        <a:buFont typeface="Arial"/>
                        <a:buChar char="•"/>
                      </a:pPr>
                      <a:r>
                        <a:rPr lang="ru-RU" sz="800" b="1" u="none" strike="noStrike" dirty="0">
                          <a:latin typeface="Arial"/>
                        </a:rPr>
                        <a:t>способность различать и опознавать замаскированные объекты;</a:t>
                      </a:r>
                    </a:p>
                    <a:p>
                      <a:pPr>
                        <a:buFont typeface="Arial"/>
                        <a:buChar char="•"/>
                      </a:pPr>
                      <a:r>
                        <a:rPr lang="ru-RU" sz="800" b="1" u="none" strike="noStrike" dirty="0">
                          <a:latin typeface="Arial"/>
                        </a:rPr>
                        <a:t>способность к различению отрезков времени;</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избирательность внимания;</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способность к созданию образа по словесному описанию;</a:t>
                      </a:r>
                    </a:p>
                    <a:p>
                      <a:pPr>
                        <a:buFont typeface="Arial"/>
                        <a:buChar char="•"/>
                      </a:pPr>
                      <a:r>
                        <a:rPr lang="ru-RU" sz="800" b="1" u="none" strike="noStrike" dirty="0">
                          <a:latin typeface="Arial"/>
                        </a:rPr>
                        <a:t>способность к зрительным представлениям;</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способность к переводу образа в словесное описание;</a:t>
                      </a:r>
                    </a:p>
                  </a:txBody>
                  <a:tcPr marL="28575" marR="28575" marT="28575" marB="28575" anchor="ctr"/>
                </a:tc>
                <a:tc>
                  <a:txBody>
                    <a:bodyPr/>
                    <a:lstStyle/>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гибкость мышления;</a:t>
                      </a:r>
                    </a:p>
                    <a:p>
                      <a:pPr>
                        <a:buFont typeface="Arial"/>
                        <a:buChar char="•"/>
                      </a:pPr>
                      <a:r>
                        <a:rPr lang="ru-RU" sz="800" b="1" u="none" strike="noStrike" dirty="0">
                          <a:latin typeface="Arial"/>
                        </a:rPr>
                        <a:t>дедуктивное мышление;</a:t>
                      </a:r>
                    </a:p>
                    <a:p>
                      <a:pPr>
                        <a:buFont typeface="Arial"/>
                        <a:buChar char="•"/>
                      </a:pPr>
                      <a:r>
                        <a:rPr lang="ru-RU" sz="800" b="1" u="none" strike="noStrike" dirty="0">
                          <a:latin typeface="Arial"/>
                        </a:rPr>
                        <a:t>интеллектуальность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эрудированность;</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800" b="1" u="none" strike="noStrike" dirty="0">
                          <a:latin typeface="Arial"/>
                        </a:rPr>
                        <a:t>выносливость к эмоциональным нагрузкам;</a:t>
                      </a:r>
                    </a:p>
                    <a:p>
                      <a:pPr>
                        <a:buFont typeface="Arial"/>
                        <a:buChar char="•"/>
                      </a:pPr>
                      <a:r>
                        <a:rPr lang="ru-RU" sz="800" b="1" u="none" strike="noStrike" dirty="0">
                          <a:latin typeface="Arial"/>
                        </a:rPr>
                        <a:t>способность работать в напряженных условиях;</a:t>
                      </a:r>
                    </a:p>
                    <a:p>
                      <a:pPr>
                        <a:buFont typeface="Arial"/>
                        <a:buChar char="•"/>
                      </a:pPr>
                      <a:r>
                        <a:rPr lang="ru-RU" sz="800" b="1" u="none" strike="noStrike" dirty="0">
                          <a:latin typeface="Arial"/>
                        </a:rPr>
                        <a:t>способность четко действовать в </a:t>
                      </a:r>
                      <a:r>
                        <a:rPr lang="ru-RU" sz="800" b="1" u="none" strike="noStrike" dirty="0" err="1">
                          <a:latin typeface="Arial"/>
                        </a:rPr>
                        <a:t>экстримальных</a:t>
                      </a:r>
                      <a:r>
                        <a:rPr lang="ru-RU" sz="800" b="1" u="none" strike="noStrike" dirty="0">
                          <a:latin typeface="Arial"/>
                        </a:rPr>
                        <a:t> ситуациях;</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склонность к исследовательской деятельности;</a:t>
                      </a:r>
                    </a:p>
                    <a:p>
                      <a:pPr>
                        <a:buFont typeface="Arial"/>
                        <a:buChar char="•"/>
                      </a:pPr>
                      <a:r>
                        <a:rPr lang="ru-RU" sz="800" b="1" u="none" strike="noStrike" dirty="0">
                          <a:latin typeface="Arial"/>
                        </a:rPr>
                        <a:t>умение оставаться "в тени".</a:t>
                      </a:r>
                    </a:p>
                  </a:txBody>
                  <a:tcPr marL="28575" marR="28575" marT="28575" marB="28575" anchor="ctr"/>
                </a:tc>
              </a:tr>
              <a:tr h="174096">
                <a:tc gridSpan="2">
                  <a:txBody>
                    <a:bodyPr/>
                    <a:lstStyle/>
                    <a:p>
                      <a:pPr algn="ctr"/>
                      <a:r>
                        <a:rPr lang="ru-RU" sz="900" b="1" dirty="0">
                          <a:latin typeface="Verdana"/>
                        </a:rPr>
                        <a:t>Заболевания, противопоказанные для профессии "Криминалист":</a:t>
                      </a:r>
                      <a:endParaRPr lang="ru-RU" sz="900" dirty="0">
                        <a:latin typeface="Verdana"/>
                      </a:endParaRPr>
                    </a:p>
                  </a:txBody>
                  <a:tcPr marL="28575" marR="28575" marT="28575" marB="28575" anchor="ctr"/>
                </a:tc>
                <a:tc hMerge="1">
                  <a:txBody>
                    <a:bodyPr/>
                    <a:lstStyle/>
                    <a:p>
                      <a:endParaRPr lang="ru-RU"/>
                    </a:p>
                  </a:txBody>
                  <a:tcPr/>
                </a:tc>
              </a:tr>
              <a:tr h="1252808">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392569">
                <a:tc gridSpan="2">
                  <a:txBody>
                    <a:bodyPr/>
                    <a:lstStyle/>
                    <a:p>
                      <a:r>
                        <a:rPr lang="ru-RU" sz="900" b="1" dirty="0">
                          <a:latin typeface="Verdana"/>
                        </a:rPr>
                        <a:t>Уровень образования профессии "Криминалист"</a:t>
                      </a:r>
                      <a:endParaRPr lang="ru-RU" sz="900" dirty="0">
                        <a:latin typeface="Verdana"/>
                      </a:endParaRPr>
                    </a:p>
                    <a:p>
                      <a:r>
                        <a:rPr lang="ru-RU" sz="800" dirty="0">
                          <a:latin typeface="Verdana"/>
                        </a:rPr>
                        <a:t>Для овладения профессией "Криминалист" необходимо либо среднее, либо высшее профессиональное образование. Направления: ПРАВО, СОЦИАЛЬНАЯ РАБОТА И ИЗДАТЕЛЬСКОЕ ДЕЛО, ЕСТЕСТВЕННЫЕ НАУКИ И МАТЕМАТИКА</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Искусствовед</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61468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"Искусствовед":</a:t>
                      </a:r>
                      <a:r>
                        <a:rPr lang="en-US" sz="1200" b="1" i="0" kern="1200" dirty="0" smtClean="0">
                          <a:solidFill>
                            <a:schemeClr val="lt1"/>
                          </a:solidFill>
                          <a:latin typeface="+mn-lt"/>
                          <a:ea typeface="+mn-ea"/>
                          <a:cs typeface="+mn-cs"/>
                        </a:rPr>
                        <a:t> </a:t>
                      </a:r>
                      <a:r>
                        <a:rPr lang="ru-RU" sz="1050" b="0" i="0" kern="1200" dirty="0" smtClean="0">
                          <a:solidFill>
                            <a:schemeClr val="lt1"/>
                          </a:solidFill>
                          <a:latin typeface="+mn-lt"/>
                          <a:ea typeface="+mn-ea"/>
                          <a:cs typeface="+mn-cs"/>
                        </a:rPr>
                        <a:t>изучение художественной культуры, видов искусства, закономерности их развития, вопросов формы и содержания художественных произведений, взаимосвязи культуры и общества.</a:t>
                      </a:r>
                      <a:endParaRPr lang="ru-RU" sz="105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области профессиональной деятельности:</a:t>
                      </a:r>
                      <a:endParaRPr lang="ru-RU" sz="1200" b="0" i="0" kern="1200" dirty="0" smtClean="0">
                        <a:solidFill>
                          <a:schemeClr val="dk1"/>
                        </a:solidFill>
                        <a:latin typeface="+mn-lt"/>
                        <a:ea typeface="+mn-ea"/>
                        <a:cs typeface="+mn-cs"/>
                      </a:endParaRPr>
                    </a:p>
                    <a:p>
                      <a:r>
                        <a:rPr lang="ru-RU" sz="1050" b="1" i="0" u="none" strike="noStrike" kern="1200" dirty="0" smtClean="0">
                          <a:solidFill>
                            <a:schemeClr val="dk1"/>
                          </a:solidFill>
                          <a:latin typeface="+mn-lt"/>
                          <a:ea typeface="+mn-ea"/>
                          <a:cs typeface="+mn-cs"/>
                        </a:rPr>
                        <a:t>образовательная (работа в средних и средних специальных учебных заведениях, гимназиях и лицеях, в высших учебных заведениях);</a:t>
                      </a:r>
                    </a:p>
                    <a:p>
                      <a:r>
                        <a:rPr lang="ru-RU" sz="1050" b="1" i="0" u="none" strike="noStrike" kern="1200" dirty="0" smtClean="0">
                          <a:solidFill>
                            <a:schemeClr val="dk1"/>
                          </a:solidFill>
                          <a:latin typeface="+mn-lt"/>
                          <a:ea typeface="+mn-ea"/>
                          <a:cs typeface="+mn-cs"/>
                        </a:rPr>
                        <a:t>научно–исследовательская (работа в музеях, НИИ, библиотеках, архивах);</a:t>
                      </a:r>
                    </a:p>
                    <a:p>
                      <a:r>
                        <a:rPr lang="ru-RU" sz="1050" b="1" i="0" u="none" strike="noStrike" kern="1200" dirty="0" smtClean="0">
                          <a:solidFill>
                            <a:schemeClr val="dk1"/>
                          </a:solidFill>
                          <a:latin typeface="+mn-lt"/>
                          <a:ea typeface="+mn-ea"/>
                          <a:cs typeface="+mn-cs"/>
                        </a:rPr>
                        <a:t>культурно–просветительская (работа в организациях и учреждениях культуры);</a:t>
                      </a:r>
                    </a:p>
                    <a:p>
                      <a:r>
                        <a:rPr lang="ru-RU" sz="1050" b="1" i="0" u="none" strike="noStrike" kern="1200" dirty="0" smtClean="0">
                          <a:solidFill>
                            <a:schemeClr val="dk1"/>
                          </a:solidFill>
                          <a:latin typeface="+mn-lt"/>
                          <a:ea typeface="+mn-ea"/>
                          <a:cs typeface="+mn-cs"/>
                        </a:rPr>
                        <a:t>экспертно–аналитическая (работа в художественных галереях, общественных и государственных организациях);</a:t>
                      </a:r>
                    </a:p>
                    <a:p>
                      <a:r>
                        <a:rPr lang="ru-RU" sz="1050" b="1" i="0" u="none" strike="noStrike" kern="1200" dirty="0" smtClean="0">
                          <a:solidFill>
                            <a:schemeClr val="dk1"/>
                          </a:solidFill>
                          <a:latin typeface="+mn-lt"/>
                          <a:ea typeface="+mn-ea"/>
                          <a:cs typeface="+mn-cs"/>
                        </a:rPr>
                        <a:t>организационно–управленческая (работа в органах государственного управления, местного, регионального и республиканского самоуправления).</a:t>
                      </a:r>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"Искусствовед":</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50" b="1" u="none" strike="noStrike" dirty="0">
                          <a:latin typeface="Arial"/>
                        </a:rPr>
                        <a:t>инициативность;</a:t>
                      </a:r>
                    </a:p>
                    <a:p>
                      <a:pPr>
                        <a:buFont typeface="Arial"/>
                        <a:buChar char="•"/>
                      </a:pPr>
                      <a:r>
                        <a:rPr lang="ru-RU" sz="1050" b="1" u="none" strike="noStrike" dirty="0">
                          <a:latin typeface="Arial"/>
                        </a:rPr>
                        <a:t>предусмотрительность;</a:t>
                      </a:r>
                    </a:p>
                    <a:p>
                      <a:pPr>
                        <a:buFont typeface="Arial"/>
                        <a:buChar char="•"/>
                      </a:pPr>
                      <a:r>
                        <a:rPr lang="ru-RU" sz="1050" b="1" u="none" strike="noStrike" dirty="0">
                          <a:latin typeface="Arial"/>
                        </a:rPr>
                        <a:t>самокритичность;</a:t>
                      </a:r>
                    </a:p>
                    <a:p>
                      <a:pPr>
                        <a:buFont typeface="Arial"/>
                        <a:buChar char="•"/>
                      </a:pPr>
                      <a:r>
                        <a:rPr lang="ru-RU" sz="1050" b="1" u="none" strike="noStrike" dirty="0">
                          <a:latin typeface="Arial"/>
                        </a:rPr>
                        <a:t>способность </a:t>
                      </a:r>
                      <a:r>
                        <a:rPr lang="ru-RU" sz="1050" b="1" u="none" strike="noStrike" dirty="0" err="1">
                          <a:latin typeface="Arial"/>
                        </a:rPr>
                        <a:t>аргументированно</a:t>
                      </a:r>
                      <a:r>
                        <a:rPr lang="ru-RU" sz="1050" b="1" u="none" strike="noStrike" dirty="0">
                          <a:latin typeface="Arial"/>
                        </a:rPr>
                        <a:t> отстаивать свое мнение;</a:t>
                      </a:r>
                    </a:p>
                    <a:p>
                      <a:pPr>
                        <a:buFont typeface="Arial"/>
                        <a:buChar char="•"/>
                      </a:pPr>
                      <a:r>
                        <a:rPr lang="ru-RU" sz="1050" b="1" u="none" strike="noStrike" dirty="0">
                          <a:latin typeface="Arial"/>
                        </a:rPr>
                        <a:t>стремление к профессиональному совершенству;</a:t>
                      </a:r>
                    </a:p>
                    <a:p>
                      <a:pPr>
                        <a:buFont typeface="Arial"/>
                        <a:buChar char="•"/>
                      </a:pPr>
                      <a:r>
                        <a:rPr lang="ru-RU" sz="1050" b="1" u="none" strike="noStrike" dirty="0">
                          <a:latin typeface="Arial"/>
                        </a:rPr>
                        <a:t>целеустремленность;</a:t>
                      </a:r>
                    </a:p>
                    <a:p>
                      <a:pPr>
                        <a:buFont typeface="Arial"/>
                        <a:buChar char="•"/>
                      </a:pPr>
                      <a:r>
                        <a:rPr lang="ru-RU" sz="1050" b="1" u="none" strike="noStrike" dirty="0">
                          <a:latin typeface="Arial"/>
                        </a:rPr>
                        <a:t>способность к созданию образа по </a:t>
                      </a:r>
                      <a:r>
                        <a:rPr lang="ru-RU" sz="1050" b="1" u="none" strike="noStrike" dirty="0" err="1">
                          <a:latin typeface="Arial"/>
                        </a:rPr>
                        <a:t>словестному</a:t>
                      </a:r>
                      <a:r>
                        <a:rPr lang="ru-RU" sz="1050" b="1" u="none" strike="noStrike" dirty="0">
                          <a:latin typeface="Arial"/>
                        </a:rPr>
                        <a:t> описанию;</a:t>
                      </a:r>
                    </a:p>
                    <a:p>
                      <a:pPr>
                        <a:buFont typeface="Arial"/>
                        <a:buChar char="•"/>
                      </a:pPr>
                      <a:r>
                        <a:rPr lang="ru-RU" sz="1050" b="1" u="none" strike="noStrike" dirty="0">
                          <a:latin typeface="Arial"/>
                        </a:rPr>
                        <a:t>способность к зрительным представлениям;</a:t>
                      </a:r>
                    </a:p>
                    <a:p>
                      <a:pPr>
                        <a:buFont typeface="Arial"/>
                        <a:buChar char="•"/>
                      </a:pPr>
                      <a:r>
                        <a:rPr lang="ru-RU" sz="1050" b="1" u="none" strike="noStrike" dirty="0">
                          <a:latin typeface="Arial"/>
                        </a:rPr>
                        <a:t>способность к образному представлению предметов, процессов, явлений;</a:t>
                      </a:r>
                    </a:p>
                    <a:p>
                      <a:pPr>
                        <a:buFont typeface="Arial"/>
                        <a:buChar char="•"/>
                      </a:pPr>
                      <a:r>
                        <a:rPr lang="ru-RU" sz="1050" b="1" u="none" strike="noStrike" dirty="0">
                          <a:latin typeface="Arial"/>
                        </a:rPr>
                        <a:t>способность к переводу образа в </a:t>
                      </a:r>
                      <a:r>
                        <a:rPr lang="ru-RU" sz="1050" b="1" u="none" strike="noStrike" dirty="0" err="1">
                          <a:latin typeface="Arial"/>
                        </a:rPr>
                        <a:t>словестное</a:t>
                      </a:r>
                      <a:r>
                        <a:rPr lang="ru-RU" sz="1050" b="1" u="none" strike="noStrike" dirty="0">
                          <a:latin typeface="Arial"/>
                        </a:rPr>
                        <a:t> описание;</a:t>
                      </a:r>
                    </a:p>
                  </a:txBody>
                  <a:tcPr marL="28575" marR="28575" marT="28575" marB="28575" anchor="ctr"/>
                </a:tc>
                <a:tc>
                  <a:txBody>
                    <a:bodyPr/>
                    <a:lstStyle/>
                    <a:p>
                      <a:pPr>
                        <a:buFont typeface="Arial"/>
                        <a:buChar char="•"/>
                      </a:pPr>
                      <a:r>
                        <a:rPr lang="ru-RU" sz="1050" b="1" u="none" strike="noStrike" dirty="0">
                          <a:latin typeface="Arial"/>
                        </a:rPr>
                        <a:t>сочетание абстрактного мышления (абстрактные образы, понятия) с предметным (объекты реального мира и их признаки);</a:t>
                      </a:r>
                    </a:p>
                    <a:p>
                      <a:pPr>
                        <a:buFont typeface="Arial"/>
                        <a:buChar char="•"/>
                      </a:pPr>
                      <a:r>
                        <a:rPr lang="ru-RU" sz="1050" b="1" u="none" strike="noStrike" dirty="0">
                          <a:latin typeface="Arial"/>
                        </a:rPr>
                        <a:t>гибкость мышления;</a:t>
                      </a:r>
                    </a:p>
                    <a:p>
                      <a:pPr>
                        <a:buFont typeface="Arial"/>
                        <a:buChar char="•"/>
                      </a:pPr>
                      <a:r>
                        <a:rPr lang="ru-RU" sz="1050" b="1" u="none" strike="noStrike" dirty="0">
                          <a:latin typeface="Arial"/>
                        </a:rPr>
                        <a:t>интуитивное, творческое мышление;</a:t>
                      </a:r>
                    </a:p>
                    <a:p>
                      <a:pPr>
                        <a:buFont typeface="Arial"/>
                        <a:buChar char="•"/>
                      </a:pPr>
                      <a:r>
                        <a:rPr lang="ru-RU" sz="1050" b="1" u="none" strike="noStrike" dirty="0">
                          <a:latin typeface="Arial"/>
                        </a:rPr>
                        <a:t>хорошо развитые </a:t>
                      </a:r>
                      <a:r>
                        <a:rPr lang="ru-RU" sz="1050" b="1" u="none" strike="noStrike" dirty="0" err="1">
                          <a:latin typeface="Arial"/>
                        </a:rPr>
                        <a:t>мнемические</a:t>
                      </a:r>
                      <a:r>
                        <a:rPr lang="ru-RU" sz="1050" b="1" u="none" strike="noStrike" dirty="0">
                          <a:latin typeface="Arial"/>
                        </a:rPr>
                        <a:t> способности (свойства памяти);</a:t>
                      </a:r>
                    </a:p>
                    <a:p>
                      <a:pPr>
                        <a:buFont typeface="Arial"/>
                        <a:buChar char="•"/>
                      </a:pPr>
                      <a:r>
                        <a:rPr lang="ru-RU" sz="1050" b="1" u="none" strike="noStrike" dirty="0">
                          <a:latin typeface="Arial"/>
                        </a:rPr>
                        <a:t>общительность;</a:t>
                      </a:r>
                    </a:p>
                    <a:p>
                      <a:pPr>
                        <a:buFont typeface="Arial"/>
                        <a:buChar char="•"/>
                      </a:pPr>
                      <a:r>
                        <a:rPr lang="ru-RU" sz="1050" b="1" u="none" strike="noStrike" dirty="0">
                          <a:latin typeface="Arial"/>
                        </a:rPr>
                        <a:t>артистические, литературные способности;</a:t>
                      </a:r>
                    </a:p>
                    <a:p>
                      <a:pPr>
                        <a:buFont typeface="Arial"/>
                        <a:buChar char="•"/>
                      </a:pPr>
                      <a:r>
                        <a:rPr lang="ru-RU" sz="1050" b="1" u="none" strike="noStrike" dirty="0">
                          <a:latin typeface="Arial"/>
                        </a:rPr>
                        <a:t>склонность к исследовательской деятельности;</a:t>
                      </a:r>
                    </a:p>
                    <a:p>
                      <a:pPr>
                        <a:buFont typeface="Arial"/>
                        <a:buChar char="•"/>
                      </a:pPr>
                      <a:r>
                        <a:rPr lang="ru-RU" sz="1050" b="1" u="none" strike="noStrike" dirty="0">
                          <a:latin typeface="Arial"/>
                        </a:rPr>
                        <a:t>чувство вкуса;</a:t>
                      </a:r>
                    </a:p>
                    <a:p>
                      <a:pPr>
                        <a:buFont typeface="Arial"/>
                        <a:buChar char="•"/>
                      </a:pPr>
                      <a:r>
                        <a:rPr lang="ru-RU" sz="1050" b="1" u="none" strike="noStrike" dirty="0">
                          <a:latin typeface="Arial"/>
                        </a:rPr>
                        <a:t>чувство гармонии;</a:t>
                      </a:r>
                    </a:p>
                    <a:p>
                      <a:pPr>
                        <a:buFont typeface="Arial"/>
                        <a:buChar char="•"/>
                      </a:pPr>
                      <a:r>
                        <a:rPr lang="ru-RU" sz="1050" b="1" u="none" strike="noStrike" dirty="0">
                          <a:latin typeface="Arial"/>
                        </a:rPr>
                        <a:t>развитый эстетический и художественный вкус.</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"Искусствовед":</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50" b="1" u="none" strike="noStrike" dirty="0">
                          <a:latin typeface="Arial"/>
                        </a:rPr>
                        <a:t>заболевания сердца или нарушения артериального давления;</a:t>
                      </a:r>
                    </a:p>
                    <a:p>
                      <a:pPr>
                        <a:buFont typeface="Arial"/>
                        <a:buChar char="•"/>
                      </a:pPr>
                      <a:r>
                        <a:rPr lang="ru-RU" sz="1050" b="1" u="none" strike="noStrike" dirty="0">
                          <a:latin typeface="Arial"/>
                        </a:rPr>
                        <a:t>заболевания позвоночника, суставов или нижних конечностей;</a:t>
                      </a:r>
                    </a:p>
                    <a:p>
                      <a:pPr>
                        <a:buFont typeface="Arial"/>
                        <a:buChar char="•"/>
                      </a:pPr>
                      <a:r>
                        <a:rPr lang="ru-RU" sz="1050" b="1" u="none" strike="noStrike" dirty="0">
                          <a:latin typeface="Arial"/>
                        </a:rPr>
                        <a:t>употребление наркотиков, зависимость от алкоголя;</a:t>
                      </a:r>
                    </a:p>
                  </a:txBody>
                  <a:tcPr marL="28575" marR="28575" marT="28575" marB="28575" anchor="ctr"/>
                </a:tc>
                <a:tc>
                  <a:txBody>
                    <a:bodyPr/>
                    <a:lstStyle/>
                    <a:p>
                      <a:pPr>
                        <a:buFont typeface="Arial"/>
                        <a:buChar char="•"/>
                      </a:pPr>
                      <a:r>
                        <a:rPr lang="ru-RU" sz="1050" b="1" u="none" strike="noStrike" dirty="0">
                          <a:latin typeface="Arial"/>
                        </a:rPr>
                        <a:t>сахарный диабет;</a:t>
                      </a:r>
                    </a:p>
                    <a:p>
                      <a:pPr>
                        <a:buFont typeface="Arial"/>
                        <a:buChar char="•"/>
                      </a:pPr>
                      <a:r>
                        <a:rPr lang="ru-RU" sz="1050" b="1" u="none" strike="noStrike" dirty="0">
                          <a:latin typeface="Arial"/>
                        </a:rPr>
                        <a:t>геморроидальные расстройства.</a:t>
                      </a:r>
                    </a:p>
                  </a:txBody>
                  <a:tcPr marL="28575" marR="28575" marT="28575" marB="28575" anchor="ctr"/>
                </a:tc>
              </a:tr>
              <a:tr h="741680">
                <a:tc gridSpan="2">
                  <a:txBody>
                    <a:bodyPr/>
                    <a:lstStyle/>
                    <a:p>
                      <a:r>
                        <a:rPr lang="ru-RU" sz="1200" b="1" dirty="0">
                          <a:latin typeface="Verdana"/>
                        </a:rPr>
                        <a:t>Уровень образования профессии "Искусствовед"</a:t>
                      </a:r>
                      <a:endParaRPr lang="ru-RU" sz="1200" dirty="0">
                        <a:latin typeface="Verdana"/>
                      </a:endParaRPr>
                    </a:p>
                    <a:p>
                      <a:r>
                        <a:rPr lang="ru-RU" sz="1050" dirty="0">
                          <a:latin typeface="Verdana"/>
                        </a:rPr>
                        <a:t>Для овладения профессией "Искусствовед" необходимо либо среднее, либо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Манекенщица</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935733"/>
        </p:xfrm>
        <a:graphic>
          <a:graphicData uri="http://schemas.openxmlformats.org/drawingml/2006/table">
            <a:tbl>
              <a:tblPr firstRow="1" bandRow="1">
                <a:tableStyleId>{5C22544A-7EE6-4342-B048-85BDC9FD1C3A}</a:tableStyleId>
              </a:tblPr>
              <a:tblGrid>
                <a:gridCol w="4114800"/>
                <a:gridCol w="4114800"/>
              </a:tblGrid>
              <a:tr h="379938">
                <a:tc gridSpan="2">
                  <a:txBody>
                    <a:bodyPr/>
                    <a:lstStyle/>
                    <a:p>
                      <a:r>
                        <a:rPr lang="ru-RU" sz="1100" b="1" i="0" kern="1200" dirty="0" smtClean="0">
                          <a:solidFill>
                            <a:schemeClr val="lt1"/>
                          </a:solidFill>
                          <a:latin typeface="+mn-lt"/>
                          <a:ea typeface="+mn-ea"/>
                          <a:cs typeface="+mn-cs"/>
                        </a:rPr>
                        <a:t>Назначение профессии "Манекенщица":</a:t>
                      </a:r>
                      <a:r>
                        <a:rPr lang="en-US" sz="11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представление на подиуме новых коллекций одежды и аксессуаров. Область знаний: основы хореографии, этика поведения на подиуме, искусство макияжа, основные направления моды.</a:t>
                      </a:r>
                      <a:endParaRPr lang="ru-RU" sz="900" dirty="0"/>
                    </a:p>
                  </a:txBody>
                  <a:tcPr/>
                </a:tc>
                <a:tc hMerge="1">
                  <a:txBody>
                    <a:bodyPr/>
                    <a:lstStyle/>
                    <a:p>
                      <a:endParaRPr lang="ru-RU" dirty="0"/>
                    </a:p>
                  </a:txBody>
                  <a:tcPr/>
                </a:tc>
              </a:tr>
              <a:tr h="655784">
                <a:tc gridSpan="2">
                  <a:txBody>
                    <a:bodyPr/>
                    <a:lstStyle/>
                    <a:p>
                      <a:r>
                        <a:rPr lang="ru-RU" sz="1100" b="1" i="0" kern="1200" dirty="0" smtClean="0">
                          <a:solidFill>
                            <a:schemeClr val="dk1"/>
                          </a:solidFill>
                          <a:latin typeface="+mn-lt"/>
                          <a:ea typeface="+mn-ea"/>
                          <a:cs typeface="+mn-cs"/>
                        </a:rPr>
                        <a:t>Основные решаемые задачи профессии "Манекенщица":</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изучение замысла и сценария показа;</a:t>
                      </a:r>
                    </a:p>
                    <a:p>
                      <a:r>
                        <a:rPr lang="ru-RU" sz="900" b="1" i="0" u="none" strike="noStrike" kern="1200" dirty="0" smtClean="0">
                          <a:solidFill>
                            <a:schemeClr val="dk1"/>
                          </a:solidFill>
                          <a:latin typeface="+mn-lt"/>
                          <a:ea typeface="+mn-ea"/>
                          <a:cs typeface="+mn-cs"/>
                        </a:rPr>
                        <a:t>отработка ролей и образов;</a:t>
                      </a:r>
                    </a:p>
                    <a:p>
                      <a:r>
                        <a:rPr lang="ru-RU" sz="900" b="1" i="0" u="none" strike="noStrike" kern="1200" dirty="0" smtClean="0">
                          <a:solidFill>
                            <a:schemeClr val="dk1"/>
                          </a:solidFill>
                          <a:latin typeface="+mn-lt"/>
                          <a:ea typeface="+mn-ea"/>
                          <a:cs typeface="+mn-cs"/>
                        </a:rPr>
                        <a:t>выступления на показе.</a:t>
                      </a:r>
                    </a:p>
                  </a:txBody>
                  <a:tcPr/>
                </a:tc>
                <a:tc hMerge="1">
                  <a:txBody>
                    <a:bodyPr/>
                    <a:lstStyle/>
                    <a:p>
                      <a:endParaRPr lang="ru-RU" dirty="0"/>
                    </a:p>
                  </a:txBody>
                  <a:tcPr/>
                </a:tc>
              </a:tr>
              <a:tr h="379938">
                <a:tc gridSpan="2">
                  <a:txBody>
                    <a:bodyPr/>
                    <a:lstStyle/>
                    <a:p>
                      <a:pPr algn="ctr"/>
                      <a:r>
                        <a:rPr lang="ru-RU" sz="1100" b="1" dirty="0">
                          <a:latin typeface="Verdana"/>
                        </a:rPr>
                        <a:t>Профессионально–важные качества профессии "Манекенщица":</a:t>
                      </a:r>
                      <a:endParaRPr lang="ru-RU" sz="1100" dirty="0">
                        <a:latin typeface="Verdana"/>
                      </a:endParaRPr>
                    </a:p>
                  </a:txBody>
                  <a:tcPr marL="28575" marR="28575" marT="28575" marB="28575" anchor="ctr"/>
                </a:tc>
                <a:tc hMerge="1">
                  <a:txBody>
                    <a:bodyPr/>
                    <a:lstStyle/>
                    <a:p>
                      <a:endParaRPr lang="ru-RU"/>
                    </a:p>
                  </a:txBody>
                  <a:tcPr/>
                </a:tc>
              </a:tr>
              <a:tr h="2025903">
                <a:tc>
                  <a:txBody>
                    <a:bodyPr/>
                    <a:lstStyle/>
                    <a:p>
                      <a:pPr>
                        <a:buFont typeface="Arial"/>
                        <a:buChar char="•"/>
                      </a:pPr>
                      <a:r>
                        <a:rPr lang="ru-RU" sz="900" b="1" u="none" strike="noStrike" dirty="0">
                          <a:latin typeface="Arial"/>
                        </a:rPr>
                        <a:t>дисциплинированность;</a:t>
                      </a:r>
                    </a:p>
                    <a:p>
                      <a:pPr>
                        <a:buFont typeface="Arial"/>
                        <a:buChar char="•"/>
                      </a:pPr>
                      <a:r>
                        <a:rPr lang="ru-RU" sz="900" b="1" u="none" strike="noStrike" dirty="0">
                          <a:latin typeface="Arial"/>
                        </a:rPr>
                        <a:t>организованность, самодисциплина;</a:t>
                      </a:r>
                    </a:p>
                    <a:p>
                      <a:pPr>
                        <a:buFont typeface="Arial"/>
                        <a:buChar char="•"/>
                      </a:pPr>
                      <a:r>
                        <a:rPr lang="ru-RU" sz="900" b="1" u="none" strike="noStrike" dirty="0">
                          <a:latin typeface="Arial"/>
                        </a:rPr>
                        <a:t>самоконтроль, способность к самонаблюдению;</a:t>
                      </a:r>
                    </a:p>
                    <a:p>
                      <a:pPr>
                        <a:buFont typeface="Arial"/>
                        <a:buChar char="•"/>
                      </a:pPr>
                      <a:r>
                        <a:rPr lang="ru-RU" sz="900" b="1" u="none" strike="noStrike" dirty="0">
                          <a:latin typeface="Arial"/>
                        </a:rPr>
                        <a:t>самообладание, эмоциональная уравновешенность, выдержка;</a:t>
                      </a:r>
                    </a:p>
                    <a:p>
                      <a:pPr>
                        <a:buFont typeface="Arial"/>
                        <a:buChar char="•"/>
                      </a:pPr>
                      <a:r>
                        <a:rPr lang="ru-RU" sz="900" b="1" u="none" strike="noStrike" dirty="0">
                          <a:latin typeface="Arial"/>
                        </a:rPr>
                        <a:t>способность планировать свою деятельность во времени;</a:t>
                      </a:r>
                    </a:p>
                    <a:p>
                      <a:pPr>
                        <a:buFont typeface="Arial"/>
                        <a:buChar char="•"/>
                      </a:pPr>
                      <a:r>
                        <a:rPr lang="ru-RU" sz="900" b="1" u="none" strike="noStrike" dirty="0">
                          <a:latin typeface="Arial"/>
                        </a:rPr>
                        <a:t>стремление к профессиональному совершенству;</a:t>
                      </a:r>
                    </a:p>
                    <a:p>
                      <a:pPr>
                        <a:buFont typeface="Arial"/>
                        <a:buChar char="•"/>
                      </a:pPr>
                      <a:r>
                        <a:rPr lang="ru-RU" sz="900" b="1" u="none" strike="noStrike" dirty="0">
                          <a:latin typeface="Arial"/>
                        </a:rPr>
                        <a:t>трудолюбие;</a:t>
                      </a:r>
                    </a:p>
                    <a:p>
                      <a:pPr>
                        <a:buFont typeface="Arial"/>
                        <a:buChar char="•"/>
                      </a:pPr>
                      <a:r>
                        <a:rPr lang="ru-RU" sz="900" b="1" u="none" strike="noStrike" dirty="0">
                          <a:latin typeface="Arial"/>
                        </a:rPr>
                        <a:t>уверенность в себе;</a:t>
                      </a:r>
                    </a:p>
                    <a:p>
                      <a:pPr>
                        <a:buFont typeface="Arial"/>
                        <a:buChar char="•"/>
                      </a:pPr>
                      <a:r>
                        <a:rPr lang="ru-RU" sz="900" b="1" u="none" strike="noStrike" dirty="0">
                          <a:latin typeface="Arial"/>
                        </a:rPr>
                        <a:t>целеустремленность;</a:t>
                      </a:r>
                    </a:p>
                    <a:p>
                      <a:pPr>
                        <a:buFont typeface="Arial"/>
                        <a:buChar char="•"/>
                      </a:pPr>
                      <a:r>
                        <a:rPr lang="ru-RU" sz="900" b="1" u="none" strike="noStrike" dirty="0" err="1">
                          <a:latin typeface="Arial"/>
                        </a:rPr>
                        <a:t>экстравертированность</a:t>
                      </a:r>
                      <a:r>
                        <a:rPr lang="ru-RU" sz="900" b="1" u="none" strike="noStrike" dirty="0">
                          <a:latin typeface="Arial"/>
                        </a:rPr>
                        <a:t> (ориентация на взаимодействие с людьми, общительность);</a:t>
                      </a:r>
                    </a:p>
                    <a:p>
                      <a:pPr>
                        <a:buFont typeface="Arial"/>
                        <a:buChar char="•"/>
                      </a:pPr>
                      <a:r>
                        <a:rPr lang="ru-RU" sz="900" b="1" u="none" strike="noStrike" dirty="0">
                          <a:latin typeface="Arial"/>
                        </a:rPr>
                        <a:t>старательность, исполнительность;</a:t>
                      </a:r>
                    </a:p>
                    <a:p>
                      <a:pPr>
                        <a:buFont typeface="Arial"/>
                        <a:buChar char="•"/>
                      </a:pPr>
                      <a:r>
                        <a:rPr lang="ru-RU" sz="900" b="1" u="none" strike="noStrike" dirty="0">
                          <a:latin typeface="Arial"/>
                        </a:rPr>
                        <a:t>способность к созданию образа по словесному описанию;</a:t>
                      </a:r>
                    </a:p>
                    <a:p>
                      <a:pPr>
                        <a:buFont typeface="Arial"/>
                        <a:buChar char="•"/>
                      </a:pPr>
                      <a:r>
                        <a:rPr lang="ru-RU" sz="900" b="1" u="none" strike="noStrike" dirty="0">
                          <a:latin typeface="Arial"/>
                        </a:rPr>
                        <a:t>способность к зрительным представлениям;</a:t>
                      </a:r>
                    </a:p>
                  </a:txBody>
                  <a:tcPr marL="28575" marR="28575" marT="28575" marB="28575" anchor="ctr"/>
                </a:tc>
                <a:tc>
                  <a:txBody>
                    <a:bodyPr/>
                    <a:lstStyle/>
                    <a:p>
                      <a:pPr>
                        <a:buFont typeface="Arial"/>
                        <a:buChar char="•"/>
                      </a:pPr>
                      <a:r>
                        <a:rPr lang="ru-RU" sz="900" b="1" u="none" strike="noStrike" dirty="0">
                          <a:latin typeface="Arial"/>
                        </a:rPr>
                        <a:t>наглядно–образное мышление;</a:t>
                      </a:r>
                    </a:p>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нормально развитые </a:t>
                      </a:r>
                      <a:r>
                        <a:rPr lang="ru-RU" sz="900" b="1" u="none" strike="noStrike" dirty="0" err="1">
                          <a:latin typeface="Arial"/>
                        </a:rPr>
                        <a:t>мнемические</a:t>
                      </a:r>
                      <a:r>
                        <a:rPr lang="ru-RU" sz="900" b="1" u="none" strike="noStrike" dirty="0">
                          <a:latin typeface="Arial"/>
                        </a:rPr>
                        <a:t> способности (свойства памяти);</a:t>
                      </a:r>
                    </a:p>
                    <a:p>
                      <a:pPr>
                        <a:buFont typeface="Arial"/>
                        <a:buChar char="•"/>
                      </a:pPr>
                      <a:r>
                        <a:rPr lang="ru-RU" sz="900" b="1" u="none" strike="noStrike" dirty="0">
                          <a:latin typeface="Arial"/>
                        </a:rPr>
                        <a:t>зрительная память;</a:t>
                      </a:r>
                    </a:p>
                    <a:p>
                      <a:pPr>
                        <a:buFont typeface="Arial"/>
                        <a:buChar char="•"/>
                      </a:pPr>
                      <a:r>
                        <a:rPr lang="ru-RU" sz="900" b="1" u="none" strike="noStrike" dirty="0">
                          <a:latin typeface="Arial"/>
                        </a:rPr>
                        <a:t>память на простые движения;</a:t>
                      </a:r>
                    </a:p>
                    <a:p>
                      <a:pPr>
                        <a:buFont typeface="Arial"/>
                        <a:buChar char="•"/>
                      </a:pPr>
                      <a:r>
                        <a:rPr lang="ru-RU" sz="900" b="1" u="none" strike="noStrike" dirty="0">
                          <a:latin typeface="Arial"/>
                        </a:rPr>
                        <a:t>хорошая координация движений рук и ног;</a:t>
                      </a:r>
                    </a:p>
                    <a:p>
                      <a:pPr>
                        <a:buFont typeface="Arial"/>
                        <a:buChar char="•"/>
                      </a:pPr>
                      <a:r>
                        <a:rPr lang="ru-RU" sz="900" b="1" u="none" strike="noStrike" dirty="0">
                          <a:latin typeface="Arial"/>
                        </a:rPr>
                        <a:t>пластичность и выразительность движений;</a:t>
                      </a:r>
                    </a:p>
                    <a:p>
                      <a:pPr>
                        <a:buFont typeface="Arial"/>
                        <a:buChar char="•"/>
                      </a:pPr>
                      <a:r>
                        <a:rPr lang="ru-RU" sz="900" b="1" u="none" strike="noStrike" dirty="0">
                          <a:latin typeface="Arial"/>
                        </a:rPr>
                        <a:t>артистические способности;</a:t>
                      </a:r>
                    </a:p>
                    <a:p>
                      <a:pPr>
                        <a:buFont typeface="Arial"/>
                        <a:buChar char="•"/>
                      </a:pPr>
                      <a:r>
                        <a:rPr lang="ru-RU" sz="900" b="1" u="none" strike="noStrike" dirty="0">
                          <a:latin typeface="Arial"/>
                        </a:rPr>
                        <a:t>способность воплощать образ персонажа перед кинокамерой;</a:t>
                      </a:r>
                    </a:p>
                    <a:p>
                      <a:pPr>
                        <a:buFont typeface="Arial"/>
                        <a:buChar char="•"/>
                      </a:pPr>
                      <a:r>
                        <a:rPr lang="ru-RU" sz="900" b="1" u="none" strike="noStrike" dirty="0">
                          <a:latin typeface="Arial"/>
                        </a:rPr>
                        <a:t>умение работать в команде;</a:t>
                      </a:r>
                    </a:p>
                    <a:p>
                      <a:pPr>
                        <a:buFont typeface="Arial"/>
                        <a:buChar char="•"/>
                      </a:pPr>
                      <a:r>
                        <a:rPr lang="ru-RU" sz="900" b="1" u="none" strike="noStrike" dirty="0">
                          <a:latin typeface="Arial"/>
                        </a:rPr>
                        <a:t>умение свободно и раскованно двигаться на сцене;</a:t>
                      </a:r>
                    </a:p>
                    <a:p>
                      <a:pPr>
                        <a:buFont typeface="Arial"/>
                        <a:buChar char="•"/>
                      </a:pPr>
                      <a:r>
                        <a:rPr lang="ru-RU" sz="900" b="1" u="none" strike="noStrike" dirty="0">
                          <a:latin typeface="Arial"/>
                        </a:rPr>
                        <a:t>чувство гармонии;</a:t>
                      </a:r>
                    </a:p>
                    <a:p>
                      <a:pPr>
                        <a:buFont typeface="Arial"/>
                        <a:buChar char="•"/>
                      </a:pPr>
                      <a:r>
                        <a:rPr lang="ru-RU" sz="900" b="1" u="none" strike="noStrike" dirty="0">
                          <a:latin typeface="Arial"/>
                        </a:rPr>
                        <a:t>развитый эстетический и художественный вкус;</a:t>
                      </a:r>
                    </a:p>
                  </a:txBody>
                  <a:tcPr marL="28575" marR="28575" marT="28575" marB="28575" anchor="ctr"/>
                </a:tc>
              </a:tr>
              <a:tr h="379938">
                <a:tc gridSpan="2">
                  <a:txBody>
                    <a:bodyPr/>
                    <a:lstStyle/>
                    <a:p>
                      <a:pPr algn="ctr"/>
                      <a:r>
                        <a:rPr lang="ru-RU" sz="1100" b="1" dirty="0">
                          <a:latin typeface="Verdana"/>
                        </a:rPr>
                        <a:t>Заболевания, противопоказанные для профессии "Манекенщица":</a:t>
                      </a:r>
                      <a:endParaRPr lang="ru-RU" sz="1100" dirty="0">
                        <a:latin typeface="Verdana"/>
                      </a:endParaRPr>
                    </a:p>
                  </a:txBody>
                  <a:tcPr marL="28575" marR="28575" marT="28575" marB="28575" anchor="ctr"/>
                </a:tc>
                <a:tc hMerge="1">
                  <a:txBody>
                    <a:bodyPr/>
                    <a:lstStyle/>
                    <a:p>
                      <a:endParaRPr lang="ru-RU"/>
                    </a:p>
                  </a:txBody>
                  <a:tcPr/>
                </a:tc>
              </a:tr>
              <a:tr h="1323278">
                <a:tc>
                  <a:txBody>
                    <a:bodyPr/>
                    <a:lstStyle/>
                    <a:p>
                      <a:pPr>
                        <a:buFont typeface="Arial"/>
                        <a:buChar char="•"/>
                      </a:pPr>
                      <a:r>
                        <a:rPr lang="ru-RU" sz="900" b="1" u="none" strike="noStrike">
                          <a:latin typeface="Arial"/>
                        </a:rPr>
                        <a:t>заболевания сердца или нарушения артериального давления;</a:t>
                      </a:r>
                    </a:p>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судороги, потери сознания;</a:t>
                      </a:r>
                    </a:p>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расстройства слуха;</a:t>
                      </a:r>
                    </a:p>
                    <a:p>
                      <a:pPr>
                        <a:buFont typeface="Arial"/>
                        <a:buChar char="•"/>
                      </a:pPr>
                      <a:r>
                        <a:rPr lang="ru-RU" sz="9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дрожание рук;</a:t>
                      </a:r>
                    </a:p>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аллергии;</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заболевания органов дыхания;</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759876">
                <a:tc gridSpan="2">
                  <a:txBody>
                    <a:bodyPr/>
                    <a:lstStyle/>
                    <a:p>
                      <a:r>
                        <a:rPr lang="ru-RU" sz="1100" b="1" dirty="0">
                          <a:latin typeface="Verdana"/>
                        </a:rPr>
                        <a:t>Уровень образования профессии "Манекенщица"</a:t>
                      </a:r>
                      <a:endParaRPr lang="ru-RU" sz="1100" dirty="0">
                        <a:latin typeface="Verdana"/>
                      </a:endParaRPr>
                    </a:p>
                    <a:p>
                      <a:r>
                        <a:rPr lang="ru-RU" sz="900" dirty="0">
                          <a:latin typeface="Verdana"/>
                        </a:rPr>
                        <a:t>Для овладения профессией "Манекенщица" необходима специальная подготовка.</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Парикмахер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9"/>
          <a:ext cx="8229600" cy="6013866"/>
        </p:xfrm>
        <a:graphic>
          <a:graphicData uri="http://schemas.openxmlformats.org/drawingml/2006/table">
            <a:tbl>
              <a:tblPr firstRow="1" bandRow="1">
                <a:tableStyleId>{5C22544A-7EE6-4342-B048-85BDC9FD1C3A}</a:tableStyleId>
              </a:tblPr>
              <a:tblGrid>
                <a:gridCol w="4114800"/>
                <a:gridCol w="4114800"/>
              </a:tblGrid>
              <a:tr h="198968">
                <a:tc gridSpan="2">
                  <a:txBody>
                    <a:bodyPr/>
                    <a:lstStyle/>
                    <a:p>
                      <a:r>
                        <a:rPr lang="ru-RU" sz="1000" b="1" i="0" kern="1200" dirty="0" smtClean="0">
                          <a:solidFill>
                            <a:schemeClr val="lt1"/>
                          </a:solidFill>
                          <a:latin typeface="+mn-lt"/>
                          <a:ea typeface="+mn-ea"/>
                          <a:cs typeface="+mn-cs"/>
                        </a:rPr>
                        <a:t>Назначение профессии "Парикмахер": </a:t>
                      </a:r>
                      <a:r>
                        <a:rPr lang="ru-RU" sz="800" b="0" i="0" kern="1200" dirty="0" smtClean="0">
                          <a:solidFill>
                            <a:schemeClr val="lt1"/>
                          </a:solidFill>
                          <a:latin typeface="+mn-lt"/>
                          <a:ea typeface="+mn-ea"/>
                          <a:cs typeface="+mn-cs"/>
                        </a:rPr>
                        <a:t>оказание услуг клиенту по созданию причесок (парикмахерских услуг)</a:t>
                      </a:r>
                      <a:endParaRPr lang="ru-RU" sz="800" dirty="0"/>
                    </a:p>
                  </a:txBody>
                  <a:tcPr/>
                </a:tc>
                <a:tc hMerge="1">
                  <a:txBody>
                    <a:bodyPr/>
                    <a:lstStyle/>
                    <a:p>
                      <a:endParaRPr lang="ru-RU" dirty="0"/>
                    </a:p>
                  </a:txBody>
                  <a:tcPr/>
                </a:tc>
              </a:tr>
              <a:tr h="881142">
                <a:tc gridSpan="2">
                  <a:txBody>
                    <a:bodyPr/>
                    <a:lstStyle/>
                    <a:p>
                      <a:r>
                        <a:rPr lang="ru-RU" sz="1000" b="1" i="0" kern="1200" dirty="0" smtClean="0">
                          <a:solidFill>
                            <a:schemeClr val="dk1"/>
                          </a:solidFill>
                          <a:latin typeface="+mn-lt"/>
                          <a:ea typeface="+mn-ea"/>
                          <a:cs typeface="+mn-cs"/>
                        </a:rPr>
                        <a:t>Основные решаемые задачи профессии "Парикмахер":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подготовка рабочего места;</a:t>
                      </a:r>
                    </a:p>
                    <a:p>
                      <a:r>
                        <a:rPr lang="ru-RU" sz="800" b="1" i="0" u="none" strike="noStrike" kern="1200" dirty="0" smtClean="0">
                          <a:solidFill>
                            <a:schemeClr val="dk1"/>
                          </a:solidFill>
                          <a:latin typeface="+mn-lt"/>
                          <a:ea typeface="+mn-ea"/>
                          <a:cs typeface="+mn-cs"/>
                        </a:rPr>
                        <a:t>прием клиента;</a:t>
                      </a:r>
                    </a:p>
                    <a:p>
                      <a:r>
                        <a:rPr lang="ru-RU" sz="800" b="1" i="0" u="none" strike="noStrike" kern="1200" dirty="0" smtClean="0">
                          <a:solidFill>
                            <a:schemeClr val="dk1"/>
                          </a:solidFill>
                          <a:latin typeface="+mn-lt"/>
                          <a:ea typeface="+mn-ea"/>
                          <a:cs typeface="+mn-cs"/>
                        </a:rPr>
                        <a:t>консультация клиента в вопросе выбора прически;</a:t>
                      </a:r>
                    </a:p>
                    <a:p>
                      <a:r>
                        <a:rPr lang="ru-RU" sz="800" b="1" i="0" u="none" strike="noStrike" kern="1200" dirty="0" smtClean="0">
                          <a:solidFill>
                            <a:schemeClr val="dk1"/>
                          </a:solidFill>
                          <a:latin typeface="+mn-lt"/>
                          <a:ea typeface="+mn-ea"/>
                          <a:cs typeface="+mn-cs"/>
                        </a:rPr>
                        <a:t>уяснение потребности клиента;</a:t>
                      </a:r>
                    </a:p>
                    <a:p>
                      <a:r>
                        <a:rPr lang="ru-RU" sz="800" b="1" i="0" u="none" strike="noStrike" kern="1200" dirty="0" smtClean="0">
                          <a:solidFill>
                            <a:schemeClr val="dk1"/>
                          </a:solidFill>
                          <a:latin typeface="+mn-lt"/>
                          <a:ea typeface="+mn-ea"/>
                          <a:cs typeface="+mn-cs"/>
                        </a:rPr>
                        <a:t>производство работ (стрижка, покраска, завивка, укладка, мытье и сушка волос, бритье кожи лица);</a:t>
                      </a:r>
                    </a:p>
                    <a:p>
                      <a:r>
                        <a:rPr lang="ru-RU" sz="800" b="1" i="0" u="none" strike="noStrike" kern="1200" dirty="0" smtClean="0">
                          <a:solidFill>
                            <a:schemeClr val="dk1"/>
                          </a:solidFill>
                          <a:latin typeface="+mn-lt"/>
                          <a:ea typeface="+mn-ea"/>
                          <a:cs typeface="+mn-cs"/>
                        </a:rPr>
                        <a:t>повышение уровня квалификации, разработка новых (</a:t>
                      </a:r>
                      <a:r>
                        <a:rPr lang="ru-RU" sz="800" b="1" i="0" u="none" strike="noStrike" kern="1200" dirty="0" err="1" smtClean="0">
                          <a:solidFill>
                            <a:schemeClr val="dk1"/>
                          </a:solidFill>
                          <a:latin typeface="+mn-lt"/>
                          <a:ea typeface="+mn-ea"/>
                          <a:cs typeface="+mn-cs"/>
                        </a:rPr>
                        <a:t>креативных</a:t>
                      </a:r>
                      <a:r>
                        <a:rPr lang="ru-RU" sz="800" b="1" i="0" u="none" strike="noStrike" kern="1200" dirty="0" smtClean="0">
                          <a:solidFill>
                            <a:schemeClr val="dk1"/>
                          </a:solidFill>
                          <a:latin typeface="+mn-lt"/>
                          <a:ea typeface="+mn-ea"/>
                          <a:cs typeface="+mn-cs"/>
                        </a:rPr>
                        <a:t>) моделей причесок.</a:t>
                      </a:r>
                    </a:p>
                  </a:txBody>
                  <a:tcPr/>
                </a:tc>
                <a:tc hMerge="1">
                  <a:txBody>
                    <a:bodyPr/>
                    <a:lstStyle/>
                    <a:p>
                      <a:endParaRPr lang="ru-RU" dirty="0"/>
                    </a:p>
                  </a:txBody>
                  <a:tcPr/>
                </a:tc>
              </a:tr>
              <a:tr h="179913">
                <a:tc gridSpan="2">
                  <a:txBody>
                    <a:bodyPr/>
                    <a:lstStyle/>
                    <a:p>
                      <a:pPr algn="ctr"/>
                      <a:r>
                        <a:rPr lang="ru-RU" sz="1000" b="1" dirty="0">
                          <a:latin typeface="Verdana"/>
                        </a:rPr>
                        <a:t>Профессионально–важные качества профессии "Парикмахер":</a:t>
                      </a:r>
                      <a:endParaRPr lang="ru-RU" sz="1000" dirty="0">
                        <a:latin typeface="Verdana"/>
                      </a:endParaRPr>
                    </a:p>
                  </a:txBody>
                  <a:tcPr marL="28575" marR="28575" marT="28575" marB="28575" anchor="ctr"/>
                </a:tc>
                <a:tc hMerge="1">
                  <a:txBody>
                    <a:bodyPr/>
                    <a:lstStyle/>
                    <a:p>
                      <a:endParaRPr lang="ru-RU"/>
                    </a:p>
                  </a:txBody>
                  <a:tcPr/>
                </a:tc>
              </a:tr>
              <a:tr h="2668297">
                <a:tc>
                  <a:txBody>
                    <a:bodyPr/>
                    <a:lstStyle/>
                    <a:p>
                      <a:pPr>
                        <a:buFont typeface="Arial"/>
                        <a:buChar char="•"/>
                      </a:pPr>
                      <a:r>
                        <a:rPr lang="ru-RU" sz="800" b="1" u="none" strike="noStrike" dirty="0">
                          <a:latin typeface="Arial"/>
                        </a:rPr>
                        <a:t>аккуратность;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трудолюбие;</a:t>
                      </a:r>
                    </a:p>
                    <a:p>
                      <a:pPr>
                        <a:buFont typeface="Arial"/>
                        <a:buChar char="•"/>
                      </a:pPr>
                      <a:r>
                        <a:rPr lang="ru-RU" sz="800" b="1" u="none" strike="noStrike" dirty="0">
                          <a:latin typeface="Arial"/>
                        </a:rPr>
                        <a:t>ручная ловкость;</a:t>
                      </a:r>
                    </a:p>
                    <a:p>
                      <a:pPr>
                        <a:buFont typeface="Arial"/>
                        <a:buChar char="•"/>
                      </a:pPr>
                      <a:r>
                        <a:rPr lang="ru-RU" sz="800" b="1" u="none" strike="noStrike" dirty="0">
                          <a:latin typeface="Arial"/>
                        </a:rPr>
                        <a:t>устойчивость зрительной чувствительности во времени;</a:t>
                      </a:r>
                    </a:p>
                    <a:p>
                      <a:pPr>
                        <a:buFont typeface="Arial"/>
                        <a:buChar char="•"/>
                      </a:pPr>
                      <a:r>
                        <a:rPr lang="ru-RU" sz="800" b="1" u="none" strike="noStrike" dirty="0">
                          <a:latin typeface="Arial"/>
                        </a:rPr>
                        <a:t>хороший глазомер: линейный, угловой, объемный;</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способность к созданию образа по словесному описанию;</a:t>
                      </a:r>
                    </a:p>
                    <a:p>
                      <a:pPr>
                        <a:buFont typeface="Arial"/>
                        <a:buChar char="•"/>
                      </a:pPr>
                      <a:r>
                        <a:rPr lang="ru-RU" sz="800" b="1" u="none" strike="noStrike" dirty="0">
                          <a:latin typeface="Arial"/>
                        </a:rPr>
                        <a:t>способность к зрительным представлениям;</a:t>
                      </a:r>
                    </a:p>
                    <a:p>
                      <a:pPr>
                        <a:buFont typeface="Arial"/>
                        <a:buChar char="•"/>
                      </a:pPr>
                      <a:r>
                        <a:rPr lang="ru-RU" sz="800" b="1" u="none" strike="noStrike" dirty="0">
                          <a:latin typeface="Arial"/>
                        </a:rPr>
                        <a:t>способность к переводу образа в словесное описание;</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наглядно–образное мышление;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зрительная память;</a:t>
                      </a:r>
                    </a:p>
                    <a:p>
                      <a:pPr>
                        <a:buFont typeface="Arial"/>
                        <a:buChar char="•"/>
                      </a:pPr>
                      <a:r>
                        <a:rPr lang="ru-RU" sz="800" b="1" u="none" strike="noStrike" dirty="0">
                          <a:latin typeface="Arial"/>
                        </a:rPr>
                        <a:t>кинестетическая память (</a:t>
                      </a:r>
                      <a:r>
                        <a:rPr lang="ru-RU" sz="800" b="1" u="none" strike="noStrike" dirty="0" err="1">
                          <a:latin typeface="Arial"/>
                        </a:rPr>
                        <a:t>память</a:t>
                      </a:r>
                      <a:r>
                        <a:rPr lang="ru-RU" sz="800" b="1" u="none" strike="noStrike" dirty="0">
                          <a:latin typeface="Arial"/>
                        </a:rPr>
                        <a:t> на движения);</a:t>
                      </a:r>
                    </a:p>
                    <a:p>
                      <a:pPr>
                        <a:buFont typeface="Arial"/>
                        <a:buChar char="•"/>
                      </a:pPr>
                      <a:r>
                        <a:rPr lang="ru-RU" sz="800" b="1" u="none" strike="noStrike" dirty="0">
                          <a:latin typeface="Arial"/>
                        </a:rPr>
                        <a:t>память на сложные движения;</a:t>
                      </a:r>
                    </a:p>
                  </a:txBody>
                  <a:tcPr marL="28575" marR="28575" marT="28575" marB="28575" anchor="ctr"/>
                </a:tc>
                <a:tc>
                  <a:txBody>
                    <a:bodyPr/>
                    <a:lstStyle/>
                    <a:p>
                      <a:pPr>
                        <a:buFont typeface="Arial"/>
                        <a:buChar char="•"/>
                      </a:pPr>
                      <a:r>
                        <a:rPr lang="ru-RU" sz="800" b="1" u="none" strike="noStrike" dirty="0">
                          <a:latin typeface="Arial"/>
                        </a:rPr>
                        <a:t>тактильная память;</a:t>
                      </a:r>
                    </a:p>
                    <a:p>
                      <a:pPr>
                        <a:buFont typeface="Arial"/>
                        <a:buChar char="•"/>
                      </a:pPr>
                      <a:r>
                        <a:rPr lang="ru-RU" sz="800" b="1" u="none" strike="noStrike" dirty="0">
                          <a:latin typeface="Arial"/>
                        </a:rPr>
                        <a:t>эмоциональная память;</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хорошая координация работы кистей рук и пальцев;</a:t>
                      </a:r>
                    </a:p>
                    <a:p>
                      <a:pPr>
                        <a:buFont typeface="Arial"/>
                        <a:buChar char="•"/>
                      </a:pPr>
                      <a:r>
                        <a:rPr lang="ru-RU" sz="800" b="1" u="none" strike="noStrike" dirty="0" err="1">
                          <a:latin typeface="Arial"/>
                        </a:rPr>
                        <a:t>навки</a:t>
                      </a:r>
                      <a:r>
                        <a:rPr lang="ru-RU" sz="800" b="1" u="none" strike="noStrike" dirty="0">
                          <a:latin typeface="Arial"/>
                        </a:rPr>
                        <a:t> точной манипуляции и ловкость;</a:t>
                      </a:r>
                    </a:p>
                    <a:p>
                      <a:pPr>
                        <a:buFont typeface="Arial"/>
                        <a:buChar char="•"/>
                      </a:pPr>
                      <a:r>
                        <a:rPr lang="ru-RU" sz="800" b="1" u="none" strike="noStrike" dirty="0">
                          <a:latin typeface="Arial"/>
                        </a:rPr>
                        <a:t>согласованность движений с процессами восприятия (сложноорганизованная деятельность);</a:t>
                      </a:r>
                    </a:p>
                    <a:p>
                      <a:pPr>
                        <a:buFont typeface="Arial"/>
                        <a:buChar char="•"/>
                      </a:pPr>
                      <a:r>
                        <a:rPr lang="ru-RU" sz="800" b="1" u="none" strike="noStrike" dirty="0">
                          <a:latin typeface="Arial"/>
                        </a:rPr>
                        <a:t>способность к быстрой выработке сенсомоторных навыков;</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переносимость статических физических нагрузок;</a:t>
                      </a:r>
                    </a:p>
                    <a:p>
                      <a:pPr>
                        <a:buFont typeface="Arial"/>
                        <a:buChar char="•"/>
                      </a:pPr>
                      <a:r>
                        <a:rPr lang="ru-RU" sz="800" b="1" u="none" strike="noStrike" dirty="0">
                          <a:latin typeface="Arial"/>
                        </a:rPr>
                        <a:t>сохранение работоспособности при развивающемся утомлении;</a:t>
                      </a:r>
                    </a:p>
                    <a:p>
                      <a:pPr>
                        <a:buFont typeface="Arial"/>
                        <a:buChar char="•"/>
                      </a:pPr>
                      <a:r>
                        <a:rPr lang="ru-RU" sz="800" b="1" u="none" strike="noStrike" dirty="0">
                          <a:latin typeface="Arial"/>
                        </a:rPr>
                        <a:t>высокая помехоустойчивость;</a:t>
                      </a:r>
                    </a:p>
                    <a:p>
                      <a:pPr>
                        <a:buFont typeface="Arial"/>
                        <a:buChar char="•"/>
                      </a:pPr>
                      <a:r>
                        <a:rPr lang="ru-RU" sz="800" b="1" u="none" strike="noStrike" dirty="0">
                          <a:latin typeface="Arial"/>
                        </a:rPr>
                        <a:t>умение выполнять работу в определенном темпе;</a:t>
                      </a:r>
                    </a:p>
                    <a:p>
                      <a:pPr>
                        <a:buFont typeface="Arial"/>
                        <a:buChar char="•"/>
                      </a:pPr>
                      <a:r>
                        <a:rPr lang="ru-RU" sz="800" b="1" u="none" strike="noStrike" dirty="0">
                          <a:latin typeface="Arial"/>
                        </a:rPr>
                        <a:t>умение импровизировать;</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чувство гармонии;</a:t>
                      </a:r>
                    </a:p>
                    <a:p>
                      <a:pPr>
                        <a:buFont typeface="Arial"/>
                        <a:buChar char="•"/>
                      </a:pPr>
                      <a:r>
                        <a:rPr lang="ru-RU" sz="800" b="1" u="none" strike="noStrike" dirty="0">
                          <a:latin typeface="Arial"/>
                        </a:rPr>
                        <a:t>чувство симметрии;</a:t>
                      </a:r>
                    </a:p>
                    <a:p>
                      <a:pPr>
                        <a:buFont typeface="Arial"/>
                        <a:buChar char="•"/>
                      </a:pPr>
                      <a:r>
                        <a:rPr lang="ru-RU" sz="800" b="1" u="none" strike="noStrike" dirty="0">
                          <a:latin typeface="Arial"/>
                        </a:rPr>
                        <a:t>развитый эстетический и художественный вкус;</a:t>
                      </a:r>
                    </a:p>
                    <a:p>
                      <a:pPr>
                        <a:buFont typeface="Arial"/>
                        <a:buChar char="•"/>
                      </a:pPr>
                      <a:r>
                        <a:rPr lang="ru-RU" sz="800" b="1" u="none" strike="noStrike" dirty="0">
                          <a:latin typeface="Arial"/>
                        </a:rPr>
                        <a:t>умение понять потребность клиента и найти подход к нему.</a:t>
                      </a:r>
                    </a:p>
                  </a:txBody>
                  <a:tcPr marL="28575" marR="28575" marT="28575" marB="28575" anchor="ctr"/>
                </a:tc>
              </a:tr>
              <a:tr h="179913">
                <a:tc gridSpan="2">
                  <a:txBody>
                    <a:bodyPr/>
                    <a:lstStyle/>
                    <a:p>
                      <a:pPr algn="ctr"/>
                      <a:r>
                        <a:rPr lang="ru-RU" sz="1000" b="1" dirty="0">
                          <a:latin typeface="Verdana"/>
                        </a:rPr>
                        <a:t>Заболевания, противопоказанные для профессии "Парикмахер":</a:t>
                      </a:r>
                      <a:endParaRPr lang="ru-RU" sz="1000" dirty="0">
                        <a:latin typeface="Verdana"/>
                      </a:endParaRPr>
                    </a:p>
                  </a:txBody>
                  <a:tcPr marL="28575" marR="28575" marT="28575" marB="28575" anchor="ctr"/>
                </a:tc>
                <a:tc hMerge="1">
                  <a:txBody>
                    <a:bodyPr/>
                    <a:lstStyle/>
                    <a:p>
                      <a:endParaRPr lang="ru-RU"/>
                    </a:p>
                  </a:txBody>
                  <a:tcPr/>
                </a:tc>
              </a:tr>
              <a:tr h="1076557">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359826">
                <a:tc gridSpan="2">
                  <a:txBody>
                    <a:bodyPr/>
                    <a:lstStyle/>
                    <a:p>
                      <a:r>
                        <a:rPr lang="ru-RU" sz="1000" b="1" dirty="0">
                          <a:latin typeface="Verdana"/>
                        </a:rPr>
                        <a:t>Уровень образования профессии "Парикмахер"</a:t>
                      </a:r>
                      <a:endParaRPr lang="ru-RU" sz="1000" dirty="0">
                        <a:latin typeface="Verdana"/>
                      </a:endParaRPr>
                    </a:p>
                    <a:p>
                      <a:r>
                        <a:rPr lang="ru-RU" sz="800" dirty="0" smtClean="0">
                          <a:latin typeface="Verdana"/>
                        </a:rPr>
                        <a:t>Профессии </a:t>
                      </a:r>
                      <a:r>
                        <a:rPr lang="ru-RU" sz="800" dirty="0">
                          <a:latin typeface="Verdana"/>
                        </a:rPr>
                        <a:t>обучают специальные курсы, семинары, тренинги.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Повар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9"/>
          <a:ext cx="8229600" cy="5933765"/>
        </p:xfrm>
        <a:graphic>
          <a:graphicData uri="http://schemas.openxmlformats.org/drawingml/2006/table">
            <a:tbl>
              <a:tblPr firstRow="1" bandRow="1">
                <a:tableStyleId>{5C22544A-7EE6-4342-B048-85BDC9FD1C3A}</a:tableStyleId>
              </a:tblPr>
              <a:tblGrid>
                <a:gridCol w="4114800"/>
                <a:gridCol w="4114800"/>
              </a:tblGrid>
              <a:tr h="286069">
                <a:tc gridSpan="2">
                  <a:txBody>
                    <a:bodyPr/>
                    <a:lstStyle/>
                    <a:p>
                      <a:r>
                        <a:rPr lang="ru-RU" sz="1000" b="1" i="0" kern="1200" dirty="0" smtClean="0">
                          <a:solidFill>
                            <a:schemeClr val="lt1"/>
                          </a:solidFill>
                          <a:latin typeface="+mn-lt"/>
                          <a:ea typeface="+mn-ea"/>
                          <a:cs typeface="+mn-cs"/>
                        </a:rPr>
                        <a:t>Назначение профессии "Повар":</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приготовление различных блюд по специальным рецептам.</a:t>
                      </a:r>
                      <a:endParaRPr lang="ru-RU" sz="800" dirty="0"/>
                    </a:p>
                  </a:txBody>
                  <a:tcPr/>
                </a:tc>
                <a:tc hMerge="1">
                  <a:txBody>
                    <a:bodyPr/>
                    <a:lstStyle/>
                    <a:p>
                      <a:endParaRPr lang="ru-RU" dirty="0"/>
                    </a:p>
                  </a:txBody>
                  <a:tcPr/>
                </a:tc>
              </a:tr>
              <a:tr h="914747">
                <a:tc gridSpan="2">
                  <a:txBody>
                    <a:bodyPr/>
                    <a:lstStyle/>
                    <a:p>
                      <a:r>
                        <a:rPr lang="ru-RU" sz="1000" b="1" i="0" kern="1200" dirty="0" smtClean="0">
                          <a:solidFill>
                            <a:schemeClr val="dk1"/>
                          </a:solidFill>
                          <a:latin typeface="+mn-lt"/>
                          <a:ea typeface="+mn-ea"/>
                          <a:cs typeface="+mn-cs"/>
                        </a:rPr>
                        <a:t>Основные решаемые задачи профессии "Повар":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получение исходных продуктов;</a:t>
                      </a:r>
                    </a:p>
                    <a:p>
                      <a:r>
                        <a:rPr lang="ru-RU" sz="800" b="1" i="0" u="none" strike="noStrike" kern="1200" dirty="0" smtClean="0">
                          <a:solidFill>
                            <a:schemeClr val="dk1"/>
                          </a:solidFill>
                          <a:latin typeface="+mn-lt"/>
                          <a:ea typeface="+mn-ea"/>
                          <a:cs typeface="+mn-cs"/>
                        </a:rPr>
                        <a:t>поддержание технологии и рецептуры приготовления блюд;</a:t>
                      </a:r>
                    </a:p>
                    <a:p>
                      <a:r>
                        <a:rPr lang="ru-RU" sz="800" b="1" i="0" u="none" strike="noStrike" kern="1200" dirty="0" smtClean="0">
                          <a:solidFill>
                            <a:schemeClr val="dk1"/>
                          </a:solidFill>
                          <a:latin typeface="+mn-lt"/>
                          <a:ea typeface="+mn-ea"/>
                          <a:cs typeface="+mn-cs"/>
                        </a:rPr>
                        <a:t>обеспечение процесса приготовления блюд: подготовка необходимого оборудования, заготовка полуфабрикатов;</a:t>
                      </a:r>
                    </a:p>
                    <a:p>
                      <a:r>
                        <a:rPr lang="ru-RU" sz="800" b="1" i="0" u="none" strike="noStrike" kern="1200" dirty="0" smtClean="0">
                          <a:solidFill>
                            <a:schemeClr val="dk1"/>
                          </a:solidFill>
                          <a:latin typeface="+mn-lt"/>
                          <a:ea typeface="+mn-ea"/>
                          <a:cs typeface="+mn-cs"/>
                        </a:rPr>
                        <a:t>правильная эксплуатация кухонного оборудования;</a:t>
                      </a:r>
                    </a:p>
                    <a:p>
                      <a:r>
                        <a:rPr lang="ru-RU" sz="800" b="1" i="0" u="none" strike="noStrike" kern="1200" dirty="0" smtClean="0">
                          <a:solidFill>
                            <a:schemeClr val="dk1"/>
                          </a:solidFill>
                          <a:latin typeface="+mn-lt"/>
                          <a:ea typeface="+mn-ea"/>
                          <a:cs typeface="+mn-cs"/>
                        </a:rPr>
                        <a:t>обеспечение должного учета и хранения продуктов в соответствии с санитарно–гигиеническими нормами;</a:t>
                      </a:r>
                    </a:p>
                    <a:p>
                      <a:r>
                        <a:rPr lang="ru-RU" sz="800" b="1" i="0" u="none" strike="noStrike" kern="1200" dirty="0" smtClean="0">
                          <a:solidFill>
                            <a:schemeClr val="dk1"/>
                          </a:solidFill>
                          <a:latin typeface="+mn-lt"/>
                          <a:ea typeface="+mn-ea"/>
                          <a:cs typeface="+mn-cs"/>
                        </a:rPr>
                        <a:t>реализация продукции.</a:t>
                      </a:r>
                    </a:p>
                  </a:txBody>
                  <a:tcPr/>
                </a:tc>
                <a:tc hMerge="1">
                  <a:txBody>
                    <a:bodyPr/>
                    <a:lstStyle/>
                    <a:p>
                      <a:endParaRPr lang="ru-RU" dirty="0"/>
                    </a:p>
                  </a:txBody>
                  <a:tcPr/>
                </a:tc>
              </a:tr>
              <a:tr h="286069">
                <a:tc gridSpan="2">
                  <a:txBody>
                    <a:bodyPr/>
                    <a:lstStyle/>
                    <a:p>
                      <a:pPr algn="ctr"/>
                      <a:r>
                        <a:rPr lang="ru-RU" sz="1000" b="1" dirty="0">
                          <a:latin typeface="Verdana"/>
                        </a:rPr>
                        <a:t>Профессионально–важные качества профессии "Повар":</a:t>
                      </a:r>
                      <a:endParaRPr lang="ru-RU" sz="1000" dirty="0">
                        <a:latin typeface="Verdana"/>
                      </a:endParaRPr>
                    </a:p>
                  </a:txBody>
                  <a:tcPr marL="28575" marR="28575" marT="28575" marB="28575" anchor="ctr"/>
                </a:tc>
                <a:tc hMerge="1">
                  <a:txBody>
                    <a:bodyPr/>
                    <a:lstStyle/>
                    <a:p>
                      <a:endParaRPr lang="ru-RU"/>
                    </a:p>
                  </a:txBody>
                  <a:tcPr/>
                </a:tc>
              </a:tr>
              <a:tr h="2179900">
                <a:tc>
                  <a:txBody>
                    <a:bodyPr/>
                    <a:lstStyle/>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самостоятельность;</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педантичность;</a:t>
                      </a:r>
                    </a:p>
                    <a:p>
                      <a:pPr>
                        <a:buFont typeface="Arial"/>
                        <a:buChar char="•"/>
                      </a:pPr>
                      <a:r>
                        <a:rPr lang="ru-RU" sz="800" b="1" u="none" strike="noStrike" dirty="0">
                          <a:latin typeface="Arial"/>
                        </a:rPr>
                        <a:t>обонятельная чувствительность;</a:t>
                      </a:r>
                    </a:p>
                    <a:p>
                      <a:pPr>
                        <a:buFont typeface="Arial"/>
                        <a:buChar char="•"/>
                      </a:pPr>
                      <a:r>
                        <a:rPr lang="ru-RU" sz="800" b="1" u="none" strike="noStrike" dirty="0">
                          <a:latin typeface="Arial"/>
                        </a:rPr>
                        <a:t>ручная ловкость;</a:t>
                      </a:r>
                    </a:p>
                    <a:p>
                      <a:pPr>
                        <a:buFont typeface="Arial"/>
                        <a:buChar char="•"/>
                      </a:pPr>
                      <a:r>
                        <a:rPr lang="ru-RU" sz="800" b="1" u="none" strike="noStrike" dirty="0">
                          <a:latin typeface="Arial"/>
                        </a:rPr>
                        <a:t>тактильная чувствительность (</a:t>
                      </a:r>
                      <a:r>
                        <a:rPr lang="ru-RU" sz="800" b="1" u="none" strike="noStrike" dirty="0" err="1">
                          <a:latin typeface="Arial"/>
                        </a:rPr>
                        <a:t>чувствительность</a:t>
                      </a:r>
                      <a:r>
                        <a:rPr lang="ru-RU" sz="800" b="1" u="none" strike="noStrike" dirty="0">
                          <a:latin typeface="Arial"/>
                        </a:rPr>
                        <a:t> пальцев);</a:t>
                      </a:r>
                    </a:p>
                    <a:p>
                      <a:pPr>
                        <a:buFont typeface="Arial"/>
                        <a:buChar char="•"/>
                      </a:pPr>
                      <a:r>
                        <a:rPr lang="ru-RU" sz="800" b="1" u="none" strike="noStrike" dirty="0">
                          <a:latin typeface="Arial"/>
                        </a:rPr>
                        <a:t>хороший глазомер;</a:t>
                      </a:r>
                    </a:p>
                    <a:p>
                      <a:pPr>
                        <a:buFont typeface="Arial"/>
                        <a:buChar char="•"/>
                      </a:pPr>
                      <a:r>
                        <a:rPr lang="ru-RU" sz="800" b="1" u="none" strike="noStrike" dirty="0">
                          <a:latin typeface="Arial"/>
                        </a:rPr>
                        <a:t>хорошее цветовое восприятие;</a:t>
                      </a:r>
                    </a:p>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признакам;</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txBody>
                  <a:tcPr marL="28575" marR="28575" marT="28575" marB="28575" anchor="ctr"/>
                </a:tc>
                <a:tc>
                  <a:txBody>
                    <a:bodyPr/>
                    <a:lstStyle/>
                    <a:p>
                      <a:pPr>
                        <a:buFont typeface="Arial"/>
                        <a:buChar char="•"/>
                      </a:pPr>
                      <a:r>
                        <a:rPr lang="ru-RU" sz="800" b="1" u="none" strike="noStrike" dirty="0">
                          <a:latin typeface="Arial"/>
                        </a:rPr>
                        <a:t>хорошее различение отрезков времени;</a:t>
                      </a:r>
                    </a:p>
                    <a:p>
                      <a:pPr>
                        <a:buFont typeface="Arial"/>
                        <a:buChar char="•"/>
                      </a:pPr>
                      <a:r>
                        <a:rPr lang="ru-RU" sz="800" b="1" u="none" strike="noStrike" dirty="0">
                          <a:latin typeface="Arial"/>
                        </a:rPr>
                        <a:t>динамичность мышления;</a:t>
                      </a:r>
                    </a:p>
                    <a:p>
                      <a:pPr>
                        <a:buFont typeface="Arial"/>
                        <a:buChar char="•"/>
                      </a:pPr>
                      <a:r>
                        <a:rPr lang="ru-RU" sz="800" b="1" u="none" strike="noStrike" dirty="0">
                          <a:latin typeface="Arial"/>
                        </a:rPr>
                        <a:t>наглядно–образное мышление;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хорошо развитая вкусовая память;</a:t>
                      </a:r>
                    </a:p>
                    <a:p>
                      <a:pPr>
                        <a:buFont typeface="Arial"/>
                        <a:buChar char="•"/>
                      </a:pPr>
                      <a:r>
                        <a:rPr lang="ru-RU" sz="800" b="1" u="none" strike="noStrike" dirty="0">
                          <a:latin typeface="Arial"/>
                        </a:rPr>
                        <a:t>зрительная память;</a:t>
                      </a:r>
                    </a:p>
                    <a:p>
                      <a:pPr>
                        <a:buFont typeface="Arial"/>
                        <a:buChar char="•"/>
                      </a:pPr>
                      <a:r>
                        <a:rPr lang="ru-RU" sz="800" b="1" u="none" strike="noStrike" dirty="0">
                          <a:latin typeface="Arial"/>
                        </a:rPr>
                        <a:t>обонятельная память;</a:t>
                      </a:r>
                    </a:p>
                    <a:p>
                      <a:pPr>
                        <a:buFont typeface="Arial"/>
                        <a:buChar char="•"/>
                      </a:pPr>
                      <a:r>
                        <a:rPr lang="ru-RU" sz="800" b="1" u="none" strike="noStrike" dirty="0">
                          <a:latin typeface="Arial"/>
                        </a:rPr>
                        <a:t>хорошая координация движений обеих рук;</a:t>
                      </a:r>
                    </a:p>
                    <a:p>
                      <a:pPr>
                        <a:buFont typeface="Arial"/>
                        <a:buChar char="•"/>
                      </a:pPr>
                      <a:r>
                        <a:rPr lang="ru-RU" sz="800" b="1" u="none" strike="noStrike" dirty="0">
                          <a:latin typeface="Arial"/>
                        </a:rPr>
                        <a:t>способность к выполнению мелких точных движений;</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хорошая координация движений;</a:t>
                      </a:r>
                    </a:p>
                    <a:p>
                      <a:pPr>
                        <a:buFont typeface="Arial"/>
                        <a:buChar char="•"/>
                      </a:pPr>
                      <a:r>
                        <a:rPr lang="ru-RU" sz="800" b="1" u="none" strike="noStrike" dirty="0">
                          <a:latin typeface="Arial"/>
                        </a:rPr>
                        <a:t>оперативность;</a:t>
                      </a:r>
                    </a:p>
                    <a:p>
                      <a:pPr>
                        <a:buFont typeface="Arial"/>
                        <a:buChar char="•"/>
                      </a:pPr>
                      <a:r>
                        <a:rPr lang="ru-RU" sz="800" b="1" u="none" strike="noStrike" dirty="0">
                          <a:latin typeface="Arial"/>
                        </a:rPr>
                        <a:t>умение интенсивно работать в течение длительного времени без снижения результативности;</a:t>
                      </a:r>
                    </a:p>
                    <a:p>
                      <a:pPr>
                        <a:buFont typeface="Arial"/>
                        <a:buChar char="•"/>
                      </a:pPr>
                      <a:r>
                        <a:rPr lang="ru-RU" sz="800" b="1" u="none" strike="noStrike" dirty="0">
                          <a:latin typeface="Arial"/>
                        </a:rPr>
                        <a:t>энергичность;</a:t>
                      </a:r>
                    </a:p>
                    <a:p>
                      <a:pPr>
                        <a:buFont typeface="Arial"/>
                        <a:buChar char="•"/>
                      </a:pPr>
                      <a:r>
                        <a:rPr lang="ru-RU" sz="800" b="1" u="none" strike="noStrike" dirty="0">
                          <a:latin typeface="Arial"/>
                        </a:rPr>
                        <a:t>способность прогнозирования;</a:t>
                      </a:r>
                    </a:p>
                    <a:p>
                      <a:pPr>
                        <a:buFont typeface="Arial"/>
                        <a:buChar char="•"/>
                      </a:pPr>
                      <a:r>
                        <a:rPr lang="ru-RU" sz="800" b="1" u="none" strike="noStrike" dirty="0">
                          <a:latin typeface="Arial"/>
                        </a:rPr>
                        <a:t>умение импровизировать;</a:t>
                      </a:r>
                    </a:p>
                    <a:p>
                      <a:pPr>
                        <a:buFont typeface="Arial"/>
                        <a:buChar char="•"/>
                      </a:pPr>
                      <a:r>
                        <a:rPr lang="ru-RU" sz="800" b="1" u="none" strike="noStrike" dirty="0">
                          <a:latin typeface="Arial"/>
                        </a:rPr>
                        <a:t>умение правильно и эффективно распределять время.</a:t>
                      </a:r>
                    </a:p>
                  </a:txBody>
                  <a:tcPr marL="28575" marR="28575" marT="28575" marB="28575" anchor="ctr"/>
                </a:tc>
              </a:tr>
              <a:tr h="286069">
                <a:tc gridSpan="2">
                  <a:txBody>
                    <a:bodyPr/>
                    <a:lstStyle/>
                    <a:p>
                      <a:pPr algn="ctr"/>
                      <a:r>
                        <a:rPr lang="ru-RU" sz="1000" b="1" dirty="0">
                          <a:latin typeface="Verdana"/>
                        </a:rPr>
                        <a:t>Заболевания, противопоказанные для профессии "Повар":</a:t>
                      </a:r>
                      <a:endParaRPr lang="ru-RU" sz="1000" dirty="0">
                        <a:latin typeface="Verdana"/>
                      </a:endParaRPr>
                    </a:p>
                  </a:txBody>
                  <a:tcPr marL="28575" marR="28575" marT="28575" marB="28575" anchor="ctr"/>
                </a:tc>
                <a:tc hMerge="1">
                  <a:txBody>
                    <a:bodyPr/>
                    <a:lstStyle/>
                    <a:p>
                      <a:endParaRPr lang="ru-RU"/>
                    </a:p>
                  </a:txBody>
                  <a:tcPr/>
                </a:tc>
              </a:tr>
              <a:tr h="1235646">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572138">
                <a:tc gridSpan="2">
                  <a:txBody>
                    <a:bodyPr/>
                    <a:lstStyle/>
                    <a:p>
                      <a:r>
                        <a:rPr lang="ru-RU" sz="1000" b="1" dirty="0">
                          <a:latin typeface="Verdana"/>
                        </a:rPr>
                        <a:t>Уровень образования профессии "Повар"</a:t>
                      </a:r>
                      <a:endParaRPr lang="ru-RU" sz="1000" dirty="0">
                        <a:latin typeface="Verdana"/>
                      </a:endParaRPr>
                    </a:p>
                    <a:p>
                      <a:r>
                        <a:rPr lang="ru-RU" sz="800" dirty="0">
                          <a:latin typeface="Verdana"/>
                        </a:rPr>
                        <a:t>Для овладения профессией "Повар"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Портной</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5952695"/>
        </p:xfrm>
        <a:graphic>
          <a:graphicData uri="http://schemas.openxmlformats.org/drawingml/2006/table">
            <a:tbl>
              <a:tblPr firstRow="1" bandRow="1">
                <a:tableStyleId>{5C22544A-7EE6-4342-B048-85BDC9FD1C3A}</a:tableStyleId>
              </a:tblPr>
              <a:tblGrid>
                <a:gridCol w="4114800"/>
                <a:gridCol w="4114800"/>
              </a:tblGrid>
              <a:tr h="292903">
                <a:tc gridSpan="2">
                  <a:txBody>
                    <a:bodyPr/>
                    <a:lstStyle/>
                    <a:p>
                      <a:r>
                        <a:rPr lang="ru-RU" sz="1100" b="1" i="0" kern="1200" dirty="0" smtClean="0">
                          <a:solidFill>
                            <a:schemeClr val="lt1"/>
                          </a:solidFill>
                          <a:latin typeface="+mn-lt"/>
                          <a:ea typeface="+mn-ea"/>
                          <a:cs typeface="+mn-cs"/>
                        </a:rPr>
                        <a:t>Назначение профессии "Портной": </a:t>
                      </a:r>
                      <a:r>
                        <a:rPr lang="ru-RU" sz="900" b="0" i="0" kern="1200" dirty="0" smtClean="0">
                          <a:solidFill>
                            <a:schemeClr val="lt1"/>
                          </a:solidFill>
                          <a:latin typeface="+mn-lt"/>
                          <a:ea typeface="+mn-ea"/>
                          <a:cs typeface="+mn-cs"/>
                        </a:rPr>
                        <a:t>изготовление швейных изделий различного назначения.</a:t>
                      </a:r>
                      <a:endParaRPr lang="ru-RU" sz="900" dirty="0"/>
                    </a:p>
                  </a:txBody>
                  <a:tcPr/>
                </a:tc>
                <a:tc hMerge="1">
                  <a:txBody>
                    <a:bodyPr/>
                    <a:lstStyle/>
                    <a:p>
                      <a:endParaRPr lang="ru-RU" dirty="0"/>
                    </a:p>
                  </a:txBody>
                  <a:tcPr/>
                </a:tc>
              </a:tr>
              <a:tr h="822172">
                <a:tc gridSpan="2">
                  <a:txBody>
                    <a:bodyPr/>
                    <a:lstStyle/>
                    <a:p>
                      <a:r>
                        <a:rPr lang="ru-RU" sz="1100" b="1" i="0" kern="1200" dirty="0" smtClean="0">
                          <a:solidFill>
                            <a:schemeClr val="dk1"/>
                          </a:solidFill>
                          <a:latin typeface="+mn-lt"/>
                          <a:ea typeface="+mn-ea"/>
                          <a:cs typeface="+mn-cs"/>
                        </a:rPr>
                        <a:t>Основные решаемые задачи профессии "Портной":</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получение заказа на пошив, переделку или ремонт одежды;</a:t>
                      </a:r>
                    </a:p>
                    <a:p>
                      <a:r>
                        <a:rPr lang="ru-RU" sz="900" b="1" i="0" u="none" strike="noStrike" kern="1200" dirty="0" smtClean="0">
                          <a:solidFill>
                            <a:schemeClr val="dk1"/>
                          </a:solidFill>
                          <a:latin typeface="+mn-lt"/>
                          <a:ea typeface="+mn-ea"/>
                          <a:cs typeface="+mn-cs"/>
                        </a:rPr>
                        <a:t>снятие мерки с заказчика;</a:t>
                      </a:r>
                    </a:p>
                    <a:p>
                      <a:r>
                        <a:rPr lang="ru-RU" sz="900" b="1" i="0" u="none" strike="noStrike" kern="1200" dirty="0" smtClean="0">
                          <a:solidFill>
                            <a:schemeClr val="dk1"/>
                          </a:solidFill>
                          <a:latin typeface="+mn-lt"/>
                          <a:ea typeface="+mn-ea"/>
                          <a:cs typeface="+mn-cs"/>
                        </a:rPr>
                        <a:t>подготовка закроя изделия;</a:t>
                      </a:r>
                    </a:p>
                    <a:p>
                      <a:r>
                        <a:rPr lang="ru-RU" sz="900" b="1" i="0" u="none" strike="noStrike" kern="1200" dirty="0" smtClean="0">
                          <a:solidFill>
                            <a:schemeClr val="dk1"/>
                          </a:solidFill>
                          <a:latin typeface="+mn-lt"/>
                          <a:ea typeface="+mn-ea"/>
                          <a:cs typeface="+mn-cs"/>
                        </a:rPr>
                        <a:t>пошив изделия (вручную, на швейной машинке);</a:t>
                      </a:r>
                    </a:p>
                    <a:p>
                      <a:r>
                        <a:rPr lang="ru-RU" sz="900" b="1" i="0" u="none" strike="noStrike" kern="1200" dirty="0" smtClean="0">
                          <a:solidFill>
                            <a:schemeClr val="dk1"/>
                          </a:solidFill>
                          <a:latin typeface="+mn-lt"/>
                          <a:ea typeface="+mn-ea"/>
                          <a:cs typeface="+mn-cs"/>
                        </a:rPr>
                        <a:t>примерка готового изделия.</a:t>
                      </a:r>
                    </a:p>
                  </a:txBody>
                  <a:tcPr/>
                </a:tc>
                <a:tc hMerge="1">
                  <a:txBody>
                    <a:bodyPr/>
                    <a:lstStyle/>
                    <a:p>
                      <a:endParaRPr lang="ru-RU" dirty="0"/>
                    </a:p>
                  </a:txBody>
                  <a:tcPr/>
                </a:tc>
              </a:tr>
              <a:tr h="292903">
                <a:tc gridSpan="2">
                  <a:txBody>
                    <a:bodyPr/>
                    <a:lstStyle/>
                    <a:p>
                      <a:pPr algn="ctr"/>
                      <a:r>
                        <a:rPr lang="ru-RU" sz="1100" b="1" dirty="0">
                          <a:latin typeface="Verdana"/>
                        </a:rPr>
                        <a:t>Профессионально–важные качества профессии "Портной":</a:t>
                      </a:r>
                      <a:endParaRPr lang="ru-RU" sz="1100" dirty="0">
                        <a:latin typeface="Verdana"/>
                      </a:endParaRPr>
                    </a:p>
                  </a:txBody>
                  <a:tcPr marL="28575" marR="28575" marT="28575" marB="28575" anchor="ctr"/>
                </a:tc>
                <a:tc hMerge="1">
                  <a:txBody>
                    <a:bodyPr/>
                    <a:lstStyle/>
                    <a:p>
                      <a:endParaRPr lang="ru-RU"/>
                    </a:p>
                  </a:txBody>
                  <a:tcPr/>
                </a:tc>
              </a:tr>
              <a:tr h="2271251">
                <a:tc>
                  <a:txBody>
                    <a:bodyPr/>
                    <a:lstStyle/>
                    <a:p>
                      <a:pPr>
                        <a:buFont typeface="Arial"/>
                        <a:buChar char="•"/>
                      </a:pPr>
                      <a:r>
                        <a:rPr lang="ru-RU" sz="900" b="1" u="none" strike="noStrike">
                          <a:latin typeface="Arial"/>
                        </a:rPr>
                        <a:t>аккуратность;</a:t>
                      </a:r>
                    </a:p>
                    <a:p>
                      <a:pPr>
                        <a:buFont typeface="Arial"/>
                        <a:buChar char="•"/>
                      </a:pPr>
                      <a:r>
                        <a:rPr lang="ru-RU" sz="900" b="1" u="none" strike="noStrike">
                          <a:latin typeface="Arial"/>
                        </a:rPr>
                        <a:t>предусмотрительность;</a:t>
                      </a:r>
                    </a:p>
                    <a:p>
                      <a:pPr>
                        <a:buFont typeface="Arial"/>
                        <a:buChar char="•"/>
                      </a:pPr>
                      <a:r>
                        <a:rPr lang="ru-RU" sz="900" b="1" u="none" strike="noStrike">
                          <a:latin typeface="Arial"/>
                        </a:rPr>
                        <a:t>педантичность;</a:t>
                      </a:r>
                    </a:p>
                    <a:p>
                      <a:pPr>
                        <a:buFont typeface="Arial"/>
                        <a:buChar char="•"/>
                      </a:pPr>
                      <a:r>
                        <a:rPr lang="ru-RU" sz="900" b="1" u="none" strike="noStrike">
                          <a:latin typeface="Arial"/>
                        </a:rPr>
                        <a:t>самостоятельность;</a:t>
                      </a:r>
                    </a:p>
                    <a:p>
                      <a:pPr>
                        <a:buFont typeface="Arial"/>
                        <a:buChar char="•"/>
                      </a:pPr>
                      <a:r>
                        <a:rPr lang="ru-RU" sz="900" b="1" u="none" strike="noStrike">
                          <a:latin typeface="Arial"/>
                        </a:rPr>
                        <a:t>старательность, исполнительность;</a:t>
                      </a:r>
                    </a:p>
                    <a:p>
                      <a:pPr>
                        <a:buFont typeface="Arial"/>
                        <a:buChar char="•"/>
                      </a:pPr>
                      <a:r>
                        <a:rPr lang="ru-RU" sz="900" b="1" u="none" strike="noStrike">
                          <a:latin typeface="Arial"/>
                        </a:rPr>
                        <a:t>стремление к профессиональному совершенству;</a:t>
                      </a:r>
                    </a:p>
                    <a:p>
                      <a:pPr>
                        <a:buFont typeface="Arial"/>
                        <a:buChar char="•"/>
                      </a:pPr>
                      <a:r>
                        <a:rPr lang="ru-RU" sz="900" b="1" u="none" strike="noStrike">
                          <a:latin typeface="Arial"/>
                        </a:rPr>
                        <a:t>трудолюбие;</a:t>
                      </a:r>
                    </a:p>
                    <a:p>
                      <a:pPr>
                        <a:buFont typeface="Arial"/>
                        <a:buChar char="•"/>
                      </a:pPr>
                      <a:r>
                        <a:rPr lang="ru-RU" sz="900" b="1" u="none" strike="noStrike">
                          <a:latin typeface="Arial"/>
                        </a:rPr>
                        <a:t>вибрационная чувствительность;</a:t>
                      </a:r>
                    </a:p>
                    <a:p>
                      <a:pPr>
                        <a:buFont typeface="Arial"/>
                        <a:buChar char="•"/>
                      </a:pPr>
                      <a:r>
                        <a:rPr lang="ru-RU" sz="900" b="1" u="none" strike="noStrike">
                          <a:latin typeface="Arial"/>
                        </a:rPr>
                        <a:t>мышечно–суставная чувствительность усилий или сопротивления;</a:t>
                      </a:r>
                    </a:p>
                    <a:p>
                      <a:pPr>
                        <a:buFont typeface="Arial"/>
                        <a:buChar char="•"/>
                      </a:pPr>
                      <a:r>
                        <a:rPr lang="ru-RU" sz="900" b="1" u="none" strike="noStrike">
                          <a:latin typeface="Arial"/>
                        </a:rPr>
                        <a:t>острота зрения;</a:t>
                      </a:r>
                    </a:p>
                    <a:p>
                      <a:pPr>
                        <a:buFont typeface="Arial"/>
                        <a:buChar char="•"/>
                      </a:pPr>
                      <a:r>
                        <a:rPr lang="ru-RU" sz="900" b="1" u="none" strike="noStrike">
                          <a:latin typeface="Arial"/>
                        </a:rPr>
                        <a:t>ручная моторика;</a:t>
                      </a:r>
                    </a:p>
                    <a:p>
                      <a:pPr>
                        <a:buFont typeface="Arial"/>
                        <a:buChar char="•"/>
                      </a:pPr>
                      <a:r>
                        <a:rPr lang="ru-RU" sz="900" b="1" u="none" strike="noStrike">
                          <a:latin typeface="Arial"/>
                        </a:rPr>
                        <a:t>тактильная чувствительность (чувствительность пальцев);</a:t>
                      </a:r>
                    </a:p>
                    <a:p>
                      <a:pPr>
                        <a:buFont typeface="Arial"/>
                        <a:buChar char="•"/>
                      </a:pPr>
                      <a:r>
                        <a:rPr lang="ru-RU" sz="900" b="1" u="none" strike="noStrike">
                          <a:latin typeface="Arial"/>
                        </a:rPr>
                        <a:t>устойчивость зрительной чувствительности во времени;</a:t>
                      </a:r>
                    </a:p>
                    <a:p>
                      <a:pPr>
                        <a:buFont typeface="Arial"/>
                        <a:buChar char="•"/>
                      </a:pPr>
                      <a:r>
                        <a:rPr lang="ru-RU" sz="900" b="1" u="none" strike="noStrike">
                          <a:latin typeface="Arial"/>
                        </a:rPr>
                        <a:t>хороший глазомер: линейный, угловой, объемный;</a:t>
                      </a:r>
                    </a:p>
                    <a:p>
                      <a:pPr>
                        <a:buFont typeface="Arial"/>
                        <a:buChar char="•"/>
                      </a:pPr>
                      <a:r>
                        <a:rPr lang="ru-RU" sz="900" b="1" u="none" strike="noStrike">
                          <a:latin typeface="Arial"/>
                        </a:rPr>
                        <a:t>хорошее цветовое восприятие;</a:t>
                      </a:r>
                    </a:p>
                    <a:p>
                      <a:pPr>
                        <a:buFont typeface="Arial"/>
                        <a:buChar char="•"/>
                      </a:pPr>
                      <a:r>
                        <a:rPr lang="ru-RU" sz="900" b="1" u="none" strike="noStrike">
                          <a:latin typeface="Arial"/>
                        </a:rPr>
                        <a:t>концентрированность внимания;</a:t>
                      </a:r>
                    </a:p>
                    <a:p>
                      <a:pPr>
                        <a:buFont typeface="Arial"/>
                        <a:buChar char="•"/>
                      </a:pPr>
                      <a:r>
                        <a:rPr lang="ru-RU" sz="900" b="1" u="none" strike="noStrike">
                          <a:latin typeface="Arial"/>
                        </a:rPr>
                        <a:t>развитый объем внимания (способность одновременно воспринимать несколько объектов);</a:t>
                      </a:r>
                    </a:p>
                  </a:txBody>
                  <a:tcPr marL="28575" marR="28575" marT="28575" marB="28575" anchor="ctr"/>
                </a:tc>
                <a:tc>
                  <a:txBody>
                    <a:bodyPr/>
                    <a:lstStyle/>
                    <a:p>
                      <a:pPr>
                        <a:buFont typeface="Arial"/>
                        <a:buChar char="•"/>
                      </a:pPr>
                      <a:r>
                        <a:rPr lang="ru-RU" sz="900" b="1" u="none" strike="noStrike" dirty="0">
                          <a:latin typeface="Arial"/>
                        </a:rPr>
                        <a:t>помехоустойчивость внимания;</a:t>
                      </a:r>
                    </a:p>
                    <a:p>
                      <a:pPr>
                        <a:buFont typeface="Arial"/>
                        <a:buChar char="•"/>
                      </a:pPr>
                      <a:r>
                        <a:rPr lang="ru-RU" sz="900" b="1" u="none" strike="noStrike" dirty="0">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900" b="1" u="none" strike="noStrike" dirty="0">
                          <a:latin typeface="Arial"/>
                        </a:rPr>
                        <a:t>способность к созданию образа по словесному описанию;</a:t>
                      </a:r>
                    </a:p>
                    <a:p>
                      <a:pPr>
                        <a:buFont typeface="Arial"/>
                        <a:buChar char="•"/>
                      </a:pPr>
                      <a:r>
                        <a:rPr lang="ru-RU" sz="900" b="1" u="none" strike="noStrike" dirty="0">
                          <a:latin typeface="Arial"/>
                        </a:rPr>
                        <a:t>наглядно–образное мышление;</a:t>
                      </a:r>
                    </a:p>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творческое мышление;</a:t>
                      </a:r>
                    </a:p>
                    <a:p>
                      <a:pPr>
                        <a:buFont typeface="Arial"/>
                        <a:buChar char="•"/>
                      </a:pPr>
                      <a:r>
                        <a:rPr lang="ru-RU" sz="900" b="1" u="none" strike="noStrike" dirty="0">
                          <a:latin typeface="Arial"/>
                        </a:rPr>
                        <a:t>хорошая координация работы кистей рук и пальцев;</a:t>
                      </a:r>
                    </a:p>
                    <a:p>
                      <a:pPr>
                        <a:buFont typeface="Arial"/>
                        <a:buChar char="•"/>
                      </a:pPr>
                      <a:r>
                        <a:rPr lang="ru-RU" sz="900" b="1" u="none" strike="noStrike" dirty="0" err="1">
                          <a:latin typeface="Arial"/>
                        </a:rPr>
                        <a:t>навки</a:t>
                      </a:r>
                      <a:r>
                        <a:rPr lang="ru-RU" sz="900" b="1" u="none" strike="noStrike" dirty="0">
                          <a:latin typeface="Arial"/>
                        </a:rPr>
                        <a:t> точной манипуляции и ловкость;</a:t>
                      </a:r>
                    </a:p>
                    <a:p>
                      <a:pPr>
                        <a:buFont typeface="Arial"/>
                        <a:buChar char="•"/>
                      </a:pPr>
                      <a:r>
                        <a:rPr lang="ru-RU" sz="900" b="1" u="none" strike="noStrike" dirty="0">
                          <a:latin typeface="Arial"/>
                        </a:rPr>
                        <a:t>согласованность движений с процессами восприятия (сложноорганизованная деятельность);</a:t>
                      </a:r>
                    </a:p>
                    <a:p>
                      <a:pPr>
                        <a:buFont typeface="Arial"/>
                        <a:buChar char="•"/>
                      </a:pPr>
                      <a:r>
                        <a:rPr lang="ru-RU" sz="900" b="1" u="none" strike="noStrike" dirty="0">
                          <a:latin typeface="Arial"/>
                        </a:rPr>
                        <a:t>способность к выполнению мелких точных движений;</a:t>
                      </a:r>
                    </a:p>
                    <a:p>
                      <a:pPr>
                        <a:buFont typeface="Arial"/>
                        <a:buChar char="•"/>
                      </a:pPr>
                      <a:r>
                        <a:rPr lang="ru-RU" sz="900" b="1" u="none" strike="noStrike" dirty="0">
                          <a:latin typeface="Arial"/>
                        </a:rPr>
                        <a:t>способность к выполнению плавных соразмерных движений;</a:t>
                      </a:r>
                    </a:p>
                    <a:p>
                      <a:pPr>
                        <a:buFont typeface="Arial"/>
                        <a:buChar char="•"/>
                      </a:pPr>
                      <a:r>
                        <a:rPr lang="ru-RU" sz="900" b="1" u="none" strike="noStrike" dirty="0">
                          <a:latin typeface="Arial"/>
                        </a:rPr>
                        <a:t>сохранение работоспособности в условиях воздействия вибрации;</a:t>
                      </a:r>
                    </a:p>
                    <a:p>
                      <a:pPr>
                        <a:buFont typeface="Arial"/>
                        <a:buChar char="•"/>
                      </a:pPr>
                      <a:r>
                        <a:rPr lang="ru-RU" sz="900" b="1" u="none" strike="noStrike" dirty="0">
                          <a:latin typeface="Arial"/>
                        </a:rPr>
                        <a:t>усидчивость;</a:t>
                      </a:r>
                    </a:p>
                    <a:p>
                      <a:pPr>
                        <a:buFont typeface="Arial"/>
                        <a:buChar char="•"/>
                      </a:pPr>
                      <a:r>
                        <a:rPr lang="ru-RU" sz="900" b="1" u="none" strike="noStrike" dirty="0">
                          <a:latin typeface="Arial"/>
                        </a:rPr>
                        <a:t>чувство гармонии;</a:t>
                      </a:r>
                    </a:p>
                    <a:p>
                      <a:pPr>
                        <a:buFont typeface="Arial"/>
                        <a:buChar char="•"/>
                      </a:pPr>
                      <a:r>
                        <a:rPr lang="ru-RU" sz="900" b="1" u="none" strike="noStrike" dirty="0">
                          <a:latin typeface="Arial"/>
                        </a:rPr>
                        <a:t>чувство симметрии.</a:t>
                      </a:r>
                    </a:p>
                  </a:txBody>
                  <a:tcPr marL="28575" marR="28575" marT="28575" marB="28575" anchor="ctr"/>
                </a:tc>
              </a:tr>
              <a:tr h="292903">
                <a:tc gridSpan="2">
                  <a:txBody>
                    <a:bodyPr/>
                    <a:lstStyle/>
                    <a:p>
                      <a:pPr algn="ctr"/>
                      <a:r>
                        <a:rPr lang="ru-RU" sz="1100" b="1" dirty="0">
                          <a:latin typeface="Verdana"/>
                        </a:rPr>
                        <a:t>Заболевания, противопоказанные для профессии "Портной":</a:t>
                      </a:r>
                      <a:endParaRPr lang="ru-RU" sz="1100" dirty="0">
                        <a:latin typeface="Verdana"/>
                      </a:endParaRPr>
                    </a:p>
                  </a:txBody>
                  <a:tcPr marL="28575" marR="28575" marT="28575" marB="28575" anchor="ctr"/>
                </a:tc>
                <a:tc hMerge="1">
                  <a:txBody>
                    <a:bodyPr/>
                    <a:lstStyle/>
                    <a:p>
                      <a:endParaRPr lang="ru-RU"/>
                    </a:p>
                  </a:txBody>
                  <a:tcPr/>
                </a:tc>
              </a:tr>
              <a:tr h="914667">
                <a:tc>
                  <a:txBody>
                    <a:bodyPr/>
                    <a:lstStyle/>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судороги, потери сознания;</a:t>
                      </a:r>
                    </a:p>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нарушение цветоразличения, бинокулярного зрения;</a:t>
                      </a:r>
                    </a:p>
                    <a:p>
                      <a:pPr>
                        <a:buFont typeface="Arial"/>
                        <a:buChar char="•"/>
                      </a:pPr>
                      <a:r>
                        <a:rPr lang="ru-RU" sz="900" b="1" u="none" strike="noStrike">
                          <a:latin typeface="Arial"/>
                        </a:rPr>
                        <a:t>расстройства слуха;</a:t>
                      </a:r>
                    </a:p>
                    <a:p>
                      <a:pPr>
                        <a:buFont typeface="Arial"/>
                        <a:buChar char="•"/>
                      </a:pPr>
                      <a:r>
                        <a:rPr lang="ru-RU" sz="900" b="1" u="none" strike="noStrike">
                          <a:latin typeface="Arial"/>
                        </a:rPr>
                        <a:t>вестибулярные расстройства, нарушение чувства равновесия;</a:t>
                      </a:r>
                    </a:p>
                    <a:p>
                      <a:pPr>
                        <a:buFont typeface="Arial"/>
                        <a:buChar char="•"/>
                      </a:pPr>
                      <a:r>
                        <a:rPr lang="ru-RU" sz="900" b="1" u="none" strike="noStrike">
                          <a:latin typeface="Arial"/>
                        </a:rPr>
                        <a:t>дрожание рук;</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аллергии;</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585806">
                <a:tc gridSpan="2">
                  <a:txBody>
                    <a:bodyPr/>
                    <a:lstStyle/>
                    <a:p>
                      <a:r>
                        <a:rPr lang="ru-RU" sz="1100" b="1" dirty="0">
                          <a:latin typeface="Verdana"/>
                        </a:rPr>
                        <a:t>Уровень образования профессии "Портной"</a:t>
                      </a:r>
                      <a:endParaRPr lang="ru-RU" sz="1100" dirty="0">
                        <a:latin typeface="Verdana"/>
                      </a:endParaRPr>
                    </a:p>
                    <a:p>
                      <a:r>
                        <a:rPr lang="ru-RU" sz="900" dirty="0">
                          <a:latin typeface="Verdana"/>
                        </a:rPr>
                        <a:t>Для овладения профессией "Портной"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Стюардесса/бортпроводник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395536" y="548680"/>
          <a:ext cx="8229600" cy="6107430"/>
        </p:xfrm>
        <a:graphic>
          <a:graphicData uri="http://schemas.openxmlformats.org/drawingml/2006/table">
            <a:tbl>
              <a:tblPr firstRow="1" bandRow="1">
                <a:tableStyleId>{5C22544A-7EE6-4342-B048-85BDC9FD1C3A}</a:tableStyleId>
              </a:tblPr>
              <a:tblGrid>
                <a:gridCol w="4114800"/>
                <a:gridCol w="4114800"/>
              </a:tblGrid>
              <a:tr h="252986">
                <a:tc gridSpan="2">
                  <a:txBody>
                    <a:bodyPr/>
                    <a:lstStyle/>
                    <a:p>
                      <a:r>
                        <a:rPr lang="ru-RU" sz="1000" b="1" i="0" kern="1200" dirty="0" smtClean="0">
                          <a:solidFill>
                            <a:schemeClr val="lt1"/>
                          </a:solidFill>
                          <a:latin typeface="+mn-lt"/>
                          <a:ea typeface="+mn-ea"/>
                          <a:cs typeface="+mn-cs"/>
                        </a:rPr>
                        <a:t>Назначение профессии "Стюардесса/бортпроводник (стюард)": </a:t>
                      </a:r>
                      <a:r>
                        <a:rPr lang="ru-RU" sz="800" b="0" i="0" kern="1200" dirty="0" smtClean="0">
                          <a:solidFill>
                            <a:schemeClr val="lt1"/>
                          </a:solidFill>
                          <a:latin typeface="+mn-lt"/>
                          <a:ea typeface="+mn-ea"/>
                          <a:cs typeface="+mn-cs"/>
                        </a:rPr>
                        <a:t>организация внутреннего порядка и чистоты на корабле, обеспечение безопасности полета, сервисного обслуживания пассажиров. Предметом труда профессии является комфорт и безопасность пассажиров лайнера.</a:t>
                      </a:r>
                      <a:endParaRPr lang="ru-RU" sz="800" dirty="0"/>
                    </a:p>
                  </a:txBody>
                  <a:tcPr/>
                </a:tc>
                <a:tc hMerge="1">
                  <a:txBody>
                    <a:bodyPr/>
                    <a:lstStyle/>
                    <a:p>
                      <a:endParaRPr lang="ru-RU" dirty="0"/>
                    </a:p>
                  </a:txBody>
                  <a:tcPr/>
                </a:tc>
              </a:tr>
              <a:tr h="712961">
                <a:tc gridSpan="2">
                  <a:txBody>
                    <a:bodyPr/>
                    <a:lstStyle/>
                    <a:p>
                      <a:r>
                        <a:rPr lang="ru-RU" sz="1000" b="1" i="0" kern="1200" dirty="0" smtClean="0">
                          <a:solidFill>
                            <a:schemeClr val="dk1"/>
                          </a:solidFill>
                          <a:latin typeface="+mn-lt"/>
                          <a:ea typeface="+mn-ea"/>
                          <a:cs typeface="+mn-cs"/>
                        </a:rPr>
                        <a:t>Основные решаемые задачи профессии "Стюардесса/бортпроводник (стюард)":</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проверка профессиональных агрегатов и аксессуаров, бортового оборудования корабля на предмет готовности к полету, подготовка санитарного его состояния;</a:t>
                      </a:r>
                    </a:p>
                    <a:p>
                      <a:r>
                        <a:rPr lang="ru-RU" sz="800" b="1" i="0" u="none" strike="noStrike" kern="1200" dirty="0" smtClean="0">
                          <a:solidFill>
                            <a:schemeClr val="dk1"/>
                          </a:solidFill>
                          <a:latin typeface="+mn-lt"/>
                          <a:ea typeface="+mn-ea"/>
                          <a:cs typeface="+mn-cs"/>
                        </a:rPr>
                        <a:t>размещение пассажиров;</a:t>
                      </a:r>
                    </a:p>
                    <a:p>
                      <a:r>
                        <a:rPr lang="ru-RU" sz="800" b="1" i="0" u="none" strike="noStrike" kern="1200" dirty="0" smtClean="0">
                          <a:solidFill>
                            <a:schemeClr val="dk1"/>
                          </a:solidFill>
                          <a:latin typeface="+mn-lt"/>
                          <a:ea typeface="+mn-ea"/>
                          <a:cs typeface="+mn-cs"/>
                        </a:rPr>
                        <a:t>обслуживание пассажиров;</a:t>
                      </a:r>
                    </a:p>
                    <a:p>
                      <a:r>
                        <a:rPr lang="ru-RU" sz="800" b="1" i="0" u="none" strike="noStrike" kern="1200" dirty="0" smtClean="0">
                          <a:solidFill>
                            <a:schemeClr val="dk1"/>
                          </a:solidFill>
                          <a:latin typeface="+mn-lt"/>
                          <a:ea typeface="+mn-ea"/>
                          <a:cs typeface="+mn-cs"/>
                        </a:rPr>
                        <a:t>разъяснение необходимых инструкций пассажирам;</a:t>
                      </a:r>
                    </a:p>
                    <a:p>
                      <a:r>
                        <a:rPr lang="ru-RU" sz="800" b="1" i="0" u="none" strike="noStrike" kern="1200" dirty="0" smtClean="0">
                          <a:solidFill>
                            <a:schemeClr val="dk1"/>
                          </a:solidFill>
                          <a:latin typeface="+mn-lt"/>
                          <a:ea typeface="+mn-ea"/>
                          <a:cs typeface="+mn-cs"/>
                        </a:rPr>
                        <a:t>в необходимых фазах полета управление действиями;</a:t>
                      </a:r>
                    </a:p>
                    <a:p>
                      <a:r>
                        <a:rPr lang="ru-RU" sz="800" b="1" i="0" u="none" strike="noStrike" kern="1200" dirty="0" smtClean="0">
                          <a:solidFill>
                            <a:schemeClr val="dk1"/>
                          </a:solidFill>
                          <a:latin typeface="+mn-lt"/>
                          <a:ea typeface="+mn-ea"/>
                          <a:cs typeface="+mn-cs"/>
                        </a:rPr>
                        <a:t>сопровождение высадки пассажиров.</a:t>
                      </a:r>
                    </a:p>
                  </a:txBody>
                  <a:tcPr/>
                </a:tc>
                <a:tc hMerge="1">
                  <a:txBody>
                    <a:bodyPr/>
                    <a:lstStyle/>
                    <a:p>
                      <a:endParaRPr lang="ru-RU" dirty="0"/>
                    </a:p>
                  </a:txBody>
                  <a:tcPr/>
                </a:tc>
              </a:tr>
              <a:tr h="135118">
                <a:tc gridSpan="2">
                  <a:txBody>
                    <a:bodyPr/>
                    <a:lstStyle/>
                    <a:p>
                      <a:pPr algn="ctr"/>
                      <a:r>
                        <a:rPr lang="ru-RU" sz="1000" b="1" dirty="0">
                          <a:latin typeface="Verdana"/>
                        </a:rPr>
                        <a:t>Профессионально–важные качества профессии "Стюардесса/бортпроводник (стюард)":</a:t>
                      </a:r>
                      <a:endParaRPr lang="ru-RU" sz="1000" dirty="0">
                        <a:latin typeface="Verdana"/>
                      </a:endParaRPr>
                    </a:p>
                  </a:txBody>
                  <a:tcPr marL="28575" marR="28575" marT="28575" marB="28575" anchor="ctr"/>
                </a:tc>
                <a:tc hMerge="1">
                  <a:txBody>
                    <a:bodyPr/>
                    <a:lstStyle/>
                    <a:p>
                      <a:endParaRPr lang="ru-RU"/>
                    </a:p>
                  </a:txBody>
                  <a:tcPr/>
                </a:tc>
              </a:tr>
              <a:tr h="1883022">
                <a:tc>
                  <a:txBody>
                    <a:bodyPr/>
                    <a:lstStyle/>
                    <a:p>
                      <a:pPr>
                        <a:buFont typeface="Arial"/>
                        <a:buChar char="•"/>
                      </a:pPr>
                      <a:r>
                        <a:rPr lang="ru-RU" sz="800" b="1" u="none" strike="noStrike">
                          <a:latin typeface="Arial"/>
                        </a:rPr>
                        <a:t>дисциплинированность;</a:t>
                      </a:r>
                    </a:p>
                    <a:p>
                      <a:pPr>
                        <a:buFont typeface="Arial"/>
                        <a:buChar char="•"/>
                      </a:pPr>
                      <a:r>
                        <a:rPr lang="ru-RU" sz="800" b="1" u="none" strike="noStrike">
                          <a:latin typeface="Arial"/>
                        </a:rPr>
                        <a:t>организованность, самодисциплина;</a:t>
                      </a:r>
                    </a:p>
                    <a:p>
                      <a:pPr>
                        <a:buFont typeface="Arial"/>
                        <a:buChar char="•"/>
                      </a:pPr>
                      <a:r>
                        <a:rPr lang="ru-RU" sz="800" b="1" u="none" strike="noStrike">
                          <a:latin typeface="Arial"/>
                        </a:rPr>
                        <a:t>ответственность;</a:t>
                      </a:r>
                    </a:p>
                    <a:p>
                      <a:pPr>
                        <a:buFont typeface="Arial"/>
                        <a:buChar char="•"/>
                      </a:pPr>
                      <a:r>
                        <a:rPr lang="ru-RU" sz="800" b="1" u="none" strike="noStrike">
                          <a:latin typeface="Arial"/>
                        </a:rPr>
                        <a:t>предусмотрительность;</a:t>
                      </a:r>
                    </a:p>
                    <a:p>
                      <a:pPr>
                        <a:buFont typeface="Arial"/>
                        <a:buChar char="•"/>
                      </a:pPr>
                      <a:r>
                        <a:rPr lang="ru-RU" sz="800" b="1" u="none" strike="noStrike">
                          <a:latin typeface="Arial"/>
                        </a:rPr>
                        <a:t>пунктуальность, педантичность;</a:t>
                      </a:r>
                    </a:p>
                    <a:p>
                      <a:pPr>
                        <a:buFont typeface="Arial"/>
                        <a:buChar char="•"/>
                      </a:pPr>
                      <a:r>
                        <a:rPr lang="ru-RU" sz="800" b="1" u="none" strike="noStrike">
                          <a:latin typeface="Arial"/>
                        </a:rPr>
                        <a:t>самоконтроль, способность к самонаблюдению;</a:t>
                      </a:r>
                    </a:p>
                    <a:p>
                      <a:pPr>
                        <a:buFont typeface="Arial"/>
                        <a:buChar char="•"/>
                      </a:pPr>
                      <a:r>
                        <a:rPr lang="ru-RU" sz="800" b="1" u="none" strike="noStrike">
                          <a:latin typeface="Arial"/>
                        </a:rPr>
                        <a:t>самообладание, эмоциональная уравновешенность, выдержка;</a:t>
                      </a:r>
                    </a:p>
                    <a:p>
                      <a:pPr>
                        <a:buFont typeface="Arial"/>
                        <a:buChar char="•"/>
                      </a:pPr>
                      <a:r>
                        <a:rPr lang="ru-RU" sz="800" b="1" u="none" strike="noStrike">
                          <a:latin typeface="Arial"/>
                        </a:rPr>
                        <a:t>способность к переключениям с одной деятельности на другую;</a:t>
                      </a:r>
                    </a:p>
                    <a:p>
                      <a:pPr>
                        <a:buFont typeface="Arial"/>
                        <a:buChar char="•"/>
                      </a:pPr>
                      <a:r>
                        <a:rPr lang="ru-RU" sz="800" b="1" u="none" strike="noStrike">
                          <a:latin typeface="Arial"/>
                        </a:rPr>
                        <a:t>способность рационально действовать в экстремальных ситуациях;</a:t>
                      </a:r>
                    </a:p>
                    <a:p>
                      <a:pPr>
                        <a:buFont typeface="Arial"/>
                        <a:buChar char="•"/>
                      </a:pPr>
                      <a:r>
                        <a:rPr lang="ru-RU" sz="800" b="1" u="none" strike="noStrike">
                          <a:latin typeface="Arial"/>
                        </a:rPr>
                        <a:t>старательность, исполнительность;</a:t>
                      </a:r>
                    </a:p>
                    <a:p>
                      <a:pPr>
                        <a:buFont typeface="Arial"/>
                        <a:buChar char="•"/>
                      </a:pPr>
                      <a:r>
                        <a:rPr lang="ru-RU" sz="800" b="1" u="none" strike="noStrike">
                          <a:latin typeface="Arial"/>
                        </a:rPr>
                        <a:t>чувство долга;</a:t>
                      </a:r>
                    </a:p>
                    <a:p>
                      <a:pPr>
                        <a:buFont typeface="Arial"/>
                        <a:buChar char="•"/>
                      </a:pPr>
                      <a:r>
                        <a:rPr lang="ru-RU" sz="800" b="1" u="none" strike="noStrike">
                          <a:latin typeface="Arial"/>
                        </a:rPr>
                        <a:t>развитые волевые качества;</a:t>
                      </a:r>
                    </a:p>
                    <a:p>
                      <a:pPr>
                        <a:buFont typeface="Arial"/>
                        <a:buChar char="•"/>
                      </a:pPr>
                      <a:r>
                        <a:rPr lang="ru-RU" sz="800" b="1" u="none" strike="noStrike">
                          <a:latin typeface="Arial"/>
                        </a:rPr>
                        <a:t>острота зрения;</a:t>
                      </a:r>
                    </a:p>
                    <a:p>
                      <a:pPr>
                        <a:buFont typeface="Arial"/>
                        <a:buChar char="•"/>
                      </a:pPr>
                      <a:r>
                        <a:rPr lang="ru-RU" sz="800" b="1" u="none" strike="noStrike">
                          <a:latin typeface="Arial"/>
                        </a:rPr>
                        <a:t>острота слуха;</a:t>
                      </a:r>
                    </a:p>
                    <a:p>
                      <a:pPr>
                        <a:buFont typeface="Arial"/>
                        <a:buChar char="•"/>
                      </a:pPr>
                      <a:r>
                        <a:rPr lang="ru-RU" sz="800" b="1" u="none" strike="noStrike">
                          <a:latin typeface="Arial"/>
                        </a:rPr>
                        <a:t>ощущение равновесия;</a:t>
                      </a:r>
                    </a:p>
                    <a:p>
                      <a:pPr>
                        <a:buFont typeface="Arial"/>
                        <a:buChar char="•"/>
                      </a:pPr>
                      <a:r>
                        <a:rPr lang="ru-RU" sz="800" b="1" u="none" strike="noStrike">
                          <a:latin typeface="Arial"/>
                        </a:rPr>
                        <a:t>ощущение ускорения;</a:t>
                      </a:r>
                    </a:p>
                    <a:p>
                      <a:pPr>
                        <a:buFont typeface="Arial"/>
                        <a:buChar char="•"/>
                      </a:pPr>
                      <a:r>
                        <a:rPr lang="ru-RU" sz="800" b="1" u="none" strike="noStrike">
                          <a:latin typeface="Arial"/>
                        </a:rPr>
                        <a:t>речевой слух (восприятие устной речи);</a:t>
                      </a:r>
                    </a:p>
                    <a:p>
                      <a:pPr>
                        <a:buFont typeface="Arial"/>
                        <a:buChar char="•"/>
                      </a:pPr>
                      <a:r>
                        <a:rPr lang="ru-RU" sz="800" b="1" u="none" strike="noStrike">
                          <a:latin typeface="Arial"/>
                        </a:rPr>
                        <a:t>внимание к деталям;</a:t>
                      </a:r>
                    </a:p>
                  </a:txBody>
                  <a:tcPr marL="28575" marR="28575" marT="28575" marB="28575" anchor="ctr"/>
                </a:tc>
                <a:tc>
                  <a:txBody>
                    <a:bodyPr/>
                    <a:lstStyle/>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a:t>
                      </a:r>
                      <a:r>
                        <a:rPr lang="ru-RU" sz="800" b="1" u="none" strike="noStrike" dirty="0" err="1">
                          <a:latin typeface="Arial"/>
                        </a:rPr>
                        <a:t>аудиальным</a:t>
                      </a:r>
                      <a:r>
                        <a:rPr lang="ru-RU" sz="800" b="1" u="none" strike="noStrike" dirty="0">
                          <a:latin typeface="Arial"/>
                        </a:rPr>
                        <a:t> и кинестетическим признакам;</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способность к обобщению информации;</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отсутствие дефектов речи, хорошая дикция;</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способность переносить физическое и психическое напряжение;</a:t>
                      </a:r>
                    </a:p>
                    <a:p>
                      <a:pPr>
                        <a:buFont typeface="Arial"/>
                        <a:buChar char="•"/>
                      </a:pPr>
                      <a:r>
                        <a:rPr lang="ru-RU" sz="800" b="1" u="none" strike="noStrike" dirty="0">
                          <a:latin typeface="Arial"/>
                        </a:rPr>
                        <a:t>умение работать в команде.</a:t>
                      </a:r>
                    </a:p>
                  </a:txBody>
                  <a:tcPr marL="28575" marR="28575" marT="28575" marB="28575" anchor="ctr"/>
                </a:tc>
              </a:tr>
              <a:tr h="135118">
                <a:tc gridSpan="2">
                  <a:txBody>
                    <a:bodyPr/>
                    <a:lstStyle/>
                    <a:p>
                      <a:pPr algn="ctr"/>
                      <a:r>
                        <a:rPr lang="ru-RU" sz="1000" b="1" dirty="0">
                          <a:latin typeface="Verdana"/>
                        </a:rPr>
                        <a:t>Заболевания, противопоказанные для профессии "Стюардесса/бортпроводник (стюард)":</a:t>
                      </a:r>
                      <a:endParaRPr lang="ru-RU" sz="1000" dirty="0">
                        <a:latin typeface="Verdana"/>
                      </a:endParaRPr>
                    </a:p>
                  </a:txBody>
                  <a:tcPr marL="28575" marR="28575" marT="28575" marB="28575" anchor="ctr"/>
                </a:tc>
                <a:tc hMerge="1">
                  <a:txBody>
                    <a:bodyPr/>
                    <a:lstStyle/>
                    <a:p>
                      <a:endParaRPr lang="ru-RU"/>
                    </a:p>
                  </a:txBody>
                  <a:tcPr/>
                </a:tc>
              </a:tr>
              <a:tr h="1055068">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362231">
                <a:tc gridSpan="2">
                  <a:txBody>
                    <a:bodyPr/>
                    <a:lstStyle/>
                    <a:p>
                      <a:r>
                        <a:rPr lang="ru-RU" sz="1000" b="1" dirty="0">
                          <a:latin typeface="Verdana"/>
                        </a:rPr>
                        <a:t>Уровень образования профессии "Стюардесса/бортпроводник (стюард)"</a:t>
                      </a:r>
                      <a:endParaRPr lang="ru-RU" sz="1000" dirty="0">
                        <a:latin typeface="Verdana"/>
                      </a:endParaRPr>
                    </a:p>
                    <a:p>
                      <a:r>
                        <a:rPr lang="ru-RU" sz="800" dirty="0">
                          <a:latin typeface="Verdana"/>
                        </a:rPr>
                        <a:t>Профессии обучают специальные курсы, семинары, тренинги. Для овладения профессией "Стюардесса/бортпроводник (стюард)" необходимо полное общее среднее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392286"/>
          </a:xfrm>
        </p:spPr>
        <p:txBody>
          <a:bodyPr>
            <a:normAutofit/>
          </a:bodyPr>
          <a:lstStyle/>
          <a:p>
            <a:r>
              <a:rPr lang="ru-RU" sz="1200" b="1" dirty="0"/>
              <a:t>Фотограф, </a:t>
            </a:r>
            <a:r>
              <a:rPr lang="ru-RU" sz="1200" b="1" dirty="0" err="1"/>
              <a:t>видеооператор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332656"/>
          <a:ext cx="8229600" cy="6353704"/>
        </p:xfrm>
        <a:graphic>
          <a:graphicData uri="http://schemas.openxmlformats.org/drawingml/2006/table">
            <a:tbl>
              <a:tblPr firstRow="1" bandRow="1">
                <a:tableStyleId>{5C22544A-7EE6-4342-B048-85BDC9FD1C3A}</a:tableStyleId>
              </a:tblPr>
              <a:tblGrid>
                <a:gridCol w="4114800"/>
                <a:gridCol w="4114800"/>
              </a:tblGrid>
              <a:tr h="198921">
                <a:tc gridSpan="2">
                  <a:txBody>
                    <a:bodyPr/>
                    <a:lstStyle/>
                    <a:p>
                      <a:r>
                        <a:rPr lang="ru-RU" sz="1000" b="1" i="0" kern="1200" dirty="0" smtClean="0">
                          <a:solidFill>
                            <a:schemeClr val="lt1"/>
                          </a:solidFill>
                          <a:latin typeface="+mn-lt"/>
                          <a:ea typeface="+mn-ea"/>
                          <a:cs typeface="+mn-cs"/>
                        </a:rPr>
                        <a:t>Назначение профессии "Фотограф, </a:t>
                      </a:r>
                      <a:r>
                        <a:rPr lang="ru-RU" sz="1000" b="1" i="0" kern="1200" dirty="0" err="1" smtClean="0">
                          <a:solidFill>
                            <a:schemeClr val="lt1"/>
                          </a:solidFill>
                          <a:latin typeface="+mn-lt"/>
                          <a:ea typeface="+mn-ea"/>
                          <a:cs typeface="+mn-cs"/>
                        </a:rPr>
                        <a:t>видеооператор</a:t>
                      </a:r>
                      <a:r>
                        <a:rPr lang="ru-RU" sz="1000" b="1" i="0" kern="1200" dirty="0" smtClean="0">
                          <a:solidFill>
                            <a:schemeClr val="lt1"/>
                          </a:solidFill>
                          <a:latin typeface="+mn-lt"/>
                          <a:ea typeface="+mn-ea"/>
                          <a:cs typeface="+mn-cs"/>
                        </a:rPr>
                        <a:t>":</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запечатление на пленку (цифровой носитель) событий, явлений, объектов материального мира.</a:t>
                      </a:r>
                      <a:endParaRPr lang="ru-RU" sz="800" dirty="0"/>
                    </a:p>
                  </a:txBody>
                  <a:tcPr/>
                </a:tc>
                <a:tc hMerge="1">
                  <a:txBody>
                    <a:bodyPr/>
                    <a:lstStyle/>
                    <a:p>
                      <a:endParaRPr lang="ru-RU" dirty="0"/>
                    </a:p>
                  </a:txBody>
                  <a:tcPr/>
                </a:tc>
              </a:tr>
              <a:tr h="767267">
                <a:tc gridSpan="2">
                  <a:txBody>
                    <a:bodyPr/>
                    <a:lstStyle/>
                    <a:p>
                      <a:r>
                        <a:rPr lang="ru-RU" sz="1000" b="1" i="0" kern="1200" dirty="0" smtClean="0">
                          <a:solidFill>
                            <a:schemeClr val="dk1"/>
                          </a:solidFill>
                          <a:latin typeface="+mn-lt"/>
                          <a:ea typeface="+mn-ea"/>
                          <a:cs typeface="+mn-cs"/>
                        </a:rPr>
                        <a:t>Основные решаемые задачи профессии "Фотограф, </a:t>
                      </a:r>
                      <a:r>
                        <a:rPr lang="ru-RU" sz="1000" b="1" i="0" kern="1200" dirty="0" err="1" smtClean="0">
                          <a:solidFill>
                            <a:schemeClr val="dk1"/>
                          </a:solidFill>
                          <a:latin typeface="+mn-lt"/>
                          <a:ea typeface="+mn-ea"/>
                          <a:cs typeface="+mn-cs"/>
                        </a:rPr>
                        <a:t>видеооператор</a:t>
                      </a:r>
                      <a:r>
                        <a:rPr lang="ru-RU" sz="1000" b="1" i="0" kern="1200" dirty="0" smtClean="0">
                          <a:solidFill>
                            <a:schemeClr val="dk1"/>
                          </a:solidFill>
                          <a:latin typeface="+mn-lt"/>
                          <a:ea typeface="+mn-ea"/>
                          <a:cs typeface="+mn-cs"/>
                        </a:rPr>
                        <a:t>":</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разработка замысла </a:t>
                      </a:r>
                      <a:r>
                        <a:rPr lang="ru-RU" sz="800" b="1" i="0" u="none" strike="noStrike" kern="1200" dirty="0" err="1" smtClean="0">
                          <a:solidFill>
                            <a:schemeClr val="dk1"/>
                          </a:solidFill>
                          <a:latin typeface="+mn-lt"/>
                          <a:ea typeface="+mn-ea"/>
                          <a:cs typeface="+mn-cs"/>
                        </a:rPr>
                        <a:t>фотосессии</a:t>
                      </a:r>
                      <a:r>
                        <a:rPr lang="ru-RU" sz="800" b="1" i="0" u="none" strike="noStrike" kern="1200" dirty="0" smtClean="0">
                          <a:solidFill>
                            <a:schemeClr val="dk1"/>
                          </a:solidFill>
                          <a:latin typeface="+mn-lt"/>
                          <a:ea typeface="+mn-ea"/>
                          <a:cs typeface="+mn-cs"/>
                        </a:rPr>
                        <a:t> (видеосъемки);</a:t>
                      </a:r>
                    </a:p>
                    <a:p>
                      <a:r>
                        <a:rPr lang="ru-RU" sz="800" b="1" i="0" u="none" strike="noStrike" kern="1200" dirty="0" smtClean="0">
                          <a:solidFill>
                            <a:schemeClr val="dk1"/>
                          </a:solidFill>
                          <a:latin typeface="+mn-lt"/>
                          <a:ea typeface="+mn-ea"/>
                          <a:cs typeface="+mn-cs"/>
                        </a:rPr>
                        <a:t>выбор методов, средств работы, определение места работы (студийная, внестудийная съемка, постановочная съемка, репортаж);</a:t>
                      </a:r>
                    </a:p>
                    <a:p>
                      <a:r>
                        <a:rPr lang="ru-RU" sz="800" b="1" i="0" u="none" strike="noStrike" kern="1200" dirty="0" smtClean="0">
                          <a:solidFill>
                            <a:schemeClr val="dk1"/>
                          </a:solidFill>
                          <a:latin typeface="+mn-lt"/>
                          <a:ea typeface="+mn-ea"/>
                          <a:cs typeface="+mn-cs"/>
                        </a:rPr>
                        <a:t>установка и наладка необходимого оборудования (освещение, декорации);</a:t>
                      </a:r>
                    </a:p>
                    <a:p>
                      <a:r>
                        <a:rPr lang="ru-RU" sz="800" b="1" i="0" u="none" strike="noStrike" kern="1200" dirty="0" smtClean="0">
                          <a:solidFill>
                            <a:schemeClr val="dk1"/>
                          </a:solidFill>
                          <a:latin typeface="+mn-lt"/>
                          <a:ea typeface="+mn-ea"/>
                          <a:cs typeface="+mn-cs"/>
                        </a:rPr>
                        <a:t>производство съемки;</a:t>
                      </a:r>
                    </a:p>
                    <a:p>
                      <a:r>
                        <a:rPr lang="ru-RU" sz="800" b="1" i="0" u="none" strike="noStrike" kern="1200" dirty="0" smtClean="0">
                          <a:solidFill>
                            <a:schemeClr val="dk1"/>
                          </a:solidFill>
                          <a:latin typeface="+mn-lt"/>
                          <a:ea typeface="+mn-ea"/>
                          <a:cs typeface="+mn-cs"/>
                        </a:rPr>
                        <a:t>обработка фото– видео– материала (монтаж, цвет, яркость, контраст).</a:t>
                      </a:r>
                    </a:p>
                  </a:txBody>
                  <a:tcPr/>
                </a:tc>
                <a:tc hMerge="1">
                  <a:txBody>
                    <a:bodyPr/>
                    <a:lstStyle/>
                    <a:p>
                      <a:endParaRPr lang="ru-RU" dirty="0"/>
                    </a:p>
                  </a:txBody>
                  <a:tcPr/>
                </a:tc>
              </a:tr>
              <a:tr h="166952">
                <a:tc gridSpan="2">
                  <a:txBody>
                    <a:bodyPr/>
                    <a:lstStyle/>
                    <a:p>
                      <a:pPr algn="ctr"/>
                      <a:r>
                        <a:rPr lang="ru-RU" sz="1000" b="1" dirty="0">
                          <a:latin typeface="Verdana"/>
                        </a:rPr>
                        <a:t>Профессионально–важные качества профессии "Фотограф, </a:t>
                      </a:r>
                      <a:r>
                        <a:rPr lang="ru-RU" sz="1000" b="1" dirty="0" err="1">
                          <a:latin typeface="Verdana"/>
                        </a:rPr>
                        <a:t>видеооператор</a:t>
                      </a:r>
                      <a:r>
                        <a:rPr lang="ru-RU" sz="1000" b="1" dirty="0">
                          <a:latin typeface="Verdana"/>
                        </a:rPr>
                        <a:t>":</a:t>
                      </a:r>
                      <a:endParaRPr lang="ru-RU" sz="1000" dirty="0">
                        <a:latin typeface="Verdana"/>
                      </a:endParaRPr>
                    </a:p>
                  </a:txBody>
                  <a:tcPr marL="28575" marR="28575" marT="28575" marB="28575" anchor="ctr"/>
                </a:tc>
                <a:tc hMerge="1">
                  <a:txBody>
                    <a:bodyPr/>
                    <a:lstStyle/>
                    <a:p>
                      <a:endParaRPr lang="ru-RU"/>
                    </a:p>
                  </a:txBody>
                  <a:tcPr/>
                </a:tc>
              </a:tr>
              <a:tr h="3122349">
                <a:tc>
                  <a:txBody>
                    <a:bodyPr/>
                    <a:lstStyle/>
                    <a:p>
                      <a:pPr>
                        <a:buFont typeface="Arial"/>
                        <a:buChar char="•"/>
                      </a:pPr>
                      <a:r>
                        <a:rPr lang="ru-RU" sz="800" b="1" u="none" strike="noStrike" dirty="0">
                          <a:latin typeface="Arial"/>
                        </a:rPr>
                        <a:t>инициативность;</a:t>
                      </a:r>
                    </a:p>
                    <a:p>
                      <a:pPr>
                        <a:buFont typeface="Arial"/>
                        <a:buChar char="•"/>
                      </a:pPr>
                      <a:r>
                        <a:rPr lang="ru-RU" sz="800" b="1" u="none" strike="noStrike" dirty="0">
                          <a:latin typeface="Arial"/>
                        </a:rPr>
                        <a:t>оптимизм, доминирование положительных эмоций;</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самодостаточность (ориентация на собственные силы, уверенность в себе, чувство </a:t>
                      </a:r>
                      <a:r>
                        <a:rPr lang="ru-RU" sz="800" b="1" u="none" strike="noStrike" dirty="0" err="1">
                          <a:latin typeface="Arial"/>
                        </a:rPr>
                        <a:t>самоэффективности</a:t>
                      </a:r>
                      <a:r>
                        <a:rPr lang="ru-RU" sz="800" b="1" u="none" strike="noStrike" dirty="0">
                          <a:latin typeface="Arial"/>
                        </a:rPr>
                        <a:t>);</a:t>
                      </a:r>
                    </a:p>
                    <a:p>
                      <a:pPr>
                        <a:buFont typeface="Arial"/>
                        <a:buChar char="•"/>
                      </a:pPr>
                      <a:r>
                        <a:rPr lang="ru-RU" sz="800" b="1" u="none" strike="noStrike" dirty="0">
                          <a:latin typeface="Arial"/>
                        </a:rPr>
                        <a:t>самокритичность;</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целеустремленность;</a:t>
                      </a:r>
                    </a:p>
                    <a:p>
                      <a:pPr>
                        <a:buFont typeface="Arial"/>
                        <a:buChar char="•"/>
                      </a:pPr>
                      <a:r>
                        <a:rPr lang="ru-RU" sz="800" b="1" u="none" strike="noStrike" dirty="0">
                          <a:latin typeface="Arial"/>
                        </a:rPr>
                        <a:t>быстрая адаптация зрения к темноте, свету;</a:t>
                      </a:r>
                    </a:p>
                    <a:p>
                      <a:pPr>
                        <a:buFont typeface="Arial"/>
                        <a:buChar char="•"/>
                      </a:pPr>
                      <a:r>
                        <a:rPr lang="ru-RU" sz="800" b="1" u="none" strike="noStrike" dirty="0">
                          <a:latin typeface="Arial"/>
                        </a:rPr>
                        <a:t>вибрационная чувствительность;</a:t>
                      </a:r>
                    </a:p>
                    <a:p>
                      <a:pPr>
                        <a:buFont typeface="Arial"/>
                        <a:buChar char="•"/>
                      </a:pPr>
                      <a:r>
                        <a:rPr lang="ru-RU" sz="800" b="1" u="none" strike="noStrike" dirty="0">
                          <a:latin typeface="Arial"/>
                        </a:rPr>
                        <a:t>острота зрения;</a:t>
                      </a:r>
                    </a:p>
                    <a:p>
                      <a:pPr>
                        <a:buFont typeface="Arial"/>
                        <a:buChar char="•"/>
                      </a:pPr>
                      <a:r>
                        <a:rPr lang="ru-RU" sz="800" b="1" u="none" strike="noStrike" dirty="0">
                          <a:latin typeface="Arial"/>
                        </a:rPr>
                        <a:t>устойчивость зрительной чувствительности во времени;</a:t>
                      </a:r>
                    </a:p>
                    <a:p>
                      <a:pPr>
                        <a:buFont typeface="Arial"/>
                        <a:buChar char="•"/>
                      </a:pPr>
                      <a:r>
                        <a:rPr lang="ru-RU" sz="800" b="1" u="none" strike="noStrike" dirty="0">
                          <a:latin typeface="Arial"/>
                        </a:rPr>
                        <a:t>быстрая хорошая зрительная оценка размеров предметов;</a:t>
                      </a:r>
                    </a:p>
                    <a:p>
                      <a:pPr>
                        <a:buFont typeface="Arial"/>
                        <a:buChar char="•"/>
                      </a:pPr>
                      <a:r>
                        <a:rPr lang="ru-RU" sz="800" b="1" u="none" strike="noStrike" dirty="0">
                          <a:latin typeface="Arial"/>
                        </a:rPr>
                        <a:t>хороший глазомер: линейный, угловой, объемный;</a:t>
                      </a:r>
                    </a:p>
                    <a:p>
                      <a:pPr>
                        <a:buFont typeface="Arial"/>
                        <a:buChar char="•"/>
                      </a:pPr>
                      <a:r>
                        <a:rPr lang="ru-RU" sz="800" b="1" u="none" strike="noStrike" dirty="0">
                          <a:latin typeface="Arial"/>
                        </a:rPr>
                        <a:t>хороший глазомер динамический (способность оценивать направление и скорость движения предмета);</a:t>
                      </a:r>
                    </a:p>
                    <a:p>
                      <a:pPr>
                        <a:buFont typeface="Arial"/>
                        <a:buChar char="•"/>
                      </a:pPr>
                      <a:r>
                        <a:rPr lang="ru-RU" sz="800" b="1" u="none" strike="noStrike" dirty="0">
                          <a:latin typeface="Arial"/>
                        </a:rPr>
                        <a:t>способность к различению фигуры (предмета, отметки, сигнала и пр.) на малоконтрастном фоне;</a:t>
                      </a:r>
                    </a:p>
                    <a:p>
                      <a:pPr>
                        <a:buFont typeface="Arial"/>
                        <a:buChar char="•"/>
                      </a:pPr>
                      <a:r>
                        <a:rPr lang="ru-RU" sz="800" b="1" u="none" strike="noStrike" dirty="0">
                          <a:latin typeface="Arial"/>
                        </a:rPr>
                        <a:t>хорошее цветовое восприятие;</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избирательность внимания;</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txBody>
                  <a:tcPr marL="28575" marR="28575" marT="28575" marB="28575" anchor="ctr"/>
                </a:tc>
                <a:tc>
                  <a:txBody>
                    <a:bodyPr/>
                    <a:lstStyle/>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800" b="1" u="none" strike="noStrike" dirty="0">
                          <a:latin typeface="Arial"/>
                        </a:rPr>
                        <a:t>способность к зрительным представлениям;</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наглядно–образное мышление;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творческое мышление;</a:t>
                      </a:r>
                    </a:p>
                    <a:p>
                      <a:pPr>
                        <a:buFont typeface="Arial"/>
                        <a:buChar char="•"/>
                      </a:pPr>
                      <a:r>
                        <a:rPr lang="ru-RU" sz="800" b="1" u="none" strike="noStrike" dirty="0">
                          <a:latin typeface="Arial"/>
                        </a:rPr>
                        <a:t>память на образы предметного мира;</a:t>
                      </a:r>
                    </a:p>
                    <a:p>
                      <a:pPr>
                        <a:buFont typeface="Arial"/>
                        <a:buChar char="•"/>
                      </a:pPr>
                      <a:r>
                        <a:rPr lang="ru-RU" sz="800" b="1" u="none" strike="noStrike" dirty="0">
                          <a:latin typeface="Arial"/>
                        </a:rPr>
                        <a:t>эмоциональная память;</a:t>
                      </a:r>
                    </a:p>
                    <a:p>
                      <a:pPr>
                        <a:buFont typeface="Arial"/>
                        <a:buChar char="•"/>
                      </a:pPr>
                      <a:r>
                        <a:rPr lang="ru-RU" sz="800" b="1" u="none" strike="noStrike" dirty="0" smtClean="0">
                          <a:latin typeface="Arial"/>
                        </a:rPr>
                        <a:t>хорошая </a:t>
                      </a:r>
                      <a:r>
                        <a:rPr lang="ru-RU" sz="800" b="1" u="none" strike="noStrike" dirty="0">
                          <a:latin typeface="Arial"/>
                        </a:rPr>
                        <a:t>координация движений;</a:t>
                      </a:r>
                    </a:p>
                    <a:p>
                      <a:pPr>
                        <a:buFont typeface="Arial"/>
                        <a:buChar char="•"/>
                      </a:pPr>
                      <a:r>
                        <a:rPr lang="ru-RU" sz="800" b="1" u="none" strike="noStrike" dirty="0" err="1">
                          <a:latin typeface="Arial"/>
                        </a:rPr>
                        <a:t>навки</a:t>
                      </a:r>
                      <a:r>
                        <a:rPr lang="ru-RU" sz="800" b="1" u="none" strike="noStrike" dirty="0">
                          <a:latin typeface="Arial"/>
                        </a:rPr>
                        <a:t> точной манипуляции и ловкость;</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быстрота реакции;</a:t>
                      </a:r>
                    </a:p>
                    <a:p>
                      <a:pPr>
                        <a:buFont typeface="Arial"/>
                        <a:buChar char="•"/>
                      </a:pPr>
                      <a:r>
                        <a:rPr lang="ru-RU" sz="800" b="1" u="none" strike="noStrike" dirty="0">
                          <a:latin typeface="Arial"/>
                        </a:rPr>
                        <a:t>высокая помехоустойчивость;</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умение импровизировать;</a:t>
                      </a:r>
                    </a:p>
                    <a:p>
                      <a:pPr>
                        <a:buFont typeface="Arial"/>
                        <a:buChar char="•"/>
                      </a:pPr>
                      <a:r>
                        <a:rPr lang="ru-RU" sz="800" b="1" u="none" strike="noStrike" dirty="0">
                          <a:latin typeface="Arial"/>
                        </a:rPr>
                        <a:t>умение оставаться "в тени";</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прогнозировать ситуацию;</a:t>
                      </a:r>
                    </a:p>
                    <a:p>
                      <a:pPr>
                        <a:buFont typeface="Arial"/>
                        <a:buChar char="•"/>
                      </a:pPr>
                      <a:r>
                        <a:rPr lang="ru-RU" sz="800" b="1" u="none" strike="noStrike" dirty="0">
                          <a:latin typeface="Arial"/>
                        </a:rPr>
                        <a:t>развитый эстетический и художественный вкус;</a:t>
                      </a:r>
                    </a:p>
                    <a:p>
                      <a:pPr>
                        <a:buFont typeface="Arial"/>
                        <a:buChar char="•"/>
                      </a:pPr>
                      <a:r>
                        <a:rPr lang="ru-RU" sz="800" b="1" u="none" strike="noStrike" dirty="0">
                          <a:latin typeface="Arial"/>
                        </a:rPr>
                        <a:t>чувство вкуса;</a:t>
                      </a:r>
                    </a:p>
                    <a:p>
                      <a:pPr>
                        <a:buFont typeface="Arial"/>
                        <a:buChar char="•"/>
                      </a:pPr>
                      <a:r>
                        <a:rPr lang="ru-RU" sz="800" b="1" u="none" strike="noStrike" dirty="0">
                          <a:latin typeface="Arial"/>
                        </a:rPr>
                        <a:t>чувство гармонии;</a:t>
                      </a:r>
                    </a:p>
                    <a:p>
                      <a:pPr>
                        <a:buFont typeface="Arial"/>
                        <a:buChar char="•"/>
                      </a:pPr>
                      <a:r>
                        <a:rPr lang="ru-RU" sz="800" b="1" u="none" strike="noStrike" dirty="0">
                          <a:latin typeface="Arial"/>
                        </a:rPr>
                        <a:t>чувство симметрии.</a:t>
                      </a:r>
                    </a:p>
                  </a:txBody>
                  <a:tcPr marL="28575" marR="28575" marT="28575" marB="28575" anchor="ctr"/>
                </a:tc>
              </a:tr>
              <a:tr h="166952">
                <a:tc gridSpan="2">
                  <a:txBody>
                    <a:bodyPr/>
                    <a:lstStyle/>
                    <a:p>
                      <a:pPr algn="ctr"/>
                      <a:r>
                        <a:rPr lang="ru-RU" sz="1000" b="1" dirty="0">
                          <a:latin typeface="Verdana"/>
                        </a:rPr>
                        <a:t>Заболевания, противопоказанные для профессии "Фотограф, </a:t>
                      </a:r>
                      <a:r>
                        <a:rPr lang="ru-RU" sz="1000" b="1" dirty="0" err="1">
                          <a:latin typeface="Verdana"/>
                        </a:rPr>
                        <a:t>видеооператор</a:t>
                      </a:r>
                      <a:r>
                        <a:rPr lang="ru-RU" sz="1000" b="1" dirty="0">
                          <a:latin typeface="Verdana"/>
                        </a:rPr>
                        <a:t>":</a:t>
                      </a:r>
                      <a:endParaRPr lang="ru-RU" sz="1000" dirty="0">
                        <a:latin typeface="Verdana"/>
                      </a:endParaRPr>
                    </a:p>
                  </a:txBody>
                  <a:tcPr marL="28575" marR="28575" marT="28575" marB="28575" anchor="ctr"/>
                </a:tc>
                <a:tc hMerge="1">
                  <a:txBody>
                    <a:bodyPr/>
                    <a:lstStyle/>
                    <a:p>
                      <a:endParaRPr lang="ru-RU"/>
                    </a:p>
                  </a:txBody>
                  <a:tcPr/>
                </a:tc>
              </a:tr>
              <a:tr h="1076305">
                <a:tc>
                  <a:txBody>
                    <a:bodyPr/>
                    <a:lstStyle/>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smtClean="0">
                          <a:latin typeface="Arial"/>
                        </a:rPr>
                        <a:t>выраженные </a:t>
                      </a:r>
                      <a:r>
                        <a:rPr lang="ru-RU" sz="800" b="1" u="none" strike="noStrike" dirty="0">
                          <a:latin typeface="Arial"/>
                        </a:rPr>
                        <a:t>физические недостатки.</a:t>
                      </a:r>
                    </a:p>
                  </a:txBody>
                  <a:tcPr marL="28575" marR="28575" marT="28575" marB="28575" anchor="ctr"/>
                </a:tc>
              </a:tr>
              <a:tr h="333904">
                <a:tc gridSpan="2">
                  <a:txBody>
                    <a:bodyPr/>
                    <a:lstStyle/>
                    <a:p>
                      <a:r>
                        <a:rPr lang="ru-RU" sz="1000" b="1" dirty="0">
                          <a:latin typeface="Verdana"/>
                        </a:rPr>
                        <a:t>Уровень образования профессии "Фотограф, </a:t>
                      </a:r>
                      <a:r>
                        <a:rPr lang="ru-RU" sz="1000" b="1" dirty="0" err="1">
                          <a:latin typeface="Verdana"/>
                        </a:rPr>
                        <a:t>видеооператор</a:t>
                      </a:r>
                      <a:r>
                        <a:rPr lang="ru-RU" sz="1000" b="1" dirty="0">
                          <a:latin typeface="Verdana"/>
                        </a:rPr>
                        <a:t>"</a:t>
                      </a:r>
                      <a:endParaRPr lang="ru-RU" sz="1000" dirty="0">
                        <a:latin typeface="Verdana"/>
                      </a:endParaRPr>
                    </a:p>
                    <a:p>
                      <a:r>
                        <a:rPr lang="ru-RU" sz="800" dirty="0">
                          <a:latin typeface="Verdana"/>
                        </a:rPr>
                        <a:t>Для овладения профессией "Фотограф, </a:t>
                      </a:r>
                      <a:r>
                        <a:rPr lang="ru-RU" sz="800" dirty="0" err="1">
                          <a:latin typeface="Verdana"/>
                        </a:rPr>
                        <a:t>видеооператор</a:t>
                      </a:r>
                      <a:r>
                        <a:rPr lang="ru-RU" sz="800" dirty="0">
                          <a:latin typeface="Verdana"/>
                        </a:rPr>
                        <a:t>" необходимо среднее или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Фотомодель</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6133212"/>
        </p:xfrm>
        <a:graphic>
          <a:graphicData uri="http://schemas.openxmlformats.org/drawingml/2006/table">
            <a:tbl>
              <a:tblPr firstRow="1" bandRow="1">
                <a:tableStyleId>{5C22544A-7EE6-4342-B048-85BDC9FD1C3A}</a:tableStyleId>
              </a:tblPr>
              <a:tblGrid>
                <a:gridCol w="4114800"/>
                <a:gridCol w="4114800"/>
              </a:tblGrid>
              <a:tr h="298832">
                <a:tc gridSpan="2">
                  <a:txBody>
                    <a:bodyPr/>
                    <a:lstStyle/>
                    <a:p>
                      <a:r>
                        <a:rPr lang="ru-RU" sz="1100" b="1" i="0" kern="1200" dirty="0" smtClean="0">
                          <a:solidFill>
                            <a:schemeClr val="lt1"/>
                          </a:solidFill>
                          <a:latin typeface="+mn-lt"/>
                          <a:ea typeface="+mn-ea"/>
                          <a:cs typeface="+mn-cs"/>
                        </a:rPr>
                        <a:t>Назначение профессии "Фотомодель": </a:t>
                      </a:r>
                      <a:r>
                        <a:rPr lang="ru-RU" sz="900" b="0" i="0" kern="1200" dirty="0" smtClean="0">
                          <a:solidFill>
                            <a:schemeClr val="lt1"/>
                          </a:solidFill>
                          <a:latin typeface="+mn-lt"/>
                          <a:ea typeface="+mn-ea"/>
                          <a:cs typeface="+mn-cs"/>
                        </a:rPr>
                        <a:t>представление для </a:t>
                      </a:r>
                      <a:r>
                        <a:rPr lang="ru-RU" sz="900" b="0" i="0" kern="1200" dirty="0" err="1" smtClean="0">
                          <a:solidFill>
                            <a:schemeClr val="lt1"/>
                          </a:solidFill>
                          <a:latin typeface="+mn-lt"/>
                          <a:ea typeface="+mn-ea"/>
                          <a:cs typeface="+mn-cs"/>
                        </a:rPr>
                        <a:t>фотосессии</a:t>
                      </a:r>
                      <a:r>
                        <a:rPr lang="ru-RU" sz="900" b="0" i="0" kern="1200" dirty="0" smtClean="0">
                          <a:solidFill>
                            <a:schemeClr val="lt1"/>
                          </a:solidFill>
                          <a:latin typeface="+mn-lt"/>
                          <a:ea typeface="+mn-ea"/>
                          <a:cs typeface="+mn-cs"/>
                        </a:rPr>
                        <a:t> своей персоны в журналы в целях рекламы модной одежды и </a:t>
                      </a:r>
                      <a:r>
                        <a:rPr lang="ru-RU" sz="900" b="0" i="0" kern="1200" dirty="0" err="1" smtClean="0">
                          <a:solidFill>
                            <a:schemeClr val="lt1"/>
                          </a:solidFill>
                          <a:latin typeface="+mn-lt"/>
                          <a:ea typeface="+mn-ea"/>
                          <a:cs typeface="+mn-cs"/>
                        </a:rPr>
                        <a:t>аксесуаров</a:t>
                      </a:r>
                      <a:r>
                        <a:rPr lang="ru-RU" sz="900" b="0" i="0" kern="1200" dirty="0" smtClean="0">
                          <a:solidFill>
                            <a:schemeClr val="lt1"/>
                          </a:solidFill>
                          <a:latin typeface="+mn-lt"/>
                          <a:ea typeface="+mn-ea"/>
                          <a:cs typeface="+mn-cs"/>
                        </a:rPr>
                        <a:t>.</a:t>
                      </a:r>
                      <a:endParaRPr lang="ru-RU" sz="900" dirty="0"/>
                    </a:p>
                  </a:txBody>
                  <a:tcPr/>
                </a:tc>
                <a:tc hMerge="1">
                  <a:txBody>
                    <a:bodyPr/>
                    <a:lstStyle/>
                    <a:p>
                      <a:endParaRPr lang="ru-RU" dirty="0"/>
                    </a:p>
                  </a:txBody>
                  <a:tcPr/>
                </a:tc>
              </a:tr>
              <a:tr h="370840">
                <a:tc gridSpan="2">
                  <a:txBody>
                    <a:bodyPr/>
                    <a:lstStyle/>
                    <a:p>
                      <a:r>
                        <a:rPr lang="ru-RU" sz="1100" b="1" i="0" kern="1200" dirty="0" smtClean="0">
                          <a:solidFill>
                            <a:schemeClr val="dk1"/>
                          </a:solidFill>
                          <a:latin typeface="+mn-lt"/>
                          <a:ea typeface="+mn-ea"/>
                          <a:cs typeface="+mn-cs"/>
                        </a:rPr>
                        <a:t>Основные решаемые задачи профессии "Фотомодель":</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в индустрии моды:</a:t>
                      </a:r>
                    </a:p>
                    <a:p>
                      <a:pPr lvl="1"/>
                      <a:r>
                        <a:rPr lang="ru-RU" sz="900" b="1" i="0" u="none" strike="noStrike" kern="1200" dirty="0" smtClean="0">
                          <a:solidFill>
                            <a:schemeClr val="dk1"/>
                          </a:solidFill>
                          <a:latin typeface="+mn-lt"/>
                          <a:ea typeface="+mn-ea"/>
                          <a:cs typeface="+mn-cs"/>
                        </a:rPr>
                        <a:t>демонстрация модели одежды на показах;</a:t>
                      </a:r>
                    </a:p>
                    <a:p>
                      <a:pPr lvl="1"/>
                      <a:r>
                        <a:rPr lang="ru-RU" sz="900" b="1" i="0" u="none" strike="noStrike" kern="1200" dirty="0" smtClean="0">
                          <a:solidFill>
                            <a:schemeClr val="dk1"/>
                          </a:solidFill>
                          <a:latin typeface="+mn-lt"/>
                          <a:ea typeface="+mn-ea"/>
                          <a:cs typeface="+mn-cs"/>
                        </a:rPr>
                        <a:t>стремление подчеркнуть преимущества демонстрируемой модели одежды, участие в рекламных съемках и процессе изготовления вещей в рабочих примерках;</a:t>
                      </a:r>
                    </a:p>
                    <a:p>
                      <a:r>
                        <a:rPr lang="ru-RU" sz="900" b="1" i="0" u="none" strike="noStrike" kern="1200" dirty="0" smtClean="0">
                          <a:solidFill>
                            <a:schemeClr val="dk1"/>
                          </a:solidFill>
                          <a:latin typeface="+mn-lt"/>
                          <a:ea typeface="+mn-ea"/>
                          <a:cs typeface="+mn-cs"/>
                        </a:rPr>
                        <a:t>в рекламе: позирование для иллюстрированных журналов, рекламных фильмов, видеоклипов.</a:t>
                      </a:r>
                    </a:p>
                  </a:txBody>
                  <a:tcPr/>
                </a:tc>
                <a:tc hMerge="1">
                  <a:txBody>
                    <a:bodyPr/>
                    <a:lstStyle/>
                    <a:p>
                      <a:endParaRPr lang="ru-RU" dirty="0"/>
                    </a:p>
                  </a:txBody>
                  <a:tcPr/>
                </a:tc>
              </a:tr>
              <a:tr h="370840">
                <a:tc gridSpan="2">
                  <a:txBody>
                    <a:bodyPr/>
                    <a:lstStyle/>
                    <a:p>
                      <a:pPr algn="ctr"/>
                      <a:r>
                        <a:rPr lang="ru-RU" sz="1100" b="1" dirty="0">
                          <a:latin typeface="Verdana"/>
                        </a:rPr>
                        <a:t>Профессионально–важные качества профессии "Фотомодель":</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a:latin typeface="Arial"/>
                        </a:rPr>
                        <a:t>адекватная самооценка;</a:t>
                      </a:r>
                    </a:p>
                    <a:p>
                      <a:pPr>
                        <a:buFont typeface="Arial"/>
                        <a:buChar char="•"/>
                      </a:pPr>
                      <a:r>
                        <a:rPr lang="ru-RU" sz="900" b="1" u="none" strike="noStrike">
                          <a:latin typeface="Arial"/>
                        </a:rPr>
                        <a:t>оптимизм, доминирование положительных эмоций;</a:t>
                      </a:r>
                    </a:p>
                    <a:p>
                      <a:pPr>
                        <a:buFont typeface="Arial"/>
                        <a:buChar char="•"/>
                      </a:pPr>
                      <a:r>
                        <a:rPr lang="ru-RU" sz="900" b="1" u="none" strike="noStrike">
                          <a:latin typeface="Arial"/>
                        </a:rPr>
                        <a:t>организованность, самодисциплина;</a:t>
                      </a:r>
                    </a:p>
                    <a:p>
                      <a:pPr>
                        <a:buFont typeface="Arial"/>
                        <a:buChar char="•"/>
                      </a:pPr>
                      <a:r>
                        <a:rPr lang="ru-RU" sz="900" b="1" u="none" strike="noStrike">
                          <a:latin typeface="Arial"/>
                        </a:rPr>
                        <a:t>самоконтроль, способность к самонаблюдению;</a:t>
                      </a:r>
                    </a:p>
                    <a:p>
                      <a:pPr>
                        <a:buFont typeface="Arial"/>
                        <a:buChar char="•"/>
                      </a:pPr>
                      <a:r>
                        <a:rPr lang="ru-RU" sz="900" b="1" u="none" strike="noStrike">
                          <a:latin typeface="Arial"/>
                        </a:rPr>
                        <a:t>самокритичность;</a:t>
                      </a:r>
                    </a:p>
                    <a:p>
                      <a:pPr>
                        <a:buFont typeface="Arial"/>
                        <a:buChar char="•"/>
                      </a:pPr>
                      <a:r>
                        <a:rPr lang="ru-RU" sz="900" b="1" u="none" strike="noStrike">
                          <a:latin typeface="Arial"/>
                        </a:rPr>
                        <a:t>самообладание, эмоциональная уравновешенность, выдержка;</a:t>
                      </a:r>
                    </a:p>
                    <a:p>
                      <a:pPr>
                        <a:buFont typeface="Arial"/>
                        <a:buChar char="•"/>
                      </a:pPr>
                      <a:r>
                        <a:rPr lang="ru-RU" sz="900" b="1" u="none" strike="noStrike">
                          <a:latin typeface="Arial"/>
                        </a:rPr>
                        <a:t>уверенность в себе;</a:t>
                      </a:r>
                    </a:p>
                    <a:p>
                      <a:pPr>
                        <a:buFont typeface="Arial"/>
                        <a:buChar char="•"/>
                      </a:pPr>
                      <a:r>
                        <a:rPr lang="ru-RU" sz="900" b="1" u="none" strike="noStrike">
                          <a:latin typeface="Arial"/>
                        </a:rPr>
                        <a:t>способность к созданию образа по словесному описанию;</a:t>
                      </a:r>
                    </a:p>
                    <a:p>
                      <a:pPr>
                        <a:buFont typeface="Arial"/>
                        <a:buChar char="•"/>
                      </a:pPr>
                      <a:r>
                        <a:rPr lang="ru-RU" sz="900" b="1" u="none" strike="noStrike">
                          <a:latin typeface="Arial"/>
                        </a:rPr>
                        <a:t>способность к зрительным представлениям;</a:t>
                      </a:r>
                    </a:p>
                    <a:p>
                      <a:pPr>
                        <a:buFont typeface="Arial"/>
                        <a:buChar char="•"/>
                      </a:pPr>
                      <a:r>
                        <a:rPr lang="ru-RU" sz="900" b="1" u="none" strike="noStrike">
                          <a:latin typeface="Arial"/>
                        </a:rPr>
                        <a:t>способность к переводу образа в словесное описание;</a:t>
                      </a:r>
                    </a:p>
                    <a:p>
                      <a:pPr>
                        <a:buFont typeface="Arial"/>
                        <a:buChar char="•"/>
                      </a:pPr>
                      <a:r>
                        <a:rPr lang="ru-RU" sz="900" b="1" u="none" strike="noStrike">
                          <a:latin typeface="Arial"/>
                        </a:rPr>
                        <a:t>предметность (объекты реального мира и их признаки) мышления;</a:t>
                      </a:r>
                    </a:p>
                  </a:txBody>
                  <a:tcPr marL="28575" marR="28575" marT="28575" marB="28575" anchor="ctr"/>
                </a:tc>
                <a:tc>
                  <a:txBody>
                    <a:bodyPr/>
                    <a:lstStyle/>
                    <a:p>
                      <a:pPr>
                        <a:buFont typeface="Arial"/>
                        <a:buChar char="•"/>
                      </a:pPr>
                      <a:r>
                        <a:rPr lang="ru-RU" sz="900" b="1" u="none" strike="noStrike" dirty="0">
                          <a:latin typeface="Arial"/>
                        </a:rPr>
                        <a:t>ассоциативность мышления;</a:t>
                      </a:r>
                    </a:p>
                    <a:p>
                      <a:pPr>
                        <a:buFont typeface="Arial"/>
                        <a:buChar char="•"/>
                      </a:pPr>
                      <a:r>
                        <a:rPr lang="ru-RU" sz="900" b="1" u="none" strike="noStrike" dirty="0">
                          <a:latin typeface="Arial"/>
                        </a:rPr>
                        <a:t>творческое мышление;</a:t>
                      </a:r>
                    </a:p>
                    <a:p>
                      <a:pPr>
                        <a:buFont typeface="Arial"/>
                        <a:buChar char="•"/>
                      </a:pPr>
                      <a:r>
                        <a:rPr lang="ru-RU" sz="900" b="1" u="none" strike="noStrike" dirty="0">
                          <a:latin typeface="Arial"/>
                        </a:rPr>
                        <a:t>память на образы предметного мира;</a:t>
                      </a:r>
                    </a:p>
                    <a:p>
                      <a:pPr>
                        <a:buFont typeface="Arial"/>
                        <a:buChar char="•"/>
                      </a:pPr>
                      <a:r>
                        <a:rPr lang="ru-RU" sz="900" b="1" u="none" strike="noStrike" dirty="0">
                          <a:latin typeface="Arial"/>
                        </a:rPr>
                        <a:t>эмоциональная память;</a:t>
                      </a:r>
                    </a:p>
                    <a:p>
                      <a:pPr>
                        <a:buFont typeface="Arial"/>
                        <a:buChar char="•"/>
                      </a:pPr>
                      <a:r>
                        <a:rPr lang="ru-RU" sz="900" b="1" u="none" strike="noStrike" dirty="0">
                          <a:latin typeface="Arial"/>
                        </a:rPr>
                        <a:t>хорошая координация движений;</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высокая помехоустойчивость;</a:t>
                      </a:r>
                    </a:p>
                    <a:p>
                      <a:pPr>
                        <a:buFont typeface="Arial"/>
                        <a:buChar char="•"/>
                      </a:pPr>
                      <a:r>
                        <a:rPr lang="ru-RU" sz="900" b="1" u="none" strike="noStrike" dirty="0">
                          <a:latin typeface="Arial"/>
                        </a:rPr>
                        <a:t>умение быстро ориентироваться в окружающей обстановке;</a:t>
                      </a:r>
                    </a:p>
                    <a:p>
                      <a:pPr>
                        <a:buFont typeface="Arial"/>
                        <a:buChar char="•"/>
                      </a:pPr>
                      <a:r>
                        <a:rPr lang="ru-RU" sz="900" b="1" u="none" strike="noStrike" dirty="0">
                          <a:latin typeface="Arial"/>
                        </a:rPr>
                        <a:t>способность устанавливать контакты с людьми;</a:t>
                      </a:r>
                    </a:p>
                    <a:p>
                      <a:pPr>
                        <a:buFont typeface="Arial"/>
                        <a:buChar char="•"/>
                      </a:pPr>
                      <a:r>
                        <a:rPr lang="ru-RU" sz="900" b="1" u="none" strike="noStrike" dirty="0">
                          <a:latin typeface="Arial"/>
                        </a:rPr>
                        <a:t>умение оказывать влияние на публику;</a:t>
                      </a:r>
                    </a:p>
                    <a:p>
                      <a:pPr>
                        <a:buFont typeface="Arial"/>
                        <a:buChar char="•"/>
                      </a:pPr>
                      <a:r>
                        <a:rPr lang="ru-RU" sz="900" b="1" u="none" strike="noStrike" dirty="0">
                          <a:latin typeface="Arial"/>
                        </a:rPr>
                        <a:t>чувство гармонии;</a:t>
                      </a:r>
                    </a:p>
                    <a:p>
                      <a:pPr>
                        <a:buFont typeface="Arial"/>
                        <a:buChar char="•"/>
                      </a:pPr>
                      <a:r>
                        <a:rPr lang="ru-RU" sz="900" b="1" u="none" strike="noStrike" dirty="0">
                          <a:latin typeface="Arial"/>
                        </a:rPr>
                        <a:t>чувство ритма;</a:t>
                      </a:r>
                    </a:p>
                    <a:p>
                      <a:pPr>
                        <a:buFont typeface="Arial"/>
                        <a:buChar char="•"/>
                      </a:pPr>
                      <a:r>
                        <a:rPr lang="ru-RU" sz="900" b="1" u="none" strike="noStrike" dirty="0">
                          <a:latin typeface="Arial"/>
                        </a:rPr>
                        <a:t>развитый эстетический и художественный вкус.</a:t>
                      </a:r>
                    </a:p>
                  </a:txBody>
                  <a:tcPr marL="28575" marR="28575" marT="28575" marB="28575" anchor="ctr"/>
                </a:tc>
              </a:tr>
              <a:tr h="370840">
                <a:tc gridSpan="2">
                  <a:txBody>
                    <a:bodyPr/>
                    <a:lstStyle/>
                    <a:p>
                      <a:pPr algn="ctr"/>
                      <a:r>
                        <a:rPr lang="ru-RU" sz="1100" b="1" dirty="0">
                          <a:latin typeface="Verdana"/>
                        </a:rPr>
                        <a:t>Заболевания, противопоказанные для профессии "Фотомодель":</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dirty="0">
                          <a:latin typeface="Arial"/>
                        </a:rPr>
                        <a:t>заболевания сердца или нарушения артериального давления;</a:t>
                      </a:r>
                    </a:p>
                    <a:p>
                      <a:pPr>
                        <a:buFont typeface="Arial"/>
                        <a:buChar char="•"/>
                      </a:pPr>
                      <a:r>
                        <a:rPr lang="ru-RU" sz="900" b="1" u="none" strike="noStrike" dirty="0">
                          <a:latin typeface="Arial"/>
                        </a:rPr>
                        <a:t>нервно–психические расстройства;</a:t>
                      </a:r>
                    </a:p>
                    <a:p>
                      <a:pPr>
                        <a:buFont typeface="Arial"/>
                        <a:buChar char="•"/>
                      </a:pPr>
                      <a:r>
                        <a:rPr lang="ru-RU" sz="900" b="1" u="none" strike="noStrike" dirty="0">
                          <a:latin typeface="Arial"/>
                        </a:rPr>
                        <a:t>судороги, потери сознания;</a:t>
                      </a:r>
                    </a:p>
                    <a:p>
                      <a:pPr>
                        <a:buFont typeface="Arial"/>
                        <a:buChar char="•"/>
                      </a:pPr>
                      <a:r>
                        <a:rPr lang="ru-RU" sz="900" b="1" u="none" strike="noStrike" dirty="0">
                          <a:latin typeface="Arial"/>
                        </a:rPr>
                        <a:t>употребление наркотиков, зависимость от алкоголя;</a:t>
                      </a:r>
                    </a:p>
                    <a:p>
                      <a:pPr>
                        <a:buFont typeface="Arial"/>
                        <a:buChar char="•"/>
                      </a:pPr>
                      <a:r>
                        <a:rPr lang="ru-RU" sz="900" b="1" u="none" strike="noStrike" dirty="0">
                          <a:latin typeface="Arial"/>
                        </a:rPr>
                        <a:t>некорректируемое снижение остроты зрения;</a:t>
                      </a:r>
                    </a:p>
                    <a:p>
                      <a:pPr>
                        <a:buFont typeface="Arial"/>
                        <a:buChar char="•"/>
                      </a:pPr>
                      <a:r>
                        <a:rPr lang="ru-RU" sz="900" b="1" u="none" strike="noStrike" dirty="0">
                          <a:latin typeface="Arial"/>
                        </a:rPr>
                        <a:t>нарушение цветоразличения, бинокулярного зрения;</a:t>
                      </a:r>
                    </a:p>
                    <a:p>
                      <a:pPr>
                        <a:buFont typeface="Arial"/>
                        <a:buChar char="•"/>
                      </a:pPr>
                      <a:r>
                        <a:rPr lang="ru-RU" sz="900" b="1" u="none" strike="noStrike" dirty="0">
                          <a:latin typeface="Arial"/>
                        </a:rPr>
                        <a:t>расстройства слуха;</a:t>
                      </a:r>
                    </a:p>
                    <a:p>
                      <a:pPr>
                        <a:buFont typeface="Arial"/>
                        <a:buChar char="•"/>
                      </a:pPr>
                      <a:r>
                        <a:rPr lang="ru-RU" sz="900" b="1" u="none" strike="noStrike" dirty="0">
                          <a:latin typeface="Arial"/>
                        </a:rPr>
                        <a:t>вестибулярные расстройства, нарушение чувства равновесия;</a:t>
                      </a:r>
                    </a:p>
                    <a:p>
                      <a:pPr>
                        <a:buFont typeface="Arial"/>
                        <a:buChar char="•"/>
                      </a:pPr>
                      <a:r>
                        <a:rPr lang="ru-RU" sz="900" b="1" u="none" strike="noStrike" dirty="0" err="1">
                          <a:latin typeface="Arial"/>
                        </a:rPr>
                        <a:t>рожание</a:t>
                      </a:r>
                      <a:r>
                        <a:rPr lang="ru-RU" sz="900" b="1" u="none" strike="noStrike" dirty="0">
                          <a:latin typeface="Arial"/>
                        </a:rPr>
                        <a:t> рук;</a:t>
                      </a:r>
                    </a:p>
                    <a:p>
                      <a:pPr>
                        <a:buFont typeface="Arial"/>
                        <a:buChar char="•"/>
                      </a:pPr>
                      <a:r>
                        <a:rPr lang="ru-RU" sz="900" b="1" u="none" strike="noStrike" dirty="0">
                          <a:latin typeface="Arial"/>
                        </a:rPr>
                        <a:t>расстройства речи;</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боязнь высоты;</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аллергии;</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заболевания органов дыхания;</a:t>
                      </a:r>
                    </a:p>
                    <a:p>
                      <a:pPr>
                        <a:buFont typeface="Arial"/>
                        <a:buChar char="•"/>
                      </a:pPr>
                      <a:r>
                        <a:rPr lang="ru-RU" sz="900" b="1" u="none" strike="noStrike" dirty="0">
                          <a:latin typeface="Arial"/>
                        </a:rPr>
                        <a:t>заболевания органов пищеварения и выделения;</a:t>
                      </a:r>
                    </a:p>
                    <a:p>
                      <a:pPr>
                        <a:buFont typeface="Arial"/>
                        <a:buChar char="•"/>
                      </a:pPr>
                      <a:r>
                        <a:rPr lang="ru-RU" sz="900" b="1" u="none" strike="noStrike" dirty="0">
                          <a:latin typeface="Arial"/>
                        </a:rPr>
                        <a:t>сахарный диабет;</a:t>
                      </a:r>
                    </a:p>
                    <a:p>
                      <a:pPr>
                        <a:buFont typeface="Arial"/>
                        <a:buChar char="•"/>
                      </a:pPr>
                      <a:r>
                        <a:rPr lang="ru-RU" sz="900" b="1" u="none" strike="noStrike" dirty="0">
                          <a:latin typeface="Arial"/>
                        </a:rPr>
                        <a:t>геморроидальные расстройства;</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741680">
                <a:tc gridSpan="2">
                  <a:txBody>
                    <a:bodyPr/>
                    <a:lstStyle/>
                    <a:p>
                      <a:r>
                        <a:rPr lang="ru-RU" sz="1100" b="1" dirty="0">
                          <a:latin typeface="Verdana"/>
                        </a:rPr>
                        <a:t>Уровень образования</a:t>
                      </a:r>
                      <a:endParaRPr lang="ru-RU" sz="1100" dirty="0">
                        <a:latin typeface="Verdana"/>
                      </a:endParaRPr>
                    </a:p>
                    <a:p>
                      <a:r>
                        <a:rPr lang="ru-RU" sz="900" dirty="0">
                          <a:latin typeface="Verdana"/>
                        </a:rPr>
                        <a:t>Профессии обучают специальные курсы, тренинги. </a:t>
                      </a:r>
                      <a:br>
                        <a:rPr lang="ru-RU" sz="900" dirty="0">
                          <a:latin typeface="Verdana"/>
                        </a:rPr>
                      </a:br>
                      <a:endParaRPr lang="ru-RU" sz="900" dirty="0">
                        <a:latin typeface="Verdana"/>
                      </a:endParaRP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Ювелир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59309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100" b="1" i="0" kern="1200" dirty="0" smtClean="0">
                          <a:solidFill>
                            <a:schemeClr val="lt1"/>
                          </a:solidFill>
                          <a:latin typeface="+mn-lt"/>
                          <a:ea typeface="+mn-ea"/>
                          <a:cs typeface="+mn-cs"/>
                        </a:rPr>
                        <a:t>Назначение профессии "Ювелир":</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изготовление, ремонт ювелирных изделий.</a:t>
                      </a:r>
                      <a:endParaRPr lang="ru-RU" sz="900" dirty="0"/>
                    </a:p>
                  </a:txBody>
                  <a:tcPr/>
                </a:tc>
                <a:tc hMerge="1">
                  <a:txBody>
                    <a:bodyPr/>
                    <a:lstStyle/>
                    <a:p>
                      <a:endParaRPr lang="ru-RU" dirty="0"/>
                    </a:p>
                  </a:txBody>
                  <a:tcPr/>
                </a:tc>
              </a:tr>
              <a:tr h="370840">
                <a:tc gridSpan="2">
                  <a:txBody>
                    <a:bodyPr/>
                    <a:lstStyle/>
                    <a:p>
                      <a:r>
                        <a:rPr lang="ru-RU" sz="1100" b="1" i="0" kern="1200" dirty="0" smtClean="0">
                          <a:solidFill>
                            <a:schemeClr val="dk1"/>
                          </a:solidFill>
                          <a:latin typeface="+mn-lt"/>
                          <a:ea typeface="+mn-ea"/>
                          <a:cs typeface="+mn-cs"/>
                        </a:rPr>
                        <a:t>Основные решаемые задачи профессии "Ювелир":</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получение заготовок, подготовка специализированного оборудования, инструментов и приспособлений (станков, напильников, лобзиков, надфилей, штихелей, чеканы, лупы, паяльника, горелки, бормашины и т. д.);</a:t>
                      </a:r>
                    </a:p>
                    <a:p>
                      <a:r>
                        <a:rPr lang="ru-RU" sz="900" b="1" i="0" u="none" strike="noStrike" kern="1200" dirty="0" smtClean="0">
                          <a:solidFill>
                            <a:schemeClr val="dk1"/>
                          </a:solidFill>
                          <a:latin typeface="+mn-lt"/>
                          <a:ea typeface="+mn-ea"/>
                          <a:cs typeface="+mn-cs"/>
                        </a:rPr>
                        <a:t>изготовление ювелирных изделий (колец, серег, брошей, кулонов, медальонов, колье, заколок, цепочек, браслетов, бус, запонок, зажимов для галстука) из золота, платины, серебра, меди, бронзы, стали драгоценных, полудрагоценных, поделочных камней, жемчуга стекла, пластмассы, кости, дерева.</a:t>
                      </a:r>
                    </a:p>
                  </a:txBody>
                  <a:tcPr/>
                </a:tc>
                <a:tc hMerge="1">
                  <a:txBody>
                    <a:bodyPr/>
                    <a:lstStyle/>
                    <a:p>
                      <a:endParaRPr lang="ru-RU" dirty="0"/>
                    </a:p>
                  </a:txBody>
                  <a:tcPr/>
                </a:tc>
              </a:tr>
              <a:tr h="370840">
                <a:tc gridSpan="2">
                  <a:txBody>
                    <a:bodyPr/>
                    <a:lstStyle/>
                    <a:p>
                      <a:pPr algn="ctr"/>
                      <a:r>
                        <a:rPr lang="ru-RU" sz="1100" b="1" dirty="0">
                          <a:latin typeface="Verdana"/>
                        </a:rPr>
                        <a:t>Профессионально–важные качества профессии "Ювелир":</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dirty="0">
                          <a:latin typeface="Arial"/>
                        </a:rPr>
                        <a:t>аккуратность;</a:t>
                      </a:r>
                    </a:p>
                    <a:p>
                      <a:pPr>
                        <a:buFont typeface="Arial"/>
                        <a:buChar char="•"/>
                      </a:pPr>
                      <a:r>
                        <a:rPr lang="ru-RU" sz="900" b="1" u="none" strike="noStrike" dirty="0">
                          <a:latin typeface="Arial"/>
                        </a:rPr>
                        <a:t>ответственность;</a:t>
                      </a:r>
                    </a:p>
                    <a:p>
                      <a:pPr>
                        <a:buFont typeface="Arial"/>
                        <a:buChar char="•"/>
                      </a:pPr>
                      <a:r>
                        <a:rPr lang="ru-RU" sz="900" b="1" u="none" strike="noStrike" dirty="0">
                          <a:latin typeface="Arial"/>
                        </a:rPr>
                        <a:t>педантичность;</a:t>
                      </a:r>
                    </a:p>
                    <a:p>
                      <a:pPr>
                        <a:buFont typeface="Arial"/>
                        <a:buChar char="•"/>
                      </a:pPr>
                      <a:r>
                        <a:rPr lang="ru-RU" sz="900" b="1" u="none" strike="noStrike" dirty="0">
                          <a:latin typeface="Arial"/>
                        </a:rPr>
                        <a:t>самостоятельность;</a:t>
                      </a:r>
                    </a:p>
                    <a:p>
                      <a:pPr>
                        <a:buFont typeface="Arial"/>
                        <a:buChar char="•"/>
                      </a:pPr>
                      <a:r>
                        <a:rPr lang="ru-RU" sz="900" b="1" u="none" strike="noStrike" dirty="0">
                          <a:latin typeface="Arial"/>
                        </a:rPr>
                        <a:t>старательность, исполнительность;</a:t>
                      </a:r>
                    </a:p>
                    <a:p>
                      <a:pPr>
                        <a:buFont typeface="Arial"/>
                        <a:buChar char="•"/>
                      </a:pPr>
                      <a:r>
                        <a:rPr lang="ru-RU" sz="900" b="1" u="none" strike="noStrike" dirty="0">
                          <a:latin typeface="Arial"/>
                        </a:rPr>
                        <a:t>стремление к профессиональному совершенству;</a:t>
                      </a:r>
                    </a:p>
                    <a:p>
                      <a:pPr>
                        <a:buFont typeface="Arial"/>
                        <a:buChar char="•"/>
                      </a:pPr>
                      <a:r>
                        <a:rPr lang="ru-RU" sz="900" b="1" u="none" strike="noStrike" dirty="0" err="1">
                          <a:latin typeface="Arial"/>
                        </a:rPr>
                        <a:t>мышечно</a:t>
                      </a:r>
                      <a:r>
                        <a:rPr lang="ru-RU" sz="900" b="1" u="none" strike="noStrike" dirty="0">
                          <a:latin typeface="Arial"/>
                        </a:rPr>
                        <a:t>–суставная чувствительность усилий или сопротивления;</a:t>
                      </a:r>
                    </a:p>
                    <a:p>
                      <a:pPr>
                        <a:buFont typeface="Arial"/>
                        <a:buChar char="•"/>
                      </a:pPr>
                      <a:r>
                        <a:rPr lang="ru-RU" sz="900" b="1" u="none" strike="noStrike" dirty="0">
                          <a:latin typeface="Arial"/>
                        </a:rPr>
                        <a:t>острота зрения;</a:t>
                      </a:r>
                    </a:p>
                    <a:p>
                      <a:pPr>
                        <a:buFont typeface="Arial"/>
                        <a:buChar char="•"/>
                      </a:pPr>
                      <a:r>
                        <a:rPr lang="ru-RU" sz="900" b="1" u="none" strike="noStrike" dirty="0">
                          <a:latin typeface="Arial"/>
                        </a:rPr>
                        <a:t>тактильная чувствительность (</a:t>
                      </a:r>
                      <a:r>
                        <a:rPr lang="ru-RU" sz="900" b="1" u="none" strike="noStrike" dirty="0" err="1">
                          <a:latin typeface="Arial"/>
                        </a:rPr>
                        <a:t>чувствительность</a:t>
                      </a:r>
                      <a:r>
                        <a:rPr lang="ru-RU" sz="900" b="1" u="none" strike="noStrike" dirty="0">
                          <a:latin typeface="Arial"/>
                        </a:rPr>
                        <a:t> пальцев);</a:t>
                      </a:r>
                    </a:p>
                    <a:p>
                      <a:pPr>
                        <a:buFont typeface="Arial"/>
                        <a:buChar char="•"/>
                      </a:pPr>
                      <a:r>
                        <a:rPr lang="ru-RU" sz="900" b="1" u="none" strike="noStrike" dirty="0">
                          <a:latin typeface="Arial"/>
                        </a:rPr>
                        <a:t>устойчивость зрительной чувствительности во времени;</a:t>
                      </a:r>
                    </a:p>
                    <a:p>
                      <a:pPr>
                        <a:buFont typeface="Arial"/>
                        <a:buChar char="•"/>
                      </a:pPr>
                      <a:r>
                        <a:rPr lang="ru-RU" sz="900" b="1" u="none" strike="noStrike" dirty="0">
                          <a:latin typeface="Arial"/>
                        </a:rPr>
                        <a:t>хороший глазомер: линейный, угловой, объемный;</a:t>
                      </a:r>
                    </a:p>
                    <a:p>
                      <a:pPr>
                        <a:buFont typeface="Arial"/>
                        <a:buChar char="•"/>
                      </a:pPr>
                      <a:r>
                        <a:rPr lang="ru-RU" sz="9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признакам;</a:t>
                      </a:r>
                    </a:p>
                    <a:p>
                      <a:pPr>
                        <a:buFont typeface="Arial"/>
                        <a:buChar char="•"/>
                      </a:pPr>
                      <a:r>
                        <a:rPr lang="ru-RU" sz="900" b="1" u="none" strike="noStrike" dirty="0">
                          <a:latin typeface="Arial"/>
                        </a:rPr>
                        <a:t>хорошее цветовое восприятие;</a:t>
                      </a:r>
                    </a:p>
                    <a:p>
                      <a:pPr>
                        <a:buFont typeface="Arial"/>
                        <a:buChar char="•"/>
                      </a:pPr>
                      <a:r>
                        <a:rPr lang="ru-RU" sz="900" b="1" u="none" strike="noStrike" dirty="0">
                          <a:latin typeface="Arial"/>
                        </a:rPr>
                        <a:t>внимание к деталям;</a:t>
                      </a:r>
                    </a:p>
                    <a:p>
                      <a:pPr>
                        <a:buFont typeface="Arial"/>
                        <a:buChar char="•"/>
                      </a:pPr>
                      <a:r>
                        <a:rPr lang="ru-RU" sz="9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txBody>
                  <a:tcPr marL="28575" marR="28575" marT="28575" marB="28575" anchor="ctr"/>
                </a:tc>
                <a:tc>
                  <a:txBody>
                    <a:bodyPr/>
                    <a:lstStyle/>
                    <a:p>
                      <a:pPr>
                        <a:buFont typeface="Arial"/>
                        <a:buChar char="•"/>
                      </a:pPr>
                      <a:r>
                        <a:rPr lang="ru-RU" sz="900" b="1" u="none" strike="noStrike" dirty="0">
                          <a:latin typeface="Arial"/>
                        </a:rPr>
                        <a:t>концентрированность внимания;</a:t>
                      </a:r>
                    </a:p>
                    <a:p>
                      <a:pPr>
                        <a:buFont typeface="Arial"/>
                        <a:buChar char="•"/>
                      </a:pPr>
                      <a:r>
                        <a:rPr lang="ru-RU" sz="900" b="1" u="none" strike="noStrike" dirty="0">
                          <a:latin typeface="Arial"/>
                        </a:rPr>
                        <a:t>помехоустойчивость внимания;</a:t>
                      </a:r>
                    </a:p>
                    <a:p>
                      <a:pPr>
                        <a:buFont typeface="Arial"/>
                        <a:buChar char="•"/>
                      </a:pPr>
                      <a:r>
                        <a:rPr lang="ru-RU" sz="900" b="1" u="none" strike="noStrike" dirty="0">
                          <a:latin typeface="Arial"/>
                        </a:rPr>
                        <a:t>способность к образному представлению предметов, процессов и явлений;</a:t>
                      </a:r>
                    </a:p>
                    <a:p>
                      <a:pPr>
                        <a:buFont typeface="Arial"/>
                        <a:buChar char="•"/>
                      </a:pPr>
                      <a:r>
                        <a:rPr lang="ru-RU" sz="900" b="1" u="none" strike="noStrike" dirty="0">
                          <a:latin typeface="Arial"/>
                        </a:rPr>
                        <a:t>способность к созданию образа по словесному описанию;</a:t>
                      </a:r>
                    </a:p>
                    <a:p>
                      <a:pPr>
                        <a:buFont typeface="Arial"/>
                        <a:buChar char="•"/>
                      </a:pPr>
                      <a:r>
                        <a:rPr lang="ru-RU" sz="900" b="1" u="none" strike="noStrike" dirty="0">
                          <a:latin typeface="Arial"/>
                        </a:rPr>
                        <a:t>способность к переводу образа в словесное описание;</a:t>
                      </a:r>
                    </a:p>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творческое мышление;</a:t>
                      </a:r>
                    </a:p>
                    <a:p>
                      <a:pPr>
                        <a:buFont typeface="Arial"/>
                        <a:buChar char="•"/>
                      </a:pPr>
                      <a:r>
                        <a:rPr lang="ru-RU" sz="900" b="1" u="none" strike="noStrike" dirty="0">
                          <a:latin typeface="Arial"/>
                        </a:rPr>
                        <a:t>техническое мышление;</a:t>
                      </a:r>
                    </a:p>
                    <a:p>
                      <a:pPr>
                        <a:buFont typeface="Arial"/>
                        <a:buChar char="•"/>
                      </a:pPr>
                      <a:r>
                        <a:rPr lang="ru-RU" sz="900" b="1" u="none" strike="noStrike" dirty="0">
                          <a:latin typeface="Arial"/>
                        </a:rPr>
                        <a:t>интуитивное мышление;</a:t>
                      </a:r>
                    </a:p>
                    <a:p>
                      <a:pPr>
                        <a:buFont typeface="Arial"/>
                        <a:buChar char="•"/>
                      </a:pPr>
                      <a:r>
                        <a:rPr lang="ru-RU" sz="900" b="1" u="none" strike="noStrike" dirty="0">
                          <a:latin typeface="Arial"/>
                        </a:rPr>
                        <a:t>зрительная память;</a:t>
                      </a:r>
                    </a:p>
                    <a:p>
                      <a:pPr>
                        <a:buFont typeface="Arial"/>
                        <a:buChar char="•"/>
                      </a:pPr>
                      <a:r>
                        <a:rPr lang="ru-RU" sz="900" b="1" u="none" strike="noStrike" dirty="0">
                          <a:latin typeface="Arial"/>
                        </a:rPr>
                        <a:t>память на образы предметного мира;</a:t>
                      </a:r>
                    </a:p>
                    <a:p>
                      <a:pPr>
                        <a:buFont typeface="Arial"/>
                        <a:buChar char="•"/>
                      </a:pPr>
                      <a:r>
                        <a:rPr lang="ru-RU" sz="900" b="1" u="none" strike="noStrike" dirty="0">
                          <a:latin typeface="Arial"/>
                        </a:rPr>
                        <a:t>хорошая координация движений обеих рук;</a:t>
                      </a:r>
                    </a:p>
                    <a:p>
                      <a:pPr>
                        <a:buFont typeface="Arial"/>
                        <a:buChar char="•"/>
                      </a:pPr>
                      <a:r>
                        <a:rPr lang="ru-RU" sz="900" b="1" u="none" strike="noStrike" dirty="0">
                          <a:latin typeface="Arial"/>
                        </a:rPr>
                        <a:t>способность к выполнению мелких точных движений;</a:t>
                      </a:r>
                    </a:p>
                    <a:p>
                      <a:pPr>
                        <a:buFont typeface="Arial"/>
                        <a:buChar char="•"/>
                      </a:pPr>
                      <a:r>
                        <a:rPr lang="ru-RU" sz="900" b="1" u="none" strike="noStrike" dirty="0">
                          <a:latin typeface="Arial"/>
                        </a:rPr>
                        <a:t>переносимость статических физических нагрузок;</a:t>
                      </a:r>
                    </a:p>
                    <a:p>
                      <a:pPr>
                        <a:buFont typeface="Arial"/>
                        <a:buChar char="•"/>
                      </a:pPr>
                      <a:r>
                        <a:rPr lang="ru-RU" sz="900" b="1" u="none" strike="noStrike" dirty="0">
                          <a:latin typeface="Arial"/>
                        </a:rPr>
                        <a:t>навыки черчения;</a:t>
                      </a:r>
                    </a:p>
                    <a:p>
                      <a:pPr>
                        <a:buFont typeface="Arial"/>
                        <a:buChar char="•"/>
                      </a:pPr>
                      <a:r>
                        <a:rPr lang="ru-RU" sz="900" b="1" u="none" strike="noStrike" dirty="0">
                          <a:latin typeface="Arial"/>
                        </a:rPr>
                        <a:t>умение предвидеть результат;</a:t>
                      </a:r>
                    </a:p>
                    <a:p>
                      <a:pPr>
                        <a:buFont typeface="Arial"/>
                        <a:buChar char="•"/>
                      </a:pPr>
                      <a:r>
                        <a:rPr lang="ru-RU" sz="900" b="1" u="none" strike="noStrike" dirty="0">
                          <a:latin typeface="Arial"/>
                        </a:rPr>
                        <a:t>чувство гармонии;</a:t>
                      </a:r>
                    </a:p>
                    <a:p>
                      <a:pPr>
                        <a:buFont typeface="Arial"/>
                        <a:buChar char="•"/>
                      </a:pPr>
                      <a:r>
                        <a:rPr lang="ru-RU" sz="900" b="1" u="none" strike="noStrike" dirty="0">
                          <a:latin typeface="Arial"/>
                        </a:rPr>
                        <a:t>чувство симметрии.</a:t>
                      </a:r>
                    </a:p>
                  </a:txBody>
                  <a:tcPr marL="28575" marR="28575" marT="28575" marB="28575" anchor="ctr"/>
                </a:tc>
              </a:tr>
              <a:tr h="370840">
                <a:tc gridSpan="2">
                  <a:txBody>
                    <a:bodyPr/>
                    <a:lstStyle/>
                    <a:p>
                      <a:pPr algn="ctr"/>
                      <a:r>
                        <a:rPr lang="ru-RU" sz="1100" b="1" dirty="0">
                          <a:latin typeface="Verdana"/>
                        </a:rPr>
                        <a:t>Заболевания, противопоказанные для профессии "Ювелир":</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нарушение цветоразличения, бинокулярного зрения;</a:t>
                      </a:r>
                    </a:p>
                  </a:txBody>
                  <a:tcPr marL="28575" marR="28575" marT="28575" marB="28575" anchor="ctr"/>
                </a:tc>
                <a:tc>
                  <a:txBody>
                    <a:bodyPr/>
                    <a:lstStyle/>
                    <a:p>
                      <a:pPr>
                        <a:buFont typeface="Arial"/>
                        <a:buChar char="•"/>
                      </a:pPr>
                      <a:r>
                        <a:rPr lang="ru-RU" sz="900" b="1" u="none" strike="noStrike" dirty="0">
                          <a:latin typeface="Arial"/>
                        </a:rPr>
                        <a:t>вестибулярные расстройства, нарушение чувства равновесия;</a:t>
                      </a:r>
                    </a:p>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дрожание рук;</a:t>
                      </a:r>
                    </a:p>
                    <a:p>
                      <a:pPr>
                        <a:buFont typeface="Arial"/>
                        <a:buChar char="•"/>
                      </a:pPr>
                      <a:r>
                        <a:rPr lang="ru-RU" sz="900" b="1" u="none" strike="noStrike" dirty="0">
                          <a:latin typeface="Arial"/>
                        </a:rPr>
                        <a:t>заболевания позвоночника, суставов или нижних конечностей.</a:t>
                      </a:r>
                    </a:p>
                  </a:txBody>
                  <a:tcPr marL="28575" marR="28575" marT="28575" marB="28575" anchor="ctr"/>
                </a:tc>
              </a:tr>
              <a:tr h="741680">
                <a:tc gridSpan="2">
                  <a:txBody>
                    <a:bodyPr/>
                    <a:lstStyle/>
                    <a:p>
                      <a:r>
                        <a:rPr lang="ru-RU" sz="1100" b="1" dirty="0">
                          <a:latin typeface="Verdana"/>
                        </a:rPr>
                        <a:t>Уровень образования профессии "Ювелир"</a:t>
                      </a:r>
                      <a:endParaRPr lang="ru-RU" sz="1100" dirty="0">
                        <a:latin typeface="Verdana"/>
                      </a:endParaRPr>
                    </a:p>
                    <a:p>
                      <a:r>
                        <a:rPr lang="ru-RU" sz="900" dirty="0">
                          <a:latin typeface="Verdana"/>
                        </a:rPr>
                        <a:t>Для овладения профессией "Ювелир" необходимо начальное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Актёр</a:t>
            </a:r>
            <a:endParaRPr lang="ru-RU" sz="1200" dirty="0"/>
          </a:p>
        </p:txBody>
      </p:sp>
      <p:sp>
        <p:nvSpPr>
          <p:cNvPr id="3" name="Содержимое 2"/>
          <p:cNvSpPr>
            <a:spLocks noGrp="1"/>
          </p:cNvSpPr>
          <p:nvPr>
            <p:ph idx="1"/>
          </p:nvPr>
        </p:nvSpPr>
        <p:spPr/>
        <p:txBody>
          <a:bodyPr/>
          <a:lstStyle/>
          <a:p>
            <a:endParaRPr lang="ru-RU" dirty="0"/>
          </a:p>
        </p:txBody>
      </p:sp>
      <p:graphicFrame>
        <p:nvGraphicFramePr>
          <p:cNvPr id="4" name="Содержимое 3"/>
          <p:cNvGraphicFramePr>
            <a:graphicFrameLocks/>
          </p:cNvGraphicFramePr>
          <p:nvPr/>
        </p:nvGraphicFramePr>
        <p:xfrm>
          <a:off x="467544" y="620688"/>
          <a:ext cx="8229600" cy="606806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100" b="1" i="0" kern="1200" dirty="0" smtClean="0">
                          <a:solidFill>
                            <a:schemeClr val="lt1"/>
                          </a:solidFill>
                          <a:latin typeface="+mn-lt"/>
                          <a:ea typeface="+mn-ea"/>
                          <a:cs typeface="+mn-cs"/>
                        </a:rPr>
                        <a:t>Назначение профессии "Актёр":</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донесение до зрителя целостного художественного произведения посредством игры роли.</a:t>
                      </a:r>
                      <a:endParaRPr lang="ru-RU" sz="900" dirty="0"/>
                    </a:p>
                  </a:txBody>
                  <a:tcPr/>
                </a:tc>
                <a:tc hMerge="1">
                  <a:txBody>
                    <a:bodyPr/>
                    <a:lstStyle/>
                    <a:p>
                      <a:endParaRPr lang="ru-RU" dirty="0"/>
                    </a:p>
                  </a:txBody>
                  <a:tcPr/>
                </a:tc>
              </a:tr>
              <a:tr h="370840">
                <a:tc gridSpan="2">
                  <a:txBody>
                    <a:bodyPr/>
                    <a:lstStyle/>
                    <a:p>
                      <a:r>
                        <a:rPr lang="ru-RU" sz="1100" b="1" i="0" kern="1200" dirty="0" smtClean="0">
                          <a:solidFill>
                            <a:schemeClr val="dk1"/>
                          </a:solidFill>
                          <a:latin typeface="+mn-lt"/>
                          <a:ea typeface="+mn-ea"/>
                          <a:cs typeface="+mn-cs"/>
                        </a:rPr>
                        <a:t>Основные решаемые задачи:</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изучение сценария и уяснение замысла произведения;</a:t>
                      </a:r>
                    </a:p>
                    <a:p>
                      <a:r>
                        <a:rPr lang="ru-RU" sz="900" b="1" i="0" u="none" strike="noStrike" kern="1200" dirty="0" smtClean="0">
                          <a:solidFill>
                            <a:schemeClr val="dk1"/>
                          </a:solidFill>
                          <a:latin typeface="+mn-lt"/>
                          <a:ea typeface="+mn-ea"/>
                          <a:cs typeface="+mn-cs"/>
                        </a:rPr>
                        <a:t>создание художественного образа посредством игры соответствующей роли ("проживание образа");</a:t>
                      </a:r>
                    </a:p>
                    <a:p>
                      <a:r>
                        <a:rPr lang="ru-RU" sz="900" b="1" i="0" u="none" strike="noStrike" kern="1200" dirty="0" smtClean="0">
                          <a:solidFill>
                            <a:schemeClr val="dk1"/>
                          </a:solidFill>
                          <a:latin typeface="+mn-lt"/>
                          <a:ea typeface="+mn-ea"/>
                          <a:cs typeface="+mn-cs"/>
                        </a:rPr>
                        <a:t>выступление перед зрителем в театре или съемка в кино.</a:t>
                      </a:r>
                    </a:p>
                  </a:txBody>
                  <a:tcPr/>
                </a:tc>
                <a:tc hMerge="1">
                  <a:txBody>
                    <a:bodyPr/>
                    <a:lstStyle/>
                    <a:p>
                      <a:endParaRPr lang="ru-RU" dirty="0"/>
                    </a:p>
                  </a:txBody>
                  <a:tcPr/>
                </a:tc>
              </a:tr>
              <a:tr h="370840">
                <a:tc gridSpan="2">
                  <a:txBody>
                    <a:bodyPr/>
                    <a:lstStyle/>
                    <a:p>
                      <a:pPr algn="ctr"/>
                      <a:r>
                        <a:rPr lang="ru-RU" sz="1100" b="1" dirty="0">
                          <a:latin typeface="Verdana"/>
                        </a:rPr>
                        <a:t>Профессионально–важные качества профессии "Актёр":</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dirty="0">
                          <a:latin typeface="Arial"/>
                        </a:rPr>
                        <a:t>решительность;</a:t>
                      </a:r>
                    </a:p>
                    <a:p>
                      <a:pPr>
                        <a:buFont typeface="Arial"/>
                        <a:buChar char="•"/>
                      </a:pPr>
                      <a:r>
                        <a:rPr lang="ru-RU" sz="900" b="1" u="none" strike="noStrike" dirty="0">
                          <a:latin typeface="Arial"/>
                        </a:rPr>
                        <a:t>стремление к профессиональному совершенству;</a:t>
                      </a:r>
                    </a:p>
                    <a:p>
                      <a:pPr>
                        <a:buFont typeface="Arial"/>
                        <a:buChar char="•"/>
                      </a:pPr>
                      <a:r>
                        <a:rPr lang="ru-RU" sz="900" b="1" u="none" strike="noStrike" dirty="0">
                          <a:latin typeface="Arial"/>
                        </a:rPr>
                        <a:t>уверенность в себе;</a:t>
                      </a:r>
                    </a:p>
                    <a:p>
                      <a:pPr>
                        <a:buFont typeface="Arial"/>
                        <a:buChar char="•"/>
                      </a:pPr>
                      <a:r>
                        <a:rPr lang="ru-RU" sz="900" b="1" u="none" strike="noStrike" dirty="0">
                          <a:latin typeface="Arial"/>
                        </a:rPr>
                        <a:t>способность к созданию образа по словесному описанию;</a:t>
                      </a:r>
                    </a:p>
                    <a:p>
                      <a:pPr>
                        <a:buFont typeface="Arial"/>
                        <a:buChar char="•"/>
                      </a:pPr>
                      <a:r>
                        <a:rPr lang="ru-RU" sz="900" b="1" u="none" strike="noStrike" dirty="0">
                          <a:latin typeface="Arial"/>
                        </a:rPr>
                        <a:t>способность к образному представлению предметов, процессов и явлений;</a:t>
                      </a:r>
                    </a:p>
                    <a:p>
                      <a:pPr>
                        <a:buFont typeface="Arial"/>
                        <a:buChar char="•"/>
                      </a:pPr>
                      <a:r>
                        <a:rPr lang="ru-RU" sz="900" b="1" u="none" strike="noStrike" dirty="0">
                          <a:latin typeface="Arial"/>
                        </a:rPr>
                        <a:t>абстрактность (абстрактные образы, понятия) мышления;</a:t>
                      </a:r>
                    </a:p>
                    <a:p>
                      <a:pPr>
                        <a:buFont typeface="Arial"/>
                        <a:buChar char="•"/>
                      </a:pPr>
                      <a:r>
                        <a:rPr lang="ru-RU" sz="900" b="1" u="none" strike="noStrike" dirty="0">
                          <a:latin typeface="Arial"/>
                        </a:rPr>
                        <a:t>гибкость мышления;</a:t>
                      </a:r>
                    </a:p>
                    <a:p>
                      <a:pPr>
                        <a:buFont typeface="Arial"/>
                        <a:buChar char="•"/>
                      </a:pPr>
                      <a:r>
                        <a:rPr lang="ru-RU" sz="900" b="1" u="none" strike="noStrike" dirty="0">
                          <a:latin typeface="Arial"/>
                        </a:rPr>
                        <a:t>интуитивное мышление;</a:t>
                      </a:r>
                    </a:p>
                    <a:p>
                      <a:pPr>
                        <a:buFont typeface="Arial"/>
                        <a:buChar char="•"/>
                      </a:pPr>
                      <a:r>
                        <a:rPr lang="ru-RU" sz="900" b="1" u="none" strike="noStrike" dirty="0">
                          <a:latin typeface="Arial"/>
                        </a:rPr>
                        <a:t>образность мышления;</a:t>
                      </a:r>
                    </a:p>
                    <a:p>
                      <a:pPr>
                        <a:buFont typeface="Arial"/>
                        <a:buChar char="•"/>
                      </a:pPr>
                      <a:r>
                        <a:rPr lang="ru-RU" sz="900" b="1" u="none" strike="noStrike" dirty="0">
                          <a:latin typeface="Arial"/>
                        </a:rPr>
                        <a:t>память на слова и фразы;</a:t>
                      </a:r>
                    </a:p>
                    <a:p>
                      <a:pPr>
                        <a:buFont typeface="Arial"/>
                        <a:buChar char="•"/>
                      </a:pPr>
                      <a:r>
                        <a:rPr lang="ru-RU" sz="900" b="1" u="none" strike="noStrike" dirty="0">
                          <a:latin typeface="Arial"/>
                        </a:rPr>
                        <a:t>память на простые движения;</a:t>
                      </a:r>
                    </a:p>
                    <a:p>
                      <a:pPr>
                        <a:buFont typeface="Arial"/>
                        <a:buChar char="•"/>
                      </a:pPr>
                      <a:r>
                        <a:rPr lang="ru-RU" sz="900" b="1" u="none" strike="noStrike" dirty="0">
                          <a:latin typeface="Arial"/>
                        </a:rPr>
                        <a:t>эмоциональная память;</a:t>
                      </a:r>
                    </a:p>
                    <a:p>
                      <a:pPr>
                        <a:buFont typeface="Arial"/>
                        <a:buChar char="•"/>
                      </a:pPr>
                      <a:r>
                        <a:rPr lang="ru-RU" sz="900" b="1" u="none" strike="noStrike" dirty="0">
                          <a:latin typeface="Arial"/>
                        </a:rPr>
                        <a:t>развитая артикуляция и жестикуляция;</a:t>
                      </a:r>
                    </a:p>
                    <a:p>
                      <a:pPr>
                        <a:buFont typeface="Arial"/>
                        <a:buChar char="•"/>
                      </a:pPr>
                      <a:r>
                        <a:rPr lang="ru-RU" sz="900" b="1" u="none" strike="noStrike" dirty="0">
                          <a:latin typeface="Arial"/>
                        </a:rPr>
                        <a:t>согласованность движений с процессами восприятия (сложноорганизованная деятельность);</a:t>
                      </a:r>
                    </a:p>
                    <a:p>
                      <a:pPr>
                        <a:buFont typeface="Arial"/>
                        <a:buChar char="•"/>
                      </a:pPr>
                      <a:r>
                        <a:rPr lang="ru-RU" sz="900" b="1" u="none" strike="noStrike" dirty="0">
                          <a:latin typeface="Arial"/>
                        </a:rPr>
                        <a:t>ораторские способности;</a:t>
                      </a:r>
                    </a:p>
                  </a:txBody>
                  <a:tcPr marL="28575" marR="28575" marT="28575" marB="28575" anchor="ctr"/>
                </a:tc>
                <a:tc>
                  <a:txBody>
                    <a:bodyPr/>
                    <a:lstStyle/>
                    <a:p>
                      <a:pPr>
                        <a:buFont typeface="Arial"/>
                        <a:buChar char="•"/>
                      </a:pPr>
                      <a:r>
                        <a:rPr lang="ru-RU" sz="900" b="1" u="none" strike="noStrike" dirty="0">
                          <a:latin typeface="Arial"/>
                        </a:rPr>
                        <a:t>отсутствие дефектов речи, хорошая дикция; способность к изменению силы звучания;</a:t>
                      </a:r>
                    </a:p>
                    <a:p>
                      <a:pPr>
                        <a:buFont typeface="Arial"/>
                        <a:buChar char="•"/>
                      </a:pPr>
                      <a:r>
                        <a:rPr lang="ru-RU" sz="900" b="1" u="none" strike="noStrike" dirty="0">
                          <a:latin typeface="Arial"/>
                        </a:rPr>
                        <a:t>способность к изменению тембра голоса;</a:t>
                      </a:r>
                    </a:p>
                    <a:p>
                      <a:pPr>
                        <a:buFont typeface="Arial"/>
                        <a:buChar char="•"/>
                      </a:pPr>
                      <a:r>
                        <a:rPr lang="ru-RU" sz="900" b="1" u="none" strike="noStrike" dirty="0">
                          <a:latin typeface="Arial"/>
                        </a:rPr>
                        <a:t>способность к быстрому переходу из состояния покоя к интенсивной деятельности;</a:t>
                      </a:r>
                    </a:p>
                    <a:p>
                      <a:pPr>
                        <a:buFont typeface="Arial"/>
                        <a:buChar char="•"/>
                      </a:pPr>
                      <a:r>
                        <a:rPr lang="ru-RU" sz="900" b="1" u="none" strike="noStrike" dirty="0">
                          <a:latin typeface="Arial"/>
                        </a:rPr>
                        <a:t>выносливость к эмоциональным нагрузкам;</a:t>
                      </a:r>
                    </a:p>
                    <a:p>
                      <a:pPr>
                        <a:buFont typeface="Arial"/>
                        <a:buChar char="•"/>
                      </a:pPr>
                      <a:r>
                        <a:rPr lang="ru-RU" sz="900" b="1" u="none" strike="noStrike" dirty="0">
                          <a:latin typeface="Arial"/>
                        </a:rPr>
                        <a:t>способность работать в напряженных условиях;</a:t>
                      </a:r>
                    </a:p>
                    <a:p>
                      <a:pPr>
                        <a:buFont typeface="Arial"/>
                        <a:buChar char="•"/>
                      </a:pPr>
                      <a:r>
                        <a:rPr lang="ru-RU" sz="900" b="1" u="none" strike="noStrike" dirty="0">
                          <a:latin typeface="Arial"/>
                        </a:rPr>
                        <a:t>энергичность;</a:t>
                      </a:r>
                    </a:p>
                    <a:p>
                      <a:pPr>
                        <a:buFont typeface="Arial"/>
                        <a:buChar char="•"/>
                      </a:pPr>
                      <a:r>
                        <a:rPr lang="ru-RU" sz="900" b="1" u="none" strike="noStrike" dirty="0">
                          <a:latin typeface="Arial"/>
                        </a:rPr>
                        <a:t>литературные способности;</a:t>
                      </a:r>
                    </a:p>
                    <a:p>
                      <a:pPr>
                        <a:buFont typeface="Arial"/>
                        <a:buChar char="•"/>
                      </a:pPr>
                      <a:r>
                        <a:rPr lang="ru-RU" sz="900" b="1" u="none" strike="noStrike" dirty="0">
                          <a:latin typeface="Arial"/>
                        </a:rPr>
                        <a:t>способность анализировать и сопоставлять факты;</a:t>
                      </a:r>
                    </a:p>
                    <a:p>
                      <a:pPr>
                        <a:buFont typeface="Arial"/>
                        <a:buChar char="•"/>
                      </a:pPr>
                      <a:r>
                        <a:rPr lang="ru-RU" sz="900" b="1" u="none" strike="noStrike" dirty="0">
                          <a:latin typeface="Arial"/>
                        </a:rPr>
                        <a:t>способность находить контакт со зрителем;</a:t>
                      </a:r>
                    </a:p>
                    <a:p>
                      <a:pPr>
                        <a:buFont typeface="Arial"/>
                        <a:buChar char="•"/>
                      </a:pPr>
                      <a:r>
                        <a:rPr lang="ru-RU" sz="900" b="1" u="none" strike="noStrike" dirty="0">
                          <a:latin typeface="Arial"/>
                        </a:rPr>
                        <a:t>творческие способности;</a:t>
                      </a:r>
                    </a:p>
                    <a:p>
                      <a:pPr>
                        <a:buFont typeface="Arial"/>
                        <a:buChar char="•"/>
                      </a:pPr>
                      <a:r>
                        <a:rPr lang="ru-RU" sz="900" b="1" u="none" strike="noStrike" dirty="0">
                          <a:latin typeface="Arial"/>
                        </a:rPr>
                        <a:t>чувство гармонии;</a:t>
                      </a:r>
                    </a:p>
                    <a:p>
                      <a:pPr>
                        <a:buFont typeface="Arial"/>
                        <a:buChar char="•"/>
                      </a:pPr>
                      <a:r>
                        <a:rPr lang="ru-RU" sz="900" b="1" u="none" strike="noStrike" dirty="0">
                          <a:latin typeface="Arial"/>
                        </a:rPr>
                        <a:t>чувство ритма;</a:t>
                      </a:r>
                    </a:p>
                    <a:p>
                      <a:pPr>
                        <a:buFont typeface="Arial"/>
                        <a:buChar char="•"/>
                      </a:pPr>
                      <a:r>
                        <a:rPr lang="ru-RU" sz="900" b="1" u="none" strike="noStrike" dirty="0">
                          <a:latin typeface="Arial"/>
                        </a:rPr>
                        <a:t>развитый эстетический и художественный вкус.</a:t>
                      </a:r>
                    </a:p>
                  </a:txBody>
                  <a:tcPr marL="28575" marR="28575" marT="28575" marB="28575" anchor="ctr"/>
                </a:tc>
              </a:tr>
              <a:tr h="370840">
                <a:tc gridSpan="2">
                  <a:txBody>
                    <a:bodyPr/>
                    <a:lstStyle/>
                    <a:p>
                      <a:pPr algn="ctr"/>
                      <a:r>
                        <a:rPr lang="ru-RU" sz="1100" b="1" dirty="0">
                          <a:latin typeface="Verdana"/>
                        </a:rPr>
                        <a:t>Заболевания, противопоказанные для профессии "Актёр":</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dirty="0">
                          <a:latin typeface="Arial"/>
                        </a:rPr>
                        <a:t>заболевания сердца или нарушения артериального давления;</a:t>
                      </a:r>
                    </a:p>
                    <a:p>
                      <a:pPr>
                        <a:buFont typeface="Arial"/>
                        <a:buChar char="•"/>
                      </a:pPr>
                      <a:r>
                        <a:rPr lang="ru-RU" sz="900" b="1" u="none" strike="noStrike" dirty="0">
                          <a:latin typeface="Arial"/>
                        </a:rPr>
                        <a:t>нервно–психические расстройства;</a:t>
                      </a:r>
                    </a:p>
                    <a:p>
                      <a:pPr>
                        <a:buFont typeface="Arial"/>
                        <a:buChar char="•"/>
                      </a:pPr>
                      <a:r>
                        <a:rPr lang="ru-RU" sz="900" b="1" u="none" strike="noStrike" dirty="0">
                          <a:latin typeface="Arial"/>
                        </a:rPr>
                        <a:t>судороги, потери сознания;</a:t>
                      </a:r>
                    </a:p>
                    <a:p>
                      <a:pPr>
                        <a:buFont typeface="Arial"/>
                        <a:buChar char="•"/>
                      </a:pPr>
                      <a:r>
                        <a:rPr lang="ru-RU" sz="900" b="1" u="none" strike="noStrike" dirty="0">
                          <a:latin typeface="Arial"/>
                        </a:rPr>
                        <a:t>употребление наркотиков, зависимость от алкоголя;</a:t>
                      </a:r>
                    </a:p>
                    <a:p>
                      <a:pPr>
                        <a:buFont typeface="Arial"/>
                        <a:buChar char="•"/>
                      </a:pPr>
                      <a:r>
                        <a:rPr lang="ru-RU" sz="900" b="1" u="none" strike="noStrike" dirty="0">
                          <a:latin typeface="Arial"/>
                        </a:rPr>
                        <a:t>некорректируемое снижение остроты зрения;</a:t>
                      </a:r>
                    </a:p>
                    <a:p>
                      <a:pPr>
                        <a:buFont typeface="Arial"/>
                        <a:buChar char="•"/>
                      </a:pPr>
                      <a:r>
                        <a:rPr lang="ru-RU" sz="900" b="1" u="none" strike="noStrike" dirty="0">
                          <a:latin typeface="Arial"/>
                        </a:rPr>
                        <a:t>расстройства слуха;</a:t>
                      </a:r>
                    </a:p>
                    <a:p>
                      <a:pPr>
                        <a:buFont typeface="Arial"/>
                        <a:buChar char="•"/>
                      </a:pPr>
                      <a:r>
                        <a:rPr lang="ru-RU" sz="900" b="1" u="none" strike="noStrike" dirty="0">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дрожание рук;</a:t>
                      </a:r>
                    </a:p>
                    <a:p>
                      <a:pPr>
                        <a:buFont typeface="Arial"/>
                        <a:buChar char="•"/>
                      </a:pPr>
                      <a:r>
                        <a:rPr lang="ru-RU" sz="900" b="1" u="none" strike="noStrike" dirty="0">
                          <a:latin typeface="Arial"/>
                        </a:rPr>
                        <a:t>расстройства речи; заболевания позвоночника, суставов или нижних конечностей;</a:t>
                      </a:r>
                    </a:p>
                    <a:p>
                      <a:pPr>
                        <a:buFont typeface="Arial"/>
                        <a:buChar char="•"/>
                      </a:pPr>
                      <a:r>
                        <a:rPr lang="ru-RU" sz="900" b="1" u="none" strike="noStrike" dirty="0">
                          <a:latin typeface="Arial"/>
                        </a:rPr>
                        <a:t>хронические инфекционные заболевания; аллергии;</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заболевания органов дыхания;</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741680">
                <a:tc gridSpan="2">
                  <a:txBody>
                    <a:bodyPr/>
                    <a:lstStyle/>
                    <a:p>
                      <a:r>
                        <a:rPr lang="ru-RU" sz="1100" b="1" dirty="0">
                          <a:latin typeface="Verdana"/>
                        </a:rPr>
                        <a:t>Уровень образования профессии "Актёр"</a:t>
                      </a:r>
                      <a:endParaRPr lang="ru-RU" sz="1100" dirty="0">
                        <a:latin typeface="Verdana"/>
                      </a:endParaRPr>
                    </a:p>
                    <a:p>
                      <a:r>
                        <a:rPr lang="ru-RU" sz="900" dirty="0">
                          <a:latin typeface="Verdana"/>
                        </a:rPr>
                        <a:t>Для овладения профессией "Актёр"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Массажист</a:t>
            </a:r>
            <a:endParaRPr lang="ru-RU" sz="1200" dirty="0"/>
          </a:p>
        </p:txBody>
      </p:sp>
      <p:graphicFrame>
        <p:nvGraphicFramePr>
          <p:cNvPr id="4" name="Содержимое 3"/>
          <p:cNvGraphicFramePr>
            <a:graphicFrameLocks noGrp="1"/>
          </p:cNvGraphicFramePr>
          <p:nvPr>
            <p:ph idx="1"/>
          </p:nvPr>
        </p:nvGraphicFramePr>
        <p:xfrm>
          <a:off x="467544" y="692696"/>
          <a:ext cx="8229600" cy="57785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000" b="1" i="0" kern="1200" dirty="0" smtClean="0">
                          <a:solidFill>
                            <a:schemeClr val="lt1"/>
                          </a:solidFill>
                          <a:latin typeface="+mn-lt"/>
                          <a:ea typeface="+mn-ea"/>
                          <a:cs typeface="+mn-cs"/>
                        </a:rPr>
                        <a:t>Назначение профессии "Массажист":</a:t>
                      </a:r>
                      <a:r>
                        <a:rPr lang="ru-RU" sz="800" b="0" i="0" kern="1200" dirty="0" smtClean="0">
                          <a:solidFill>
                            <a:schemeClr val="lt1"/>
                          </a:solidFill>
                          <a:latin typeface="+mn-lt"/>
                          <a:ea typeface="+mn-ea"/>
                          <a:cs typeface="+mn-cs"/>
                        </a:rPr>
                        <a:t>п</a:t>
                      </a:r>
                      <a:r>
                        <a:rPr lang="ru-RU" sz="900" b="0" i="0" kern="1200" dirty="0" smtClean="0">
                          <a:solidFill>
                            <a:schemeClr val="lt1"/>
                          </a:solidFill>
                          <a:latin typeface="+mn-lt"/>
                          <a:ea typeface="+mn-ea"/>
                          <a:cs typeface="+mn-cs"/>
                        </a:rPr>
                        <a:t>рофилактика и лечение различных заболеваний, посттравматическая реабилитация методами массажа.</a:t>
                      </a:r>
                      <a:endParaRPr lang="ru-RU" sz="900" dirty="0"/>
                    </a:p>
                  </a:txBody>
                  <a:tcPr/>
                </a:tc>
                <a:tc hMerge="1">
                  <a:txBody>
                    <a:bodyPr/>
                    <a:lstStyle/>
                    <a:p>
                      <a:endParaRPr lang="ru-RU" dirty="0"/>
                    </a:p>
                  </a:txBody>
                  <a:tcPr/>
                </a:tc>
              </a:tr>
              <a:tr h="370840">
                <a:tc gridSpan="2">
                  <a:txBody>
                    <a:bodyPr/>
                    <a:lstStyle/>
                    <a:p>
                      <a:r>
                        <a:rPr lang="ru-RU" sz="1000" b="1" i="0" kern="1200" dirty="0" smtClean="0">
                          <a:solidFill>
                            <a:schemeClr val="dk1"/>
                          </a:solidFill>
                          <a:latin typeface="+mn-lt"/>
                          <a:ea typeface="+mn-ea"/>
                          <a:cs typeface="+mn-cs"/>
                        </a:rPr>
                        <a:t>Основные решаемые задачи профессии "Массажист":</a:t>
                      </a:r>
                      <a:endParaRPr lang="ru-RU" sz="10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диагностика, изучение медицинских показателей истории болезни, симптоматики;</a:t>
                      </a:r>
                    </a:p>
                    <a:p>
                      <a:r>
                        <a:rPr lang="ru-RU" sz="900" b="1" i="0" u="none" strike="noStrike" kern="1200" dirty="0" smtClean="0">
                          <a:solidFill>
                            <a:schemeClr val="dk1"/>
                          </a:solidFill>
                          <a:latin typeface="+mn-lt"/>
                          <a:ea typeface="+mn-ea"/>
                          <a:cs typeface="+mn-cs"/>
                        </a:rPr>
                        <a:t>планирование и назначение процедур лечения, профилактики, реабилитации;</a:t>
                      </a:r>
                    </a:p>
                    <a:p>
                      <a:r>
                        <a:rPr lang="ru-RU" sz="900" b="1" i="0" u="none" strike="noStrike" kern="1200" dirty="0" smtClean="0">
                          <a:solidFill>
                            <a:schemeClr val="dk1"/>
                          </a:solidFill>
                          <a:latin typeface="+mn-lt"/>
                          <a:ea typeface="+mn-ea"/>
                          <a:cs typeface="+mn-cs"/>
                        </a:rPr>
                        <a:t>проведение назначенных мероприятий;</a:t>
                      </a:r>
                    </a:p>
                    <a:p>
                      <a:r>
                        <a:rPr lang="ru-RU" sz="900" b="1" i="0" u="none" strike="noStrike" kern="1200" dirty="0" smtClean="0">
                          <a:solidFill>
                            <a:schemeClr val="dk1"/>
                          </a:solidFill>
                          <a:latin typeface="+mn-lt"/>
                          <a:ea typeface="+mn-ea"/>
                          <a:cs typeface="+mn-cs"/>
                        </a:rPr>
                        <a:t>ведение рабочей документации, контроль изменений состояния здоровья пациента, их фиксация;</a:t>
                      </a:r>
                    </a:p>
                    <a:p>
                      <a:r>
                        <a:rPr lang="ru-RU" sz="900" b="1" i="0" u="none" strike="noStrike" kern="1200" dirty="0" smtClean="0">
                          <a:solidFill>
                            <a:schemeClr val="dk1"/>
                          </a:solidFill>
                          <a:latin typeface="+mn-lt"/>
                          <a:ea typeface="+mn-ea"/>
                          <a:cs typeface="+mn-cs"/>
                        </a:rPr>
                        <a:t>при необходимости, назначение повторных процедур, других методов работы.</a:t>
                      </a:r>
                      <a:endParaRPr lang="ru-RU" sz="900" b="1" i="0" u="none" strike="noStrike" kern="1200" dirty="0">
                        <a:solidFill>
                          <a:schemeClr val="dk1"/>
                        </a:solidFill>
                        <a:latin typeface="+mn-lt"/>
                        <a:ea typeface="+mn-ea"/>
                        <a:cs typeface="+mn-cs"/>
                      </a:endParaRPr>
                    </a:p>
                  </a:txBody>
                  <a:tcPr/>
                </a:tc>
                <a:tc hMerge="1">
                  <a:txBody>
                    <a:bodyPr/>
                    <a:lstStyle/>
                    <a:p>
                      <a:endParaRPr lang="ru-RU" dirty="0"/>
                    </a:p>
                  </a:txBody>
                  <a:tcPr/>
                </a:tc>
              </a:tr>
              <a:tr h="370840">
                <a:tc gridSpan="2">
                  <a:txBody>
                    <a:bodyPr/>
                    <a:lstStyle/>
                    <a:p>
                      <a:pPr algn="ctr"/>
                      <a:r>
                        <a:rPr lang="ru-RU" sz="1000" b="1" dirty="0">
                          <a:latin typeface="Verdana"/>
                        </a:rPr>
                        <a:t>Профессионально–важные качества профессии "Массажист":</a:t>
                      </a:r>
                      <a:endParaRPr lang="ru-RU" sz="10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dirty="0">
                          <a:latin typeface="Arial"/>
                        </a:rPr>
                        <a:t>аккуратность;</a:t>
                      </a:r>
                    </a:p>
                    <a:p>
                      <a:pPr>
                        <a:buFont typeface="Arial"/>
                        <a:buChar char="•"/>
                      </a:pPr>
                      <a:r>
                        <a:rPr lang="ru-RU" sz="900" b="1" u="none" strike="noStrike" dirty="0">
                          <a:latin typeface="Arial"/>
                        </a:rPr>
                        <a:t>ответственность;</a:t>
                      </a:r>
                    </a:p>
                    <a:p>
                      <a:pPr>
                        <a:buFont typeface="Arial"/>
                        <a:buChar char="•"/>
                      </a:pPr>
                      <a:r>
                        <a:rPr lang="ru-RU" sz="900" b="1" u="none" strike="noStrike" dirty="0">
                          <a:latin typeface="Arial"/>
                        </a:rPr>
                        <a:t>самостоятельность;</a:t>
                      </a:r>
                    </a:p>
                    <a:p>
                      <a:pPr>
                        <a:buFont typeface="Arial"/>
                        <a:buChar char="•"/>
                      </a:pPr>
                      <a:r>
                        <a:rPr lang="ru-RU" sz="900" b="1" u="none" strike="noStrike" dirty="0">
                          <a:latin typeface="Arial"/>
                        </a:rPr>
                        <a:t>стремление к профессиональному совершенству;</a:t>
                      </a:r>
                    </a:p>
                    <a:p>
                      <a:pPr>
                        <a:buFont typeface="Arial"/>
                        <a:buChar char="•"/>
                      </a:pPr>
                      <a:r>
                        <a:rPr lang="ru-RU" sz="900" b="1" u="none" strike="noStrike" dirty="0" err="1">
                          <a:latin typeface="Arial"/>
                        </a:rPr>
                        <a:t>мышечно</a:t>
                      </a:r>
                      <a:r>
                        <a:rPr lang="ru-RU" sz="900" b="1" u="none" strike="noStrike" dirty="0">
                          <a:latin typeface="Arial"/>
                        </a:rPr>
                        <a:t>–суставная чувствительность усилий или сопротивления;</a:t>
                      </a:r>
                    </a:p>
                    <a:p>
                      <a:pPr>
                        <a:buFont typeface="Arial"/>
                        <a:buChar char="•"/>
                      </a:pPr>
                      <a:r>
                        <a:rPr lang="ru-RU" sz="900" b="1" u="none" strike="noStrike" dirty="0">
                          <a:latin typeface="Arial"/>
                        </a:rPr>
                        <a:t>ручная моторика;</a:t>
                      </a:r>
                    </a:p>
                    <a:p>
                      <a:pPr>
                        <a:buFont typeface="Arial"/>
                        <a:buChar char="•"/>
                      </a:pPr>
                      <a:r>
                        <a:rPr lang="ru-RU" sz="900" b="1" u="none" strike="noStrike" dirty="0">
                          <a:latin typeface="Arial"/>
                        </a:rPr>
                        <a:t>тактильная чувствительность (</a:t>
                      </a:r>
                      <a:r>
                        <a:rPr lang="ru-RU" sz="900" b="1" u="none" strike="noStrike" dirty="0" err="1">
                          <a:latin typeface="Arial"/>
                        </a:rPr>
                        <a:t>чувствительность</a:t>
                      </a:r>
                      <a:r>
                        <a:rPr lang="ru-RU" sz="900" b="1" u="none" strike="noStrike" dirty="0">
                          <a:latin typeface="Arial"/>
                        </a:rPr>
                        <a:t> пальцев);</a:t>
                      </a:r>
                    </a:p>
                    <a:p>
                      <a:pPr>
                        <a:buFont typeface="Arial"/>
                        <a:buChar char="•"/>
                      </a:pPr>
                      <a:r>
                        <a:rPr lang="ru-RU" sz="900" b="1" u="none" strike="noStrike" dirty="0">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900" b="1" u="none" strike="noStrike" dirty="0">
                          <a:latin typeface="Arial"/>
                        </a:rPr>
                        <a:t>концентрированность внимания;</a:t>
                      </a:r>
                    </a:p>
                    <a:p>
                      <a:pPr>
                        <a:buFont typeface="Arial"/>
                        <a:buChar char="•"/>
                      </a:pPr>
                      <a:r>
                        <a:rPr lang="ru-RU" sz="900" b="1" u="none" strike="noStrike" dirty="0">
                          <a:latin typeface="Arial"/>
                        </a:rPr>
                        <a:t>способность к образному представлению предметов, процессов и явлений;</a:t>
                      </a:r>
                    </a:p>
                  </a:txBody>
                  <a:tcPr marL="28575" marR="28575" marT="28575" marB="28575" anchor="ctr"/>
                </a:tc>
                <a:tc>
                  <a:txBody>
                    <a:bodyPr/>
                    <a:lstStyle/>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кинестетическая память (</a:t>
                      </a:r>
                      <a:r>
                        <a:rPr lang="ru-RU" sz="900" b="1" u="none" strike="noStrike" dirty="0" err="1">
                          <a:latin typeface="Arial"/>
                        </a:rPr>
                        <a:t>память</a:t>
                      </a:r>
                      <a:r>
                        <a:rPr lang="ru-RU" sz="900" b="1" u="none" strike="noStrike" dirty="0">
                          <a:latin typeface="Arial"/>
                        </a:rPr>
                        <a:t> на движения);</a:t>
                      </a:r>
                    </a:p>
                    <a:p>
                      <a:pPr>
                        <a:buFont typeface="Arial"/>
                        <a:buChar char="•"/>
                      </a:pPr>
                      <a:r>
                        <a:rPr lang="ru-RU" sz="900" b="1" u="none" strike="noStrike" dirty="0">
                          <a:latin typeface="Arial"/>
                        </a:rPr>
                        <a:t>тактильная память;</a:t>
                      </a:r>
                    </a:p>
                    <a:p>
                      <a:pPr>
                        <a:buFont typeface="Arial"/>
                        <a:buChar char="•"/>
                      </a:pPr>
                      <a:r>
                        <a:rPr lang="ru-RU" sz="900" b="1" u="none" strike="noStrike" dirty="0">
                          <a:latin typeface="Arial"/>
                        </a:rPr>
                        <a:t>хорошая координация движений обеих рук;</a:t>
                      </a:r>
                    </a:p>
                    <a:p>
                      <a:pPr>
                        <a:buFont typeface="Arial"/>
                        <a:buChar char="•"/>
                      </a:pPr>
                      <a:r>
                        <a:rPr lang="ru-RU" sz="900" b="1" u="none" strike="noStrike" dirty="0" err="1">
                          <a:latin typeface="Arial"/>
                        </a:rPr>
                        <a:t>навки</a:t>
                      </a:r>
                      <a:r>
                        <a:rPr lang="ru-RU" sz="900" b="1" u="none" strike="noStrike" dirty="0">
                          <a:latin typeface="Arial"/>
                        </a:rPr>
                        <a:t> точной манипуляции и ловкость;</a:t>
                      </a:r>
                    </a:p>
                    <a:p>
                      <a:pPr>
                        <a:buFont typeface="Arial"/>
                        <a:buChar char="•"/>
                      </a:pPr>
                      <a:r>
                        <a:rPr lang="ru-RU" sz="900" b="1" u="none" strike="noStrike" dirty="0">
                          <a:latin typeface="Arial"/>
                        </a:rPr>
                        <a:t>хорошее общее физическое развитие – выносливость, </a:t>
                      </a:r>
                      <a:r>
                        <a:rPr lang="ru-RU" sz="900" b="1" u="none" strike="noStrike" dirty="0" err="1">
                          <a:latin typeface="Arial"/>
                        </a:rPr>
                        <a:t>координированность</a:t>
                      </a:r>
                      <a:r>
                        <a:rPr lang="ru-RU" sz="900" b="1" u="none" strike="noStrike" dirty="0">
                          <a:latin typeface="Arial"/>
                        </a:rPr>
                        <a:t>, сила, быстрота;</a:t>
                      </a:r>
                    </a:p>
                    <a:p>
                      <a:pPr>
                        <a:buFont typeface="Arial"/>
                        <a:buChar char="•"/>
                      </a:pPr>
                      <a:r>
                        <a:rPr lang="ru-RU" sz="900" b="1" u="none" strike="noStrike" dirty="0">
                          <a:latin typeface="Arial"/>
                        </a:rPr>
                        <a:t>умение выполнять работу в определенном темпе;</a:t>
                      </a:r>
                    </a:p>
                    <a:p>
                      <a:pPr>
                        <a:buFont typeface="Arial"/>
                        <a:buChar char="•"/>
                      </a:pPr>
                      <a:r>
                        <a:rPr lang="ru-RU" sz="900" b="1" u="none" strike="noStrike" dirty="0">
                          <a:latin typeface="Arial"/>
                        </a:rPr>
                        <a:t>физическая работоспособность (выносливость);</a:t>
                      </a:r>
                    </a:p>
                    <a:p>
                      <a:pPr>
                        <a:buFont typeface="Arial"/>
                        <a:buChar char="•"/>
                      </a:pPr>
                      <a:r>
                        <a:rPr lang="ru-RU" sz="900" b="1" u="none" strike="noStrike" dirty="0">
                          <a:latin typeface="Arial"/>
                        </a:rPr>
                        <a:t>умение правильно и эффективно распределять время;</a:t>
                      </a:r>
                    </a:p>
                    <a:p>
                      <a:pPr>
                        <a:buFont typeface="Arial"/>
                        <a:buChar char="•"/>
                      </a:pPr>
                      <a:r>
                        <a:rPr lang="ru-RU" sz="900" b="1" u="none" strike="noStrike" dirty="0">
                          <a:latin typeface="Arial"/>
                        </a:rPr>
                        <a:t>умение предвидеть результат.</a:t>
                      </a:r>
                    </a:p>
                  </a:txBody>
                  <a:tcPr marL="28575" marR="28575" marT="28575" marB="28575" anchor="ctr"/>
                </a:tc>
              </a:tr>
              <a:tr h="370840">
                <a:tc gridSpan="2">
                  <a:txBody>
                    <a:bodyPr/>
                    <a:lstStyle/>
                    <a:p>
                      <a:pPr algn="ctr"/>
                      <a:r>
                        <a:rPr lang="ru-RU" sz="1000" b="1" dirty="0">
                          <a:latin typeface="Verdana"/>
                        </a:rPr>
                        <a:t>Заболевания, противопоказанные для профессии "Массажист":</a:t>
                      </a:r>
                      <a:endParaRPr lang="ru-RU" sz="10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dirty="0">
                          <a:latin typeface="Arial"/>
                        </a:rPr>
                        <a:t>заболевания сердца или нарушения артериального давления;</a:t>
                      </a:r>
                    </a:p>
                    <a:p>
                      <a:pPr>
                        <a:buFont typeface="Arial"/>
                        <a:buChar char="•"/>
                      </a:pPr>
                      <a:r>
                        <a:rPr lang="ru-RU" sz="900" b="1" u="none" strike="noStrike" dirty="0">
                          <a:latin typeface="Arial"/>
                        </a:rPr>
                        <a:t>нервно–психические расстройства;</a:t>
                      </a:r>
                    </a:p>
                    <a:p>
                      <a:pPr>
                        <a:buFont typeface="Arial"/>
                        <a:buChar char="•"/>
                      </a:pPr>
                      <a:r>
                        <a:rPr lang="ru-RU" sz="900" b="1" u="none" strike="noStrike" dirty="0">
                          <a:latin typeface="Arial"/>
                        </a:rPr>
                        <a:t>судороги, потери сознания;</a:t>
                      </a:r>
                    </a:p>
                    <a:p>
                      <a:pPr>
                        <a:buFont typeface="Arial"/>
                        <a:buChar char="•"/>
                      </a:pPr>
                      <a:r>
                        <a:rPr lang="ru-RU" sz="900" b="1" u="none" strike="noStrike" dirty="0">
                          <a:latin typeface="Arial"/>
                        </a:rPr>
                        <a:t>употребление наркотиков, зависимость от алкоголя;</a:t>
                      </a:r>
                    </a:p>
                    <a:p>
                      <a:pPr>
                        <a:buFont typeface="Arial"/>
                        <a:buChar char="•"/>
                      </a:pPr>
                      <a:r>
                        <a:rPr lang="ru-RU" sz="900" b="1" u="none" strike="noStrike" dirty="0">
                          <a:latin typeface="Arial"/>
                        </a:rPr>
                        <a:t>расстройства слуха;</a:t>
                      </a:r>
                    </a:p>
                    <a:p>
                      <a:pPr>
                        <a:buFont typeface="Arial"/>
                        <a:buChar char="•"/>
                      </a:pPr>
                      <a:r>
                        <a:rPr lang="ru-RU" sz="900" b="1" u="none" strike="noStrike" dirty="0">
                          <a:latin typeface="Arial"/>
                        </a:rPr>
                        <a:t>вестибулярные расстройства, нарушение чувства равновесия;</a:t>
                      </a:r>
                    </a:p>
                    <a:p>
                      <a:pPr>
                        <a:buFont typeface="Arial"/>
                        <a:buChar char="•"/>
                      </a:pPr>
                      <a:r>
                        <a:rPr lang="ru-RU" sz="900" b="1" u="none" strike="noStrike" dirty="0">
                          <a:latin typeface="Arial"/>
                        </a:rPr>
                        <a:t>расстройства координации движений;</a:t>
                      </a:r>
                    </a:p>
                  </a:txBody>
                  <a:tcPr marL="28575" marR="28575" marT="28575" marB="28575" anchor="ctr"/>
                </a:tc>
                <a:tc>
                  <a:txBody>
                    <a:bodyPr/>
                    <a:lstStyle/>
                    <a:p>
                      <a:pPr>
                        <a:buFont typeface="Arial"/>
                        <a:buChar char="•"/>
                      </a:pPr>
                      <a:r>
                        <a:rPr lang="ru-RU" sz="900" b="1" u="none" strike="noStrike" dirty="0">
                          <a:latin typeface="Arial"/>
                        </a:rPr>
                        <a:t>дрожание рук;</a:t>
                      </a:r>
                    </a:p>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аллергии;</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заболевания органов дыхания;</a:t>
                      </a:r>
                    </a:p>
                    <a:p>
                      <a:pPr>
                        <a:buFont typeface="Arial"/>
                        <a:buChar char="•"/>
                      </a:pPr>
                      <a:r>
                        <a:rPr lang="ru-RU" sz="900" b="1" u="none" strike="noStrike" dirty="0">
                          <a:latin typeface="Arial"/>
                        </a:rPr>
                        <a:t>сахарный диабет;</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741680">
                <a:tc gridSpan="2">
                  <a:txBody>
                    <a:bodyPr/>
                    <a:lstStyle/>
                    <a:p>
                      <a:r>
                        <a:rPr lang="ru-RU" sz="1000" b="1" dirty="0">
                          <a:latin typeface="Verdana"/>
                        </a:rPr>
                        <a:t>Уровень образования профессии "Массажист"</a:t>
                      </a:r>
                      <a:endParaRPr lang="ru-RU" sz="1000" dirty="0">
                        <a:latin typeface="Verdana"/>
                      </a:endParaRPr>
                    </a:p>
                    <a:p>
                      <a:r>
                        <a:rPr lang="ru-RU" sz="900" dirty="0">
                          <a:latin typeface="Verdana"/>
                        </a:rPr>
                        <a:t>Для овладения профессией "Массажист" необходимо медицинское образование. Специальность: 23791 – Массажист</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Архитектор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904658"/>
        </p:xfrm>
        <a:graphic>
          <a:graphicData uri="http://schemas.openxmlformats.org/drawingml/2006/table">
            <a:tbl>
              <a:tblPr firstRow="1" bandRow="1">
                <a:tableStyleId>{5C22544A-7EE6-4342-B048-85BDC9FD1C3A}</a:tableStyleId>
              </a:tblPr>
              <a:tblGrid>
                <a:gridCol w="4114800"/>
                <a:gridCol w="4114800"/>
              </a:tblGrid>
              <a:tr h="391944">
                <a:tc gridSpan="2">
                  <a:txBody>
                    <a:bodyPr/>
                    <a:lstStyle/>
                    <a:p>
                      <a:r>
                        <a:rPr lang="ru-RU" sz="1400" b="1" i="0" kern="1200" dirty="0" smtClean="0">
                          <a:solidFill>
                            <a:schemeClr val="lt1"/>
                          </a:solidFill>
                          <a:latin typeface="+mn-lt"/>
                          <a:ea typeface="+mn-ea"/>
                          <a:cs typeface="+mn-cs"/>
                        </a:rPr>
                        <a:t>Назначение профессии "Архитектор": </a:t>
                      </a:r>
                      <a:r>
                        <a:rPr lang="ru-RU" sz="1200" b="0" i="0" kern="1200" dirty="0" smtClean="0">
                          <a:solidFill>
                            <a:schemeClr val="lt1"/>
                          </a:solidFill>
                          <a:latin typeface="+mn-lt"/>
                          <a:ea typeface="+mn-ea"/>
                          <a:cs typeface="+mn-cs"/>
                        </a:rPr>
                        <a:t>составление дизайн–проекта фасадов и интерьеров зданий.</a:t>
                      </a:r>
                      <a:endParaRPr lang="ru-RU" sz="1200" dirty="0"/>
                    </a:p>
                  </a:txBody>
                  <a:tcPr/>
                </a:tc>
                <a:tc hMerge="1">
                  <a:txBody>
                    <a:bodyPr/>
                    <a:lstStyle/>
                    <a:p>
                      <a:endParaRPr lang="ru-RU" dirty="0"/>
                    </a:p>
                  </a:txBody>
                  <a:tcPr/>
                </a:tc>
              </a:tr>
              <a:tr h="869792">
                <a:tc gridSpan="2">
                  <a:txBody>
                    <a:bodyPr/>
                    <a:lstStyle/>
                    <a:p>
                      <a:r>
                        <a:rPr lang="ru-RU" sz="1400" b="1" i="0" kern="1200" dirty="0" smtClean="0">
                          <a:solidFill>
                            <a:schemeClr val="dk1"/>
                          </a:solidFill>
                          <a:latin typeface="+mn-lt"/>
                          <a:ea typeface="+mn-ea"/>
                          <a:cs typeface="+mn-cs"/>
                        </a:rPr>
                        <a:t>Основные решаемые задачи:</a:t>
                      </a:r>
                      <a:endParaRPr lang="ru-RU" sz="1400" b="0" i="0" kern="1200" dirty="0" smtClean="0">
                        <a:solidFill>
                          <a:schemeClr val="dk1"/>
                        </a:solidFill>
                        <a:latin typeface="+mn-lt"/>
                        <a:ea typeface="+mn-ea"/>
                        <a:cs typeface="+mn-cs"/>
                      </a:endParaRPr>
                    </a:p>
                    <a:p>
                      <a:r>
                        <a:rPr lang="ru-RU" sz="1200" b="1" i="0" u="none" strike="noStrike" kern="1200" dirty="0" smtClean="0">
                          <a:solidFill>
                            <a:schemeClr val="dk1"/>
                          </a:solidFill>
                          <a:latin typeface="+mn-lt"/>
                          <a:ea typeface="+mn-ea"/>
                          <a:cs typeface="+mn-cs"/>
                        </a:rPr>
                        <a:t>дизайн градостроительных решений;</a:t>
                      </a:r>
                    </a:p>
                    <a:p>
                      <a:r>
                        <a:rPr lang="ru-RU" sz="1200" b="1" i="0" u="none" strike="noStrike" kern="1200" dirty="0" smtClean="0">
                          <a:solidFill>
                            <a:schemeClr val="dk1"/>
                          </a:solidFill>
                          <a:latin typeface="+mn-lt"/>
                          <a:ea typeface="+mn-ea"/>
                          <a:cs typeface="+mn-cs"/>
                        </a:rPr>
                        <a:t>подготовка технических заданий на разработку архитектурной концепции;</a:t>
                      </a:r>
                    </a:p>
                    <a:p>
                      <a:r>
                        <a:rPr lang="ru-RU" sz="1200" b="1" i="0" u="none" strike="noStrike" kern="1200" dirty="0" smtClean="0">
                          <a:solidFill>
                            <a:schemeClr val="dk1"/>
                          </a:solidFill>
                          <a:latin typeface="+mn-lt"/>
                          <a:ea typeface="+mn-ea"/>
                          <a:cs typeface="+mn-cs"/>
                        </a:rPr>
                        <a:t>осуществление авторского надзора за строительством проектируемых объектов.</a:t>
                      </a:r>
                      <a:endParaRPr lang="ru-RU" sz="1200" b="1" i="0" u="none" strike="noStrike" kern="1200" dirty="0">
                        <a:solidFill>
                          <a:schemeClr val="dk1"/>
                        </a:solidFill>
                        <a:latin typeface="+mn-lt"/>
                        <a:ea typeface="+mn-ea"/>
                        <a:cs typeface="+mn-cs"/>
                      </a:endParaRPr>
                    </a:p>
                  </a:txBody>
                  <a:tcPr/>
                </a:tc>
                <a:tc hMerge="1">
                  <a:txBody>
                    <a:bodyPr/>
                    <a:lstStyle/>
                    <a:p>
                      <a:endParaRPr lang="ru-RU" dirty="0"/>
                    </a:p>
                  </a:txBody>
                  <a:tcPr/>
                </a:tc>
              </a:tr>
              <a:tr h="391944">
                <a:tc gridSpan="2">
                  <a:txBody>
                    <a:bodyPr/>
                    <a:lstStyle/>
                    <a:p>
                      <a:pPr algn="ctr"/>
                      <a:r>
                        <a:rPr lang="ru-RU" sz="1400" b="1" dirty="0">
                          <a:latin typeface="Verdana"/>
                        </a:rPr>
                        <a:t>Профессионально–важные качества профессии "Архитектор":</a:t>
                      </a:r>
                      <a:endParaRPr lang="ru-RU" sz="1400" dirty="0">
                        <a:latin typeface="Verdana"/>
                      </a:endParaRPr>
                    </a:p>
                  </a:txBody>
                  <a:tcPr marL="28575" marR="28575" marT="28575" marB="28575" anchor="ctr"/>
                </a:tc>
                <a:tc hMerge="1">
                  <a:txBody>
                    <a:bodyPr/>
                    <a:lstStyle/>
                    <a:p>
                      <a:endParaRPr lang="ru-RU"/>
                    </a:p>
                  </a:txBody>
                  <a:tcPr/>
                </a:tc>
              </a:tr>
              <a:tr h="1799987">
                <a:tc>
                  <a:txBody>
                    <a:bodyPr/>
                    <a:lstStyle/>
                    <a:p>
                      <a:pPr>
                        <a:buFont typeface="Arial"/>
                        <a:buChar char="•"/>
                      </a:pPr>
                      <a:r>
                        <a:rPr lang="ru-RU" sz="1200" b="1" u="none" strike="noStrike">
                          <a:latin typeface="Arial"/>
                        </a:rPr>
                        <a:t>аккуратность в работе;</a:t>
                      </a:r>
                    </a:p>
                    <a:p>
                      <a:pPr>
                        <a:buFont typeface="Arial"/>
                        <a:buChar char="•"/>
                      </a:pPr>
                      <a:r>
                        <a:rPr lang="ru-RU" sz="1200" b="1" u="none" strike="noStrike">
                          <a:latin typeface="Arial"/>
                        </a:rPr>
                        <a:t>предусмотрительность;</a:t>
                      </a:r>
                    </a:p>
                    <a:p>
                      <a:pPr>
                        <a:buFont typeface="Arial"/>
                        <a:buChar char="•"/>
                      </a:pPr>
                      <a:r>
                        <a:rPr lang="ru-RU" sz="1200" b="1" u="none" strike="noStrike">
                          <a:latin typeface="Arial"/>
                        </a:rPr>
                        <a:t>самостоятельность;</a:t>
                      </a:r>
                    </a:p>
                    <a:p>
                      <a:pPr>
                        <a:buFont typeface="Arial"/>
                        <a:buChar char="•"/>
                      </a:pPr>
                      <a:r>
                        <a:rPr lang="ru-RU" sz="1200" b="1" u="none" strike="noStrike">
                          <a:latin typeface="Arial"/>
                        </a:rPr>
                        <a:t>стремление к профессиональному совершенству;</a:t>
                      </a:r>
                    </a:p>
                    <a:p>
                      <a:pPr>
                        <a:buFont typeface="Arial"/>
                        <a:buChar char="•"/>
                      </a:pPr>
                      <a:r>
                        <a:rPr lang="ru-RU" sz="1200" b="1" u="none" strike="noStrike">
                          <a:latin typeface="Arial"/>
                        </a:rPr>
                        <a:t>глазомер линейный, угловой, объемный;</a:t>
                      </a:r>
                    </a:p>
                    <a:p>
                      <a:pPr>
                        <a:buFont typeface="Arial"/>
                        <a:buChar char="•"/>
                      </a:pPr>
                      <a:r>
                        <a:rPr lang="ru-RU" sz="1200" b="1" u="none" strike="noStrike">
                          <a:latin typeface="Arial"/>
                        </a:rPr>
                        <a:t>внимание к деталям;</a:t>
                      </a:r>
                    </a:p>
                    <a:p>
                      <a:pPr>
                        <a:buFont typeface="Arial"/>
                        <a:buChar char="•"/>
                      </a:pPr>
                      <a:r>
                        <a:rPr lang="ru-RU" sz="1200" b="1" u="none" strike="noStrike">
                          <a:latin typeface="Arial"/>
                        </a:rPr>
                        <a:t>способность к пространственному воображению;</a:t>
                      </a:r>
                    </a:p>
                  </a:txBody>
                  <a:tcPr marL="28575" marR="28575" marT="28575" marB="28575" anchor="ctr"/>
                </a:tc>
                <a:tc>
                  <a:txBody>
                    <a:bodyPr/>
                    <a:lstStyle/>
                    <a:p>
                      <a:pPr>
                        <a:buFont typeface="Arial"/>
                        <a:buChar char="•"/>
                      </a:pPr>
                      <a:r>
                        <a:rPr lang="ru-RU" sz="1200" b="1" u="none" strike="noStrike" dirty="0">
                          <a:latin typeface="Arial"/>
                        </a:rPr>
                        <a:t>творческое мышление;</a:t>
                      </a:r>
                    </a:p>
                    <a:p>
                      <a:pPr>
                        <a:buFont typeface="Arial"/>
                        <a:buChar char="•"/>
                      </a:pPr>
                      <a:r>
                        <a:rPr lang="ru-RU" sz="1200" b="1" u="none" strike="noStrike" dirty="0">
                          <a:latin typeface="Arial"/>
                        </a:rPr>
                        <a:t>зрительная память;</a:t>
                      </a:r>
                    </a:p>
                    <a:p>
                      <a:pPr>
                        <a:buFont typeface="Arial"/>
                        <a:buChar char="•"/>
                      </a:pPr>
                      <a:r>
                        <a:rPr lang="ru-RU" sz="1200" b="1" u="none" strike="noStrike" dirty="0">
                          <a:latin typeface="Arial"/>
                        </a:rPr>
                        <a:t>координация движений ведущей руки;</a:t>
                      </a:r>
                    </a:p>
                    <a:p>
                      <a:pPr>
                        <a:buFont typeface="Arial"/>
                        <a:buChar char="•"/>
                      </a:pPr>
                      <a:r>
                        <a:rPr lang="ru-RU" sz="1200" b="1" u="none" strike="noStrike" dirty="0">
                          <a:latin typeface="Arial"/>
                        </a:rPr>
                        <a:t>навыки черчения;</a:t>
                      </a:r>
                    </a:p>
                    <a:p>
                      <a:pPr>
                        <a:buFont typeface="Arial"/>
                        <a:buChar char="•"/>
                      </a:pPr>
                      <a:r>
                        <a:rPr lang="ru-RU" sz="1200" b="1" u="none" strike="noStrike" dirty="0">
                          <a:latin typeface="Arial"/>
                        </a:rPr>
                        <a:t>способность к конструированию и проектированию;</a:t>
                      </a:r>
                    </a:p>
                    <a:p>
                      <a:pPr>
                        <a:buFont typeface="Arial"/>
                        <a:buChar char="•"/>
                      </a:pPr>
                      <a:r>
                        <a:rPr lang="ru-RU" sz="1200" b="1" u="none" strike="noStrike" dirty="0">
                          <a:latin typeface="Arial"/>
                        </a:rPr>
                        <a:t>чувство вкуса;</a:t>
                      </a:r>
                    </a:p>
                    <a:p>
                      <a:pPr>
                        <a:buFont typeface="Arial"/>
                        <a:buChar char="•"/>
                      </a:pPr>
                      <a:r>
                        <a:rPr lang="ru-RU" sz="1200" b="1" u="none" strike="noStrike" dirty="0">
                          <a:latin typeface="Arial"/>
                        </a:rPr>
                        <a:t>чувство симметрии;</a:t>
                      </a:r>
                    </a:p>
                    <a:p>
                      <a:pPr>
                        <a:buFont typeface="Arial"/>
                        <a:buChar char="•"/>
                      </a:pPr>
                      <a:r>
                        <a:rPr lang="ru-RU" sz="1200" b="1" u="none" strike="noStrike" dirty="0">
                          <a:latin typeface="Arial"/>
                        </a:rPr>
                        <a:t>развитый эстетический и художественный вкус.</a:t>
                      </a:r>
                    </a:p>
                  </a:txBody>
                  <a:tcPr marL="28575" marR="28575" marT="28575" marB="28575" anchor="ctr"/>
                </a:tc>
              </a:tr>
              <a:tr h="391944">
                <a:tc gridSpan="2">
                  <a:txBody>
                    <a:bodyPr/>
                    <a:lstStyle/>
                    <a:p>
                      <a:pPr algn="ctr"/>
                      <a:r>
                        <a:rPr lang="ru-RU" sz="1400" b="1" dirty="0">
                          <a:latin typeface="Verdana"/>
                        </a:rPr>
                        <a:t>Заболевания, противопоказанные для профессии "Архитектор":</a:t>
                      </a:r>
                      <a:endParaRPr lang="ru-RU" sz="1400" dirty="0">
                        <a:latin typeface="Verdana"/>
                      </a:endParaRPr>
                    </a:p>
                  </a:txBody>
                  <a:tcPr marL="28575" marR="28575" marT="28575" marB="28575" anchor="ctr"/>
                </a:tc>
                <a:tc hMerge="1">
                  <a:txBody>
                    <a:bodyPr/>
                    <a:lstStyle/>
                    <a:p>
                      <a:endParaRPr lang="ru-RU"/>
                    </a:p>
                  </a:txBody>
                  <a:tcPr/>
                </a:tc>
              </a:tr>
              <a:tr h="1220126">
                <a:tc>
                  <a:txBody>
                    <a:bodyPr/>
                    <a:lstStyle/>
                    <a:p>
                      <a:pPr>
                        <a:buFont typeface="Arial"/>
                        <a:buChar char="•"/>
                      </a:pPr>
                      <a:r>
                        <a:rPr lang="ru-RU" sz="1200" b="1" u="none" strike="noStrike" dirty="0">
                          <a:latin typeface="Arial"/>
                        </a:rPr>
                        <a:t>нервно–психические расстройства;</a:t>
                      </a:r>
                    </a:p>
                    <a:p>
                      <a:pPr>
                        <a:buFont typeface="Arial"/>
                        <a:buChar char="•"/>
                      </a:pPr>
                      <a:r>
                        <a:rPr lang="ru-RU" sz="1200" b="1" u="none" strike="noStrike" dirty="0">
                          <a:latin typeface="Arial"/>
                        </a:rPr>
                        <a:t>употребление наркотиков, зависимость от алкоголя;</a:t>
                      </a:r>
                    </a:p>
                    <a:p>
                      <a:pPr>
                        <a:buFont typeface="Arial"/>
                        <a:buChar char="•"/>
                      </a:pPr>
                      <a:r>
                        <a:rPr lang="ru-RU" sz="1200" b="1" u="none" strike="noStrike" dirty="0">
                          <a:latin typeface="Arial"/>
                        </a:rPr>
                        <a:t>некорректируемое снижение остроты зрения;</a:t>
                      </a:r>
                    </a:p>
                    <a:p>
                      <a:pPr>
                        <a:buFont typeface="Arial"/>
                        <a:buChar char="•"/>
                      </a:pPr>
                      <a:r>
                        <a:rPr lang="ru-RU" sz="1200" b="1" u="none" strike="noStrike" dirty="0">
                          <a:latin typeface="Arial"/>
                        </a:rPr>
                        <a:t>нарушение цветоразличения, бинокулярного зрения;</a:t>
                      </a:r>
                    </a:p>
                  </a:txBody>
                  <a:tcPr marL="28575" marR="28575" marT="28575" marB="28575" anchor="ctr"/>
                </a:tc>
                <a:tc>
                  <a:txBody>
                    <a:bodyPr/>
                    <a:lstStyle/>
                    <a:p>
                      <a:pPr>
                        <a:buFont typeface="Arial"/>
                        <a:buChar char="•"/>
                      </a:pPr>
                      <a:r>
                        <a:rPr lang="ru-RU" sz="1200" b="1" u="none" strike="noStrike" dirty="0">
                          <a:latin typeface="Arial"/>
                        </a:rPr>
                        <a:t>расстройства слуха;</a:t>
                      </a:r>
                    </a:p>
                    <a:p>
                      <a:pPr>
                        <a:buFont typeface="Arial"/>
                        <a:buChar char="•"/>
                      </a:pPr>
                      <a:r>
                        <a:rPr lang="ru-RU" sz="1200" b="1" u="none" strike="noStrike" dirty="0">
                          <a:latin typeface="Arial"/>
                        </a:rPr>
                        <a:t>вестибулярные расстройства, нарушение чувства равновесия;</a:t>
                      </a:r>
                    </a:p>
                    <a:p>
                      <a:pPr>
                        <a:buFont typeface="Arial"/>
                        <a:buChar char="•"/>
                      </a:pPr>
                      <a:r>
                        <a:rPr lang="ru-RU" sz="1200" b="1" u="none" strike="noStrike" dirty="0">
                          <a:latin typeface="Arial"/>
                        </a:rPr>
                        <a:t>расстройства координации движений;</a:t>
                      </a:r>
                    </a:p>
                    <a:p>
                      <a:pPr>
                        <a:buFont typeface="Arial"/>
                        <a:buChar char="•"/>
                      </a:pPr>
                      <a:r>
                        <a:rPr lang="ru-RU" sz="1200" b="1" u="none" strike="noStrike" dirty="0">
                          <a:latin typeface="Arial"/>
                        </a:rPr>
                        <a:t>расстройства речи.</a:t>
                      </a:r>
                    </a:p>
                  </a:txBody>
                  <a:tcPr marL="28575" marR="28575" marT="28575" marB="28575" anchor="ctr"/>
                </a:tc>
              </a:tr>
              <a:tr h="838921">
                <a:tc gridSpan="2">
                  <a:txBody>
                    <a:bodyPr/>
                    <a:lstStyle/>
                    <a:p>
                      <a:r>
                        <a:rPr lang="ru-RU" sz="1400" b="1" dirty="0">
                          <a:latin typeface="Verdana"/>
                        </a:rPr>
                        <a:t>Уровень образования профессии "Архитектор"</a:t>
                      </a:r>
                      <a:endParaRPr lang="ru-RU" sz="1400" dirty="0">
                        <a:latin typeface="Verdana"/>
                      </a:endParaRPr>
                    </a:p>
                    <a:p>
                      <a:r>
                        <a:rPr lang="ru-RU" sz="1200" dirty="0">
                          <a:latin typeface="Verdana"/>
                        </a:rPr>
                        <a:t>Для овладения профессией "Архитектор" необходимо среднее или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Ведущий программ на радио и телевидении</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9"/>
          <a:ext cx="8229600" cy="6044896"/>
        </p:xfrm>
        <a:graphic>
          <a:graphicData uri="http://schemas.openxmlformats.org/drawingml/2006/table">
            <a:tbl>
              <a:tblPr firstRow="1" bandRow="1">
                <a:tableStyleId>{5C22544A-7EE6-4342-B048-85BDC9FD1C3A}</a:tableStyleId>
              </a:tblPr>
              <a:tblGrid>
                <a:gridCol w="4114800"/>
                <a:gridCol w="4114800"/>
              </a:tblGrid>
              <a:tr h="290119">
                <a:tc gridSpan="2">
                  <a:txBody>
                    <a:bodyPr/>
                    <a:lstStyle/>
                    <a:p>
                      <a:r>
                        <a:rPr lang="ru-RU" sz="1100" b="1" i="0" kern="1200" dirty="0" smtClean="0">
                          <a:solidFill>
                            <a:schemeClr val="lt1"/>
                          </a:solidFill>
                          <a:latin typeface="+mn-lt"/>
                          <a:ea typeface="+mn-ea"/>
                          <a:cs typeface="+mn-cs"/>
                        </a:rPr>
                        <a:t>Назначение профессии "Ведущий программ на радио и телевидении":</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ведение теле/радио программ различной тематики в эфире теле/радиовещания.</a:t>
                      </a:r>
                      <a:endParaRPr lang="ru-RU" sz="900" dirty="0"/>
                    </a:p>
                  </a:txBody>
                  <a:tcPr/>
                </a:tc>
                <a:tc hMerge="1">
                  <a:txBody>
                    <a:bodyPr/>
                    <a:lstStyle/>
                    <a:p>
                      <a:endParaRPr lang="ru-RU" dirty="0"/>
                    </a:p>
                  </a:txBody>
                  <a:tcPr/>
                </a:tc>
              </a:tr>
              <a:tr h="587859">
                <a:tc gridSpan="2">
                  <a:txBody>
                    <a:bodyPr/>
                    <a:lstStyle/>
                    <a:p>
                      <a:r>
                        <a:rPr lang="ru-RU" sz="1100" b="1" i="0" kern="1200" dirty="0" smtClean="0">
                          <a:solidFill>
                            <a:schemeClr val="dk1"/>
                          </a:solidFill>
                          <a:latin typeface="+mn-lt"/>
                          <a:ea typeface="+mn-ea"/>
                          <a:cs typeface="+mn-cs"/>
                        </a:rPr>
                        <a:t>Основные решаемые задачи профессии "Ведущий программ на радио и телевидении":</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информирование аудитории об актуальных событиях в сфере культуры, политики, экономики и т.п.;</a:t>
                      </a:r>
                    </a:p>
                    <a:p>
                      <a:r>
                        <a:rPr lang="ru-RU" sz="900" b="1" i="0" u="none" strike="noStrike" kern="1200" dirty="0" smtClean="0">
                          <a:solidFill>
                            <a:schemeClr val="dk1"/>
                          </a:solidFill>
                          <a:latin typeface="+mn-lt"/>
                          <a:ea typeface="+mn-ea"/>
                          <a:cs typeface="+mn-cs"/>
                        </a:rPr>
                        <a:t>беседа с гостями передачи, их интервьюирование;</a:t>
                      </a:r>
                    </a:p>
                    <a:p>
                      <a:r>
                        <a:rPr lang="ru-RU" sz="900" b="1" i="0" u="none" strike="noStrike" kern="1200" dirty="0" smtClean="0">
                          <a:solidFill>
                            <a:schemeClr val="dk1"/>
                          </a:solidFill>
                          <a:latin typeface="+mn-lt"/>
                          <a:ea typeface="+mn-ea"/>
                          <a:cs typeface="+mn-cs"/>
                        </a:rPr>
                        <a:t>самостоятельная разработка программы.</a:t>
                      </a:r>
                    </a:p>
                  </a:txBody>
                  <a:tcPr/>
                </a:tc>
                <a:tc hMerge="1">
                  <a:txBody>
                    <a:bodyPr/>
                    <a:lstStyle/>
                    <a:p>
                      <a:endParaRPr lang="ru-RU" dirty="0"/>
                    </a:p>
                  </a:txBody>
                  <a:tcPr/>
                </a:tc>
              </a:tr>
              <a:tr h="290119">
                <a:tc gridSpan="2">
                  <a:txBody>
                    <a:bodyPr/>
                    <a:lstStyle/>
                    <a:p>
                      <a:pPr algn="ctr"/>
                      <a:r>
                        <a:rPr lang="ru-RU" sz="1100" b="1" dirty="0">
                          <a:latin typeface="Verdana"/>
                        </a:rPr>
                        <a:t>Профессионально–важные качества профессии "Ведущий программ на радио и телевидении":</a:t>
                      </a:r>
                      <a:endParaRPr lang="ru-RU" sz="1100" dirty="0">
                        <a:latin typeface="Verdana"/>
                      </a:endParaRPr>
                    </a:p>
                  </a:txBody>
                  <a:tcPr marL="28575" marR="28575" marT="28575" marB="28575" anchor="ctr"/>
                </a:tc>
                <a:tc hMerge="1">
                  <a:txBody>
                    <a:bodyPr/>
                    <a:lstStyle/>
                    <a:p>
                      <a:endParaRPr lang="ru-RU"/>
                    </a:p>
                  </a:txBody>
                  <a:tcPr/>
                </a:tc>
              </a:tr>
              <a:tr h="2697854">
                <a:tc>
                  <a:txBody>
                    <a:bodyPr/>
                    <a:lstStyle/>
                    <a:p>
                      <a:pPr>
                        <a:buFont typeface="Arial"/>
                        <a:buChar char="•"/>
                      </a:pPr>
                      <a:r>
                        <a:rPr lang="ru-RU" sz="900" b="1" u="none" strike="noStrike" dirty="0">
                          <a:latin typeface="Arial"/>
                        </a:rPr>
                        <a:t>артистические способности;</a:t>
                      </a:r>
                    </a:p>
                    <a:p>
                      <a:pPr>
                        <a:buFont typeface="Arial"/>
                        <a:buChar char="•"/>
                      </a:pPr>
                      <a:r>
                        <a:rPr lang="ru-RU" sz="900" b="1" u="none" strike="noStrike" dirty="0">
                          <a:latin typeface="Arial"/>
                        </a:rPr>
                        <a:t>способность анализировать и сопоставлять факты;</a:t>
                      </a:r>
                    </a:p>
                    <a:p>
                      <a:pPr>
                        <a:buFont typeface="Arial"/>
                        <a:buChar char="•"/>
                      </a:pPr>
                      <a:r>
                        <a:rPr lang="ru-RU" sz="900" b="1" u="none" strike="noStrike" dirty="0">
                          <a:latin typeface="Arial"/>
                        </a:rPr>
                        <a:t>способность быстро реагировать на ситуацию;</a:t>
                      </a:r>
                    </a:p>
                    <a:p>
                      <a:pPr>
                        <a:buFont typeface="Arial"/>
                        <a:buChar char="•"/>
                      </a:pPr>
                      <a:r>
                        <a:rPr lang="ru-RU" sz="900" b="1" u="none" strike="noStrike" dirty="0">
                          <a:latin typeface="Arial"/>
                        </a:rPr>
                        <a:t>способность грамотно и четко задавать вопросы;</a:t>
                      </a:r>
                    </a:p>
                    <a:p>
                      <a:pPr>
                        <a:buFont typeface="Arial"/>
                        <a:buChar char="•"/>
                      </a:pPr>
                      <a:r>
                        <a:rPr lang="ru-RU" sz="900" b="1" u="none" strike="noStrike" dirty="0">
                          <a:latin typeface="Arial"/>
                        </a:rPr>
                        <a:t>способность к импровизации;</a:t>
                      </a:r>
                    </a:p>
                    <a:p>
                      <a:pPr>
                        <a:buFont typeface="Arial"/>
                        <a:buChar char="•"/>
                      </a:pPr>
                      <a:r>
                        <a:rPr lang="ru-RU" sz="900" b="1" u="none" strike="noStrike" dirty="0">
                          <a:latin typeface="Arial"/>
                        </a:rPr>
                        <a:t>способность находить контакт со зрителем;</a:t>
                      </a:r>
                    </a:p>
                    <a:p>
                      <a:pPr>
                        <a:buFont typeface="Arial"/>
                        <a:buChar char="•"/>
                      </a:pPr>
                      <a:r>
                        <a:rPr lang="ru-RU" sz="900" b="1" u="none" strike="noStrike" dirty="0">
                          <a:latin typeface="Arial"/>
                        </a:rPr>
                        <a:t>способность преподносить материал с учетом особенностей конкретной аудитории;</a:t>
                      </a:r>
                    </a:p>
                    <a:p>
                      <a:pPr>
                        <a:buFont typeface="Arial"/>
                        <a:buChar char="•"/>
                      </a:pPr>
                      <a:r>
                        <a:rPr lang="ru-RU" sz="900" b="1" u="none" strike="noStrike" dirty="0" err="1">
                          <a:latin typeface="Arial"/>
                        </a:rPr>
                        <a:t>креативность</a:t>
                      </a:r>
                      <a:r>
                        <a:rPr lang="ru-RU" sz="900" b="1" u="none" strike="noStrike" dirty="0">
                          <a:latin typeface="Arial"/>
                        </a:rPr>
                        <a:t> (способность порождать необычные идеи, отклоняться от традиционных схем мышления) </a:t>
                      </a:r>
                      <a:r>
                        <a:rPr lang="ru-RU" sz="900" b="1" u="none" strike="noStrike" dirty="0" err="1">
                          <a:latin typeface="Arial"/>
                        </a:rPr>
                        <a:t>мышления</a:t>
                      </a:r>
                      <a:r>
                        <a:rPr lang="ru-RU" sz="900" b="1" u="none" strike="noStrike" dirty="0">
                          <a:latin typeface="Arial"/>
                        </a:rPr>
                        <a:t>;</a:t>
                      </a:r>
                    </a:p>
                    <a:p>
                      <a:pPr>
                        <a:buFont typeface="Arial"/>
                        <a:buChar char="•"/>
                      </a:pPr>
                      <a:r>
                        <a:rPr lang="ru-RU" sz="9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900" b="1" u="none" strike="noStrike" dirty="0">
                          <a:latin typeface="Arial"/>
                        </a:rPr>
                        <a:t>сохранение работоспособности в некомфортных температурных условиях;</a:t>
                      </a:r>
                    </a:p>
                    <a:p>
                      <a:pPr>
                        <a:buFont typeface="Arial"/>
                        <a:buChar char="•"/>
                      </a:pPr>
                      <a:r>
                        <a:rPr lang="ru-RU" sz="900" b="1" u="none" strike="noStrike" dirty="0">
                          <a:latin typeface="Arial"/>
                        </a:rPr>
                        <a:t>выдержка;</a:t>
                      </a:r>
                    </a:p>
                    <a:p>
                      <a:pPr>
                        <a:buFont typeface="Arial"/>
                        <a:buChar char="•"/>
                      </a:pPr>
                      <a:r>
                        <a:rPr lang="ru-RU" sz="900" b="1" u="none" strike="noStrike" dirty="0">
                          <a:latin typeface="Arial"/>
                        </a:rPr>
                        <a:t>нервно-эмоциональная устойчивость (выносливость к эмоциональным нагрузкам);</a:t>
                      </a:r>
                    </a:p>
                    <a:p>
                      <a:pPr>
                        <a:buFont typeface="Arial"/>
                        <a:buChar char="•"/>
                      </a:pPr>
                      <a:r>
                        <a:rPr lang="ru-RU" sz="900" b="1" u="none" strike="noStrike" dirty="0">
                          <a:latin typeface="Arial"/>
                        </a:rPr>
                        <a:t>умение работать в условиях ненормированного графика;</a:t>
                      </a:r>
                    </a:p>
                    <a:p>
                      <a:pPr>
                        <a:buFont typeface="Arial"/>
                        <a:buChar char="•"/>
                      </a:pPr>
                      <a:r>
                        <a:rPr lang="ru-RU" sz="900" b="1" u="none" strike="noStrike" dirty="0">
                          <a:latin typeface="Arial"/>
                        </a:rPr>
                        <a:t>умение выполнять работу в определенном темпе;</a:t>
                      </a:r>
                    </a:p>
                    <a:p>
                      <a:pPr>
                        <a:buFont typeface="Arial"/>
                        <a:buChar char="•"/>
                      </a:pPr>
                      <a:r>
                        <a:rPr lang="ru-RU" sz="900" b="1" u="none" strike="noStrike" dirty="0">
                          <a:latin typeface="Arial"/>
                        </a:rPr>
                        <a:t>творческие способности;</a:t>
                      </a:r>
                    </a:p>
                    <a:p>
                      <a:pPr>
                        <a:buFont typeface="Arial"/>
                        <a:buChar char="•"/>
                      </a:pPr>
                      <a:r>
                        <a:rPr lang="ru-RU" sz="900" b="1" u="none" strike="noStrike" dirty="0">
                          <a:latin typeface="Arial"/>
                        </a:rPr>
                        <a:t>умение импровизировать;</a:t>
                      </a:r>
                    </a:p>
                  </a:txBody>
                  <a:tcPr marL="28575" marR="28575" marT="28575" marB="28575" anchor="ctr"/>
                </a:tc>
                <a:tc>
                  <a:txBody>
                    <a:bodyPr/>
                    <a:lstStyle/>
                    <a:p>
                      <a:pPr>
                        <a:buFont typeface="Arial"/>
                        <a:buChar char="•"/>
                      </a:pPr>
                      <a:r>
                        <a:rPr lang="ru-RU" sz="900" b="1" u="none" strike="noStrike" dirty="0">
                          <a:latin typeface="Arial"/>
                        </a:rPr>
                        <a:t>умение свободно и раскованно двигаться;</a:t>
                      </a:r>
                    </a:p>
                    <a:p>
                      <a:pPr>
                        <a:buFont typeface="Arial"/>
                        <a:buChar char="•"/>
                      </a:pPr>
                      <a:r>
                        <a:rPr lang="ru-RU" sz="900" b="1" u="none" strike="noStrike" dirty="0">
                          <a:latin typeface="Arial"/>
                        </a:rPr>
                        <a:t>артикуляция;</a:t>
                      </a:r>
                    </a:p>
                    <a:p>
                      <a:pPr>
                        <a:buFont typeface="Arial"/>
                        <a:buChar char="•"/>
                      </a:pPr>
                      <a:r>
                        <a:rPr lang="ru-RU" sz="900" b="1" u="none" strike="noStrike" dirty="0">
                          <a:latin typeface="Arial"/>
                        </a:rPr>
                        <a:t>речевой слух (восприятие устной речи);</a:t>
                      </a:r>
                    </a:p>
                    <a:p>
                      <a:pPr>
                        <a:buFont typeface="Arial"/>
                        <a:buChar char="•"/>
                      </a:pPr>
                      <a:r>
                        <a:rPr lang="ru-RU" sz="900" b="1" u="none" strike="noStrike" dirty="0">
                          <a:latin typeface="Arial"/>
                        </a:rPr>
                        <a:t>различение отрезков времени;</a:t>
                      </a:r>
                    </a:p>
                    <a:p>
                      <a:pPr>
                        <a:buFont typeface="Arial"/>
                        <a:buChar char="•"/>
                      </a:pPr>
                      <a:r>
                        <a:rPr lang="ru-RU" sz="900" b="1" u="none" strike="noStrike" dirty="0">
                          <a:latin typeface="Arial"/>
                        </a:rPr>
                        <a:t>зрительное восприятие текста;</a:t>
                      </a:r>
                    </a:p>
                    <a:p>
                      <a:pPr>
                        <a:buFont typeface="Arial"/>
                        <a:buChar char="•"/>
                      </a:pPr>
                      <a:r>
                        <a:rPr lang="ru-RU" sz="900" b="1" u="none" strike="noStrike" dirty="0">
                          <a:latin typeface="Arial"/>
                        </a:rPr>
                        <a:t>переключаемость внимания;</a:t>
                      </a:r>
                    </a:p>
                    <a:p>
                      <a:pPr>
                        <a:buFont typeface="Arial"/>
                        <a:buChar char="•"/>
                      </a:pPr>
                      <a:r>
                        <a:rPr lang="ru-RU" sz="900" b="1" u="none" strike="noStrike" dirty="0">
                          <a:latin typeface="Arial"/>
                        </a:rPr>
                        <a:t>концентрированность внимания;</a:t>
                      </a:r>
                    </a:p>
                    <a:p>
                      <a:pPr>
                        <a:buFont typeface="Arial"/>
                        <a:buChar char="•"/>
                      </a:pPr>
                      <a:r>
                        <a:rPr lang="ru-RU" sz="900" b="1" u="none" strike="noStrike" dirty="0">
                          <a:latin typeface="Arial"/>
                        </a:rPr>
                        <a:t>способность к переводу образа в словесное описание;</a:t>
                      </a:r>
                    </a:p>
                    <a:p>
                      <a:pPr>
                        <a:buFont typeface="Arial"/>
                        <a:buChar char="•"/>
                      </a:pPr>
                      <a:r>
                        <a:rPr lang="ru-RU" sz="900" b="1" u="none" strike="noStrike" dirty="0">
                          <a:latin typeface="Arial"/>
                        </a:rPr>
                        <a:t>гибкость мышления;</a:t>
                      </a:r>
                    </a:p>
                    <a:p>
                      <a:pPr>
                        <a:buFont typeface="Arial"/>
                        <a:buChar char="•"/>
                      </a:pPr>
                      <a:r>
                        <a:rPr lang="ru-RU" sz="900" b="1" u="none" strike="noStrike" dirty="0">
                          <a:latin typeface="Arial"/>
                        </a:rPr>
                        <a:t>эрудированность;</a:t>
                      </a:r>
                    </a:p>
                    <a:p>
                      <a:pPr>
                        <a:buFont typeface="Arial"/>
                        <a:buChar char="•"/>
                      </a:pPr>
                      <a:r>
                        <a:rPr lang="ru-RU" sz="900" b="1" u="none" strike="noStrike" dirty="0">
                          <a:latin typeface="Arial"/>
                        </a:rPr>
                        <a:t>творческое мышление;</a:t>
                      </a:r>
                    </a:p>
                    <a:p>
                      <a:pPr>
                        <a:buFont typeface="Arial"/>
                        <a:buChar char="•"/>
                      </a:pPr>
                      <a:r>
                        <a:rPr lang="ru-RU" sz="900" b="1" u="none" strike="noStrike" dirty="0">
                          <a:latin typeface="Arial"/>
                        </a:rPr>
                        <a:t>способность запоминать на длительный срок большие объемы информации;</a:t>
                      </a:r>
                    </a:p>
                    <a:p>
                      <a:pPr>
                        <a:buFont typeface="Arial"/>
                        <a:buChar char="•"/>
                      </a:pPr>
                      <a:r>
                        <a:rPr lang="ru-RU" sz="900" b="1" u="none" strike="noStrike" dirty="0">
                          <a:latin typeface="Arial"/>
                        </a:rPr>
                        <a:t>отсутствие дефектов речи, хорошая дикция;</a:t>
                      </a:r>
                    </a:p>
                    <a:p>
                      <a:pPr>
                        <a:buFont typeface="Arial"/>
                        <a:buChar char="•"/>
                      </a:pPr>
                      <a:r>
                        <a:rPr lang="ru-RU" sz="900" b="1" u="none" strike="noStrike" dirty="0">
                          <a:latin typeface="Arial"/>
                        </a:rPr>
                        <a:t>способность речевого аппарата к интенсивной и длительной работе;</a:t>
                      </a:r>
                    </a:p>
                    <a:p>
                      <a:pPr>
                        <a:buFont typeface="Arial"/>
                        <a:buChar char="•"/>
                      </a:pPr>
                      <a:r>
                        <a:rPr lang="ru-RU" sz="900" b="1" u="none" strike="noStrike" dirty="0">
                          <a:latin typeface="Arial"/>
                        </a:rPr>
                        <a:t>общительность;</a:t>
                      </a:r>
                    </a:p>
                    <a:p>
                      <a:pPr>
                        <a:buFont typeface="Arial"/>
                        <a:buChar char="•"/>
                      </a:pPr>
                      <a:r>
                        <a:rPr lang="ru-RU" sz="900" b="1" u="none" strike="noStrike" dirty="0">
                          <a:latin typeface="Arial"/>
                        </a:rPr>
                        <a:t>навыки общения и взаимодействия с людьми;</a:t>
                      </a:r>
                    </a:p>
                    <a:p>
                      <a:pPr>
                        <a:buFont typeface="Arial"/>
                        <a:buChar char="•"/>
                      </a:pPr>
                      <a:r>
                        <a:rPr lang="ru-RU" sz="900" b="1" u="none" strike="noStrike" dirty="0">
                          <a:latin typeface="Arial"/>
                        </a:rPr>
                        <a:t>умение четко и кратко формулировать информацию.</a:t>
                      </a:r>
                    </a:p>
                  </a:txBody>
                  <a:tcPr marL="28575" marR="28575" marT="28575" marB="28575" anchor="ctr"/>
                </a:tc>
              </a:tr>
              <a:tr h="290119">
                <a:tc gridSpan="2">
                  <a:txBody>
                    <a:bodyPr/>
                    <a:lstStyle/>
                    <a:p>
                      <a:pPr algn="ctr"/>
                      <a:r>
                        <a:rPr lang="ru-RU" sz="1100" b="1" dirty="0">
                          <a:latin typeface="Verdana"/>
                        </a:rPr>
                        <a:t>Заболевания, противопоказанные для профессии "Ведущий программ на радио и телевидении":</a:t>
                      </a:r>
                      <a:endParaRPr lang="ru-RU" sz="1100" dirty="0">
                        <a:latin typeface="Verdana"/>
                      </a:endParaRPr>
                    </a:p>
                  </a:txBody>
                  <a:tcPr marL="28575" marR="28575" marT="28575" marB="28575" anchor="ctr"/>
                </a:tc>
                <a:tc hMerge="1">
                  <a:txBody>
                    <a:bodyPr/>
                    <a:lstStyle/>
                    <a:p>
                      <a:endParaRPr lang="ru-RU"/>
                    </a:p>
                  </a:txBody>
                  <a:tcPr/>
                </a:tc>
              </a:tr>
              <a:tr h="808306">
                <a:tc>
                  <a:txBody>
                    <a:bodyPr/>
                    <a:lstStyle/>
                    <a:p>
                      <a:pPr>
                        <a:buFont typeface="Arial"/>
                        <a:buChar char="•"/>
                      </a:pPr>
                      <a:r>
                        <a:rPr lang="ru-RU" sz="900" b="1" u="none" strike="noStrike">
                          <a:latin typeface="Arial"/>
                        </a:rPr>
                        <a:t>расстройства речи;</a:t>
                      </a:r>
                    </a:p>
                    <a:p>
                      <a:pPr>
                        <a:buFont typeface="Arial"/>
                        <a:buChar char="•"/>
                      </a:pPr>
                      <a:r>
                        <a:rPr lang="ru-RU" sz="900" b="1" u="none" strike="noStrike">
                          <a:latin typeface="Arial"/>
                        </a:rPr>
                        <a:t>выраженные физические недостатки;</a:t>
                      </a:r>
                    </a:p>
                    <a:p>
                      <a:pPr>
                        <a:buFont typeface="Arial"/>
                        <a:buChar char="•"/>
                      </a:pPr>
                      <a:r>
                        <a:rPr lang="ru-RU" sz="900" b="1" u="none" strike="noStrike">
                          <a:latin typeface="Arial"/>
                        </a:rPr>
                        <a:t>заболевания сердца или нарушения артериального давления;</a:t>
                      </a:r>
                    </a:p>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судороги, потери сознания;</a:t>
                      </a:r>
                    </a:p>
                    <a:p>
                      <a:pPr>
                        <a:buFont typeface="Arial"/>
                        <a:buChar char="•"/>
                      </a:pPr>
                      <a:r>
                        <a:rPr lang="ru-RU" sz="900" b="1" u="none" strike="noStrike">
                          <a:latin typeface="Arial"/>
                        </a:rPr>
                        <a:t>употребление наркотиков, зависимость от алкоголя;</a:t>
                      </a:r>
                    </a:p>
                  </a:txBody>
                  <a:tcPr marL="28575" marR="28575" marT="28575" marB="28575" anchor="ctr"/>
                </a:tc>
                <a:tc>
                  <a:txBody>
                    <a:bodyPr/>
                    <a:lstStyle/>
                    <a:p>
                      <a:pPr>
                        <a:buFont typeface="Arial"/>
                        <a:buChar char="•"/>
                      </a:pPr>
                      <a:r>
                        <a:rPr lang="ru-RU" sz="900" b="1" u="none" strike="noStrike" dirty="0">
                          <a:latin typeface="Arial"/>
                        </a:rPr>
                        <a:t>нарушение бинокулярного зрения;</a:t>
                      </a:r>
                    </a:p>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заболевания органов дыхания;</a:t>
                      </a:r>
                    </a:p>
                    <a:p>
                      <a:pPr>
                        <a:buFont typeface="Arial"/>
                        <a:buChar char="•"/>
                      </a:pPr>
                      <a:r>
                        <a:rPr lang="ru-RU" sz="900" b="1" u="none" strike="noStrike" dirty="0">
                          <a:latin typeface="Arial"/>
                        </a:rPr>
                        <a:t>геморроидальные расстройства.</a:t>
                      </a:r>
                    </a:p>
                  </a:txBody>
                  <a:tcPr marL="28575" marR="28575" marT="28575" marB="28575" anchor="ctr"/>
                </a:tc>
              </a:tr>
              <a:tr h="580238">
                <a:tc gridSpan="2">
                  <a:txBody>
                    <a:bodyPr/>
                    <a:lstStyle/>
                    <a:p>
                      <a:r>
                        <a:rPr lang="ru-RU" sz="1100" b="1" dirty="0">
                          <a:latin typeface="Verdana"/>
                        </a:rPr>
                        <a:t>Уровень образования профессии "Ведущий программ на радио и телевидении"</a:t>
                      </a:r>
                      <a:endParaRPr lang="ru-RU" sz="1100" dirty="0">
                        <a:latin typeface="Verdana"/>
                      </a:endParaRPr>
                    </a:p>
                    <a:p>
                      <a:r>
                        <a:rPr lang="ru-RU" sz="900" dirty="0">
                          <a:latin typeface="Verdana"/>
                        </a:rPr>
                        <a:t>Для овладения профессией "Ведущий программ на радио и телевидении" необходимо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Дизайнер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7381"/>
          <a:ext cx="8229600" cy="5997987"/>
        </p:xfrm>
        <a:graphic>
          <a:graphicData uri="http://schemas.openxmlformats.org/drawingml/2006/table">
            <a:tbl>
              <a:tblPr firstRow="1" bandRow="1">
                <a:tableStyleId>{5C22544A-7EE6-4342-B048-85BDC9FD1C3A}</a:tableStyleId>
              </a:tblPr>
              <a:tblGrid>
                <a:gridCol w="4114800"/>
                <a:gridCol w="4114800"/>
              </a:tblGrid>
              <a:tr h="379735">
                <a:tc gridSpan="2">
                  <a:txBody>
                    <a:bodyPr/>
                    <a:lstStyle/>
                    <a:p>
                      <a:r>
                        <a:rPr lang="ru-RU" sz="1400" b="1" i="0" kern="1200" dirty="0" smtClean="0">
                          <a:solidFill>
                            <a:schemeClr val="lt1"/>
                          </a:solidFill>
                          <a:latin typeface="+mn-lt"/>
                          <a:ea typeface="+mn-ea"/>
                          <a:cs typeface="+mn-cs"/>
                        </a:rPr>
                        <a:t>Назначение профессии "Дизайнер": </a:t>
                      </a:r>
                      <a:r>
                        <a:rPr lang="ru-RU" sz="1100" b="0" i="0" kern="1200" dirty="0" smtClean="0">
                          <a:solidFill>
                            <a:schemeClr val="lt1"/>
                          </a:solidFill>
                          <a:latin typeface="+mn-lt"/>
                          <a:ea typeface="+mn-ea"/>
                          <a:cs typeface="+mn-cs"/>
                        </a:rPr>
                        <a:t>создание новых проектов материального окружения (гармоничной среды) для улучшения жизнедеятельности человека.</a:t>
                      </a:r>
                      <a:endParaRPr lang="ru-RU" sz="1100" dirty="0"/>
                    </a:p>
                  </a:txBody>
                  <a:tcPr/>
                </a:tc>
                <a:tc hMerge="1">
                  <a:txBody>
                    <a:bodyPr/>
                    <a:lstStyle/>
                    <a:p>
                      <a:endParaRPr lang="ru-RU" dirty="0"/>
                    </a:p>
                  </a:txBody>
                  <a:tcPr/>
                </a:tc>
              </a:tr>
              <a:tr h="1274825">
                <a:tc gridSpan="2">
                  <a:txBody>
                    <a:bodyPr/>
                    <a:lstStyle/>
                    <a:p>
                      <a:r>
                        <a:rPr lang="ru-RU" sz="1400" b="1" i="0" kern="1200" dirty="0" smtClean="0">
                          <a:solidFill>
                            <a:schemeClr val="dk1"/>
                          </a:solidFill>
                          <a:latin typeface="+mn-lt"/>
                          <a:ea typeface="+mn-ea"/>
                          <a:cs typeface="+mn-cs"/>
                        </a:rPr>
                        <a:t>Основные решаемые задачи профессии "Дизайнер":</a:t>
                      </a:r>
                      <a:endParaRPr lang="ru-RU" sz="1400" b="0" i="0" kern="1200" dirty="0" smtClean="0">
                        <a:solidFill>
                          <a:schemeClr val="dk1"/>
                        </a:solidFill>
                        <a:latin typeface="+mn-lt"/>
                        <a:ea typeface="+mn-ea"/>
                        <a:cs typeface="+mn-cs"/>
                      </a:endParaRPr>
                    </a:p>
                    <a:p>
                      <a:r>
                        <a:rPr lang="ru-RU" sz="1100" b="1" i="0" u="none" strike="noStrike" kern="1200" dirty="0" smtClean="0">
                          <a:solidFill>
                            <a:schemeClr val="dk1"/>
                          </a:solidFill>
                          <a:latin typeface="+mn-lt"/>
                          <a:ea typeface="+mn-ea"/>
                          <a:cs typeface="+mn-cs"/>
                        </a:rPr>
                        <a:t>получение заказа и уяснение первоначальной идеи проекта;</a:t>
                      </a:r>
                    </a:p>
                    <a:p>
                      <a:r>
                        <a:rPr lang="ru-RU" sz="1100" b="1" i="0" u="none" strike="noStrike" kern="1200" dirty="0" smtClean="0">
                          <a:solidFill>
                            <a:schemeClr val="dk1"/>
                          </a:solidFill>
                          <a:latin typeface="+mn-lt"/>
                          <a:ea typeface="+mn-ea"/>
                          <a:cs typeface="+mn-cs"/>
                        </a:rPr>
                        <a:t>выработка общего замысла и анализ существующих прототипов;</a:t>
                      </a:r>
                    </a:p>
                    <a:p>
                      <a:r>
                        <a:rPr lang="ru-RU" sz="1100" b="1" i="0" u="none" strike="noStrike" kern="1200" dirty="0" smtClean="0">
                          <a:solidFill>
                            <a:schemeClr val="dk1"/>
                          </a:solidFill>
                          <a:latin typeface="+mn-lt"/>
                          <a:ea typeface="+mn-ea"/>
                          <a:cs typeface="+mn-cs"/>
                        </a:rPr>
                        <a:t>поиск оптимального сочетания компонентов задуманного;</a:t>
                      </a:r>
                    </a:p>
                    <a:p>
                      <a:r>
                        <a:rPr lang="ru-RU" sz="1100" b="1" i="0" u="none" strike="noStrike" kern="1200" dirty="0" smtClean="0">
                          <a:solidFill>
                            <a:schemeClr val="dk1"/>
                          </a:solidFill>
                          <a:latin typeface="+mn-lt"/>
                          <a:ea typeface="+mn-ea"/>
                          <a:cs typeface="+mn-cs"/>
                        </a:rPr>
                        <a:t>разработка эскиза и согласование его с заказчиком;</a:t>
                      </a:r>
                    </a:p>
                    <a:p>
                      <a:r>
                        <a:rPr lang="ru-RU" sz="1100" b="1" i="0" u="none" strike="noStrike" kern="1200" dirty="0" smtClean="0">
                          <a:solidFill>
                            <a:schemeClr val="dk1"/>
                          </a:solidFill>
                          <a:latin typeface="+mn-lt"/>
                          <a:ea typeface="+mn-ea"/>
                          <a:cs typeface="+mn-cs"/>
                        </a:rPr>
                        <a:t>изготовление макета проекта;</a:t>
                      </a:r>
                    </a:p>
                    <a:p>
                      <a:r>
                        <a:rPr lang="ru-RU" sz="1100" b="1" i="0" u="none" strike="noStrike" kern="1200" dirty="0" smtClean="0">
                          <a:solidFill>
                            <a:schemeClr val="dk1"/>
                          </a:solidFill>
                          <a:latin typeface="+mn-lt"/>
                          <a:ea typeface="+mn-ea"/>
                          <a:cs typeface="+mn-cs"/>
                        </a:rPr>
                        <a:t>расчет и разработка чертежей;</a:t>
                      </a:r>
                    </a:p>
                    <a:p>
                      <a:r>
                        <a:rPr lang="ru-RU" sz="1100" b="1" i="0" u="none" strike="noStrike" kern="1200" dirty="0" smtClean="0">
                          <a:solidFill>
                            <a:schemeClr val="dk1"/>
                          </a:solidFill>
                          <a:latin typeface="+mn-lt"/>
                          <a:ea typeface="+mn-ea"/>
                          <a:cs typeface="+mn-cs"/>
                        </a:rPr>
                        <a:t>производство образца, его коррекция.</a:t>
                      </a:r>
                    </a:p>
                  </a:txBody>
                  <a:tcPr/>
                </a:tc>
                <a:tc hMerge="1">
                  <a:txBody>
                    <a:bodyPr/>
                    <a:lstStyle/>
                    <a:p>
                      <a:endParaRPr lang="ru-RU" dirty="0"/>
                    </a:p>
                  </a:txBody>
                  <a:tcPr/>
                </a:tc>
              </a:tr>
              <a:tr h="300502">
                <a:tc gridSpan="2">
                  <a:txBody>
                    <a:bodyPr/>
                    <a:lstStyle/>
                    <a:p>
                      <a:pPr algn="ctr"/>
                      <a:r>
                        <a:rPr lang="ru-RU" sz="1400" b="1" dirty="0">
                          <a:latin typeface="Verdana"/>
                        </a:rPr>
                        <a:t>Профессионально–важные качества профессии "Дизайнер":</a:t>
                      </a:r>
                      <a:endParaRPr lang="ru-RU" sz="1400" dirty="0">
                        <a:latin typeface="Verdana"/>
                      </a:endParaRPr>
                    </a:p>
                  </a:txBody>
                  <a:tcPr marL="28575" marR="28575" marT="28575" marB="28575" anchor="ctr"/>
                </a:tc>
                <a:tc hMerge="1">
                  <a:txBody>
                    <a:bodyPr/>
                    <a:lstStyle/>
                    <a:p>
                      <a:endParaRPr lang="ru-RU"/>
                    </a:p>
                  </a:txBody>
                  <a:tcPr/>
                </a:tc>
              </a:tr>
              <a:tr h="1841037">
                <a:tc>
                  <a:txBody>
                    <a:bodyPr/>
                    <a:lstStyle/>
                    <a:p>
                      <a:pPr>
                        <a:buFont typeface="Arial"/>
                        <a:buChar char="•"/>
                      </a:pPr>
                      <a:r>
                        <a:rPr lang="ru-RU" sz="1100" b="1" u="none" strike="noStrike" dirty="0">
                          <a:latin typeface="Arial"/>
                        </a:rPr>
                        <a:t>инициативность;</a:t>
                      </a:r>
                    </a:p>
                    <a:p>
                      <a:pPr>
                        <a:buFont typeface="Arial"/>
                        <a:buChar char="•"/>
                      </a:pPr>
                      <a:r>
                        <a:rPr lang="ru-RU" sz="1100" b="1" u="none" strike="noStrike" dirty="0">
                          <a:latin typeface="Arial"/>
                        </a:rPr>
                        <a:t>самостоятельность;</a:t>
                      </a:r>
                    </a:p>
                    <a:p>
                      <a:pPr>
                        <a:buFont typeface="Arial"/>
                        <a:buChar char="•"/>
                      </a:pPr>
                      <a:r>
                        <a:rPr lang="ru-RU" sz="1100" b="1" u="none" strike="noStrike" dirty="0">
                          <a:latin typeface="Arial"/>
                        </a:rPr>
                        <a:t>способность к восприятию пространственного соотношения предметов;</a:t>
                      </a:r>
                    </a:p>
                    <a:p>
                      <a:pPr>
                        <a:buFont typeface="Arial"/>
                        <a:buChar char="•"/>
                      </a:pPr>
                      <a:r>
                        <a:rPr lang="ru-RU" sz="1100" b="1" u="none" strike="noStrike" dirty="0">
                          <a:latin typeface="Arial"/>
                        </a:rPr>
                        <a:t>цветовое восприятие;</a:t>
                      </a:r>
                    </a:p>
                    <a:p>
                      <a:pPr>
                        <a:buFont typeface="Arial"/>
                        <a:buChar char="•"/>
                      </a:pPr>
                      <a:r>
                        <a:rPr lang="ru-RU" sz="1100" b="1" u="none" strike="noStrike" dirty="0">
                          <a:latin typeface="Arial"/>
                        </a:rPr>
                        <a:t>внимание к деталям;</a:t>
                      </a:r>
                    </a:p>
                    <a:p>
                      <a:pPr>
                        <a:buFont typeface="Arial"/>
                        <a:buChar char="•"/>
                      </a:pPr>
                      <a:r>
                        <a:rPr lang="ru-RU" sz="1100" b="1" u="none" strike="noStrike" dirty="0">
                          <a:latin typeface="Arial"/>
                        </a:rPr>
                        <a:t>способность к созданию образа по словесному описанию;</a:t>
                      </a:r>
                    </a:p>
                    <a:p>
                      <a:pPr>
                        <a:buFont typeface="Arial"/>
                        <a:buChar char="•"/>
                      </a:pPr>
                      <a:r>
                        <a:rPr lang="ru-RU" sz="1100" b="1" u="none" strike="noStrike" dirty="0">
                          <a:latin typeface="Arial"/>
                        </a:rPr>
                        <a:t>способность к зрительным представлениям;</a:t>
                      </a:r>
                    </a:p>
                    <a:p>
                      <a:pPr>
                        <a:buFont typeface="Arial"/>
                        <a:buChar char="•"/>
                      </a:pPr>
                      <a:r>
                        <a:rPr lang="ru-RU" sz="1100" b="1" u="none" strike="noStrike" dirty="0">
                          <a:latin typeface="Arial"/>
                        </a:rPr>
                        <a:t>абстрактность (абстрактные образы, понятия) мышления;</a:t>
                      </a:r>
                    </a:p>
                    <a:p>
                      <a:pPr>
                        <a:buFont typeface="Arial"/>
                        <a:buChar char="•"/>
                      </a:pPr>
                      <a:r>
                        <a:rPr lang="ru-RU" sz="1100" b="1" u="none" strike="noStrike" dirty="0">
                          <a:latin typeface="Arial"/>
                        </a:rPr>
                        <a:t>ассоциативность мышления;</a:t>
                      </a:r>
                    </a:p>
                  </a:txBody>
                  <a:tcPr marL="28575" marR="28575" marT="28575" marB="28575" anchor="ctr"/>
                </a:tc>
                <a:tc>
                  <a:txBody>
                    <a:bodyPr/>
                    <a:lstStyle/>
                    <a:p>
                      <a:pPr>
                        <a:buFont typeface="Arial"/>
                        <a:buChar char="•"/>
                      </a:pPr>
                      <a:r>
                        <a:rPr lang="ru-RU" sz="1100" b="1" u="none" strike="noStrike" dirty="0">
                          <a:latin typeface="Arial"/>
                        </a:rPr>
                        <a:t>гибкость мышления;</a:t>
                      </a:r>
                    </a:p>
                    <a:p>
                      <a:pPr>
                        <a:buFont typeface="Arial"/>
                        <a:buChar char="•"/>
                      </a:pPr>
                      <a:r>
                        <a:rPr lang="ru-RU" sz="1100" b="1" u="none" strike="noStrike" dirty="0">
                          <a:latin typeface="Arial"/>
                        </a:rPr>
                        <a:t>интуитивное мышление;</a:t>
                      </a:r>
                    </a:p>
                    <a:p>
                      <a:pPr>
                        <a:buFont typeface="Arial"/>
                        <a:buChar char="•"/>
                      </a:pPr>
                      <a:r>
                        <a:rPr lang="ru-RU" sz="1100" b="1" u="none" strike="noStrike" dirty="0">
                          <a:latin typeface="Arial"/>
                        </a:rPr>
                        <a:t>образная память;</a:t>
                      </a:r>
                    </a:p>
                    <a:p>
                      <a:pPr>
                        <a:buFont typeface="Arial"/>
                        <a:buChar char="•"/>
                      </a:pPr>
                      <a:r>
                        <a:rPr lang="ru-RU" sz="1100" b="1" u="none" strike="noStrike" dirty="0">
                          <a:latin typeface="Arial"/>
                        </a:rPr>
                        <a:t>навыки черчения;</a:t>
                      </a:r>
                    </a:p>
                    <a:p>
                      <a:pPr>
                        <a:buFont typeface="Arial"/>
                        <a:buChar char="•"/>
                      </a:pPr>
                      <a:r>
                        <a:rPr lang="ru-RU" sz="1100" b="1" u="none" strike="noStrike" dirty="0">
                          <a:latin typeface="Arial"/>
                        </a:rPr>
                        <a:t>способность к конструированию и проектированию;</a:t>
                      </a:r>
                    </a:p>
                    <a:p>
                      <a:pPr>
                        <a:buFont typeface="Arial"/>
                        <a:buChar char="•"/>
                      </a:pPr>
                      <a:r>
                        <a:rPr lang="ru-RU" sz="1100" b="1" u="none" strike="noStrike" dirty="0">
                          <a:latin typeface="Arial"/>
                        </a:rPr>
                        <a:t>умение предвидеть результат;</a:t>
                      </a:r>
                    </a:p>
                    <a:p>
                      <a:pPr>
                        <a:buFont typeface="Arial"/>
                        <a:buChar char="•"/>
                      </a:pPr>
                      <a:r>
                        <a:rPr lang="ru-RU" sz="1100" b="1" u="none" strike="noStrike" dirty="0">
                          <a:latin typeface="Arial"/>
                        </a:rPr>
                        <a:t>художественные способности;</a:t>
                      </a:r>
                    </a:p>
                    <a:p>
                      <a:pPr>
                        <a:buFont typeface="Arial"/>
                        <a:buChar char="•"/>
                      </a:pPr>
                      <a:r>
                        <a:rPr lang="ru-RU" sz="1100" b="1" u="none" strike="noStrike" dirty="0">
                          <a:latin typeface="Arial"/>
                        </a:rPr>
                        <a:t>чувство вкуса;</a:t>
                      </a:r>
                    </a:p>
                    <a:p>
                      <a:pPr>
                        <a:buFont typeface="Arial"/>
                        <a:buChar char="•"/>
                      </a:pPr>
                      <a:r>
                        <a:rPr lang="ru-RU" sz="1100" b="1" u="none" strike="noStrike" dirty="0">
                          <a:latin typeface="Arial"/>
                        </a:rPr>
                        <a:t>чувство гармонии;</a:t>
                      </a:r>
                    </a:p>
                    <a:p>
                      <a:pPr>
                        <a:buFont typeface="Arial"/>
                        <a:buChar char="•"/>
                      </a:pPr>
                      <a:r>
                        <a:rPr lang="ru-RU" sz="1100" b="1" u="none" strike="noStrike" dirty="0">
                          <a:latin typeface="Arial"/>
                        </a:rPr>
                        <a:t>чувство симметрии.</a:t>
                      </a:r>
                    </a:p>
                  </a:txBody>
                  <a:tcPr marL="28575" marR="28575" marT="28575" marB="28575" anchor="ctr"/>
                </a:tc>
              </a:tr>
              <a:tr h="300502">
                <a:tc gridSpan="2">
                  <a:txBody>
                    <a:bodyPr/>
                    <a:lstStyle/>
                    <a:p>
                      <a:pPr algn="ctr"/>
                      <a:r>
                        <a:rPr lang="ru-RU" sz="1400" b="1" dirty="0">
                          <a:latin typeface="Verdana"/>
                        </a:rPr>
                        <a:t>Заболевания, противопоказанные для профессии "Дизайнер":</a:t>
                      </a:r>
                      <a:endParaRPr lang="ru-RU" sz="1400" dirty="0">
                        <a:latin typeface="Verdana"/>
                      </a:endParaRPr>
                    </a:p>
                  </a:txBody>
                  <a:tcPr marL="28575" marR="28575" marT="28575" marB="28575" anchor="ctr"/>
                </a:tc>
                <a:tc hMerge="1">
                  <a:txBody>
                    <a:bodyPr/>
                    <a:lstStyle/>
                    <a:p>
                      <a:endParaRPr lang="ru-RU"/>
                    </a:p>
                  </a:txBody>
                  <a:tcPr/>
                </a:tc>
              </a:tr>
              <a:tr h="647584">
                <a:tc>
                  <a:txBody>
                    <a:bodyPr/>
                    <a:lstStyle/>
                    <a:p>
                      <a:pPr>
                        <a:buFont typeface="Arial"/>
                        <a:buChar char="•"/>
                      </a:pPr>
                      <a:r>
                        <a:rPr lang="ru-RU" sz="1100" b="1" u="none" strike="noStrike">
                          <a:latin typeface="Arial"/>
                        </a:rPr>
                        <a:t>некорректируемое снижение остроты зрения;</a:t>
                      </a:r>
                    </a:p>
                    <a:p>
                      <a:pPr>
                        <a:buFont typeface="Arial"/>
                        <a:buChar char="•"/>
                      </a:pPr>
                      <a:r>
                        <a:rPr lang="ru-RU" sz="1100" b="1" u="none" strike="noStrike">
                          <a:latin typeface="Arial"/>
                        </a:rPr>
                        <a:t>нарушение цветоразличения, бинокулярного зрения;</a:t>
                      </a:r>
                    </a:p>
                    <a:p>
                      <a:pPr>
                        <a:buFont typeface="Arial"/>
                        <a:buChar char="•"/>
                      </a:pPr>
                      <a:r>
                        <a:rPr lang="ru-RU" sz="11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1100" b="1" u="none" strike="noStrike" dirty="0">
                          <a:latin typeface="Arial"/>
                        </a:rPr>
                        <a:t>расстройства координации движений;</a:t>
                      </a:r>
                    </a:p>
                    <a:p>
                      <a:pPr>
                        <a:buFont typeface="Arial"/>
                        <a:buChar char="•"/>
                      </a:pPr>
                      <a:r>
                        <a:rPr lang="ru-RU" sz="1100" b="1" u="none" strike="noStrike" dirty="0">
                          <a:latin typeface="Arial"/>
                        </a:rPr>
                        <a:t>расстройства слуха;</a:t>
                      </a:r>
                    </a:p>
                    <a:p>
                      <a:pPr>
                        <a:buFont typeface="Arial"/>
                        <a:buChar char="•"/>
                      </a:pPr>
                      <a:r>
                        <a:rPr lang="ru-RU" sz="1100" b="1" u="none" strike="noStrike" dirty="0">
                          <a:latin typeface="Arial"/>
                        </a:rPr>
                        <a:t>дрожание рук;</a:t>
                      </a:r>
                    </a:p>
                    <a:p>
                      <a:pPr>
                        <a:buFont typeface="Arial"/>
                        <a:buChar char="•"/>
                      </a:pPr>
                      <a:r>
                        <a:rPr lang="ru-RU" sz="1100" b="1" u="none" strike="noStrike" dirty="0">
                          <a:latin typeface="Arial"/>
                        </a:rPr>
                        <a:t>расстройства речи.</a:t>
                      </a:r>
                    </a:p>
                  </a:txBody>
                  <a:tcPr marL="28575" marR="28575" marT="28575" marB="28575" anchor="ctr"/>
                </a:tc>
              </a:tr>
              <a:tr h="649723">
                <a:tc gridSpan="2">
                  <a:txBody>
                    <a:bodyPr/>
                    <a:lstStyle/>
                    <a:p>
                      <a:r>
                        <a:rPr lang="ru-RU" sz="1400" b="1" dirty="0">
                          <a:latin typeface="Verdana"/>
                        </a:rPr>
                        <a:t>Уровень образования профессии "Дизайнер"</a:t>
                      </a:r>
                      <a:endParaRPr lang="ru-RU" sz="1400" dirty="0">
                        <a:latin typeface="Verdana"/>
                      </a:endParaRPr>
                    </a:p>
                    <a:p>
                      <a:r>
                        <a:rPr lang="ru-RU" sz="1100" dirty="0">
                          <a:latin typeface="Verdana"/>
                        </a:rPr>
                        <a:t>Для овладения профессией "Дизайнер"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62074"/>
          </a:xfrm>
        </p:spPr>
        <p:txBody>
          <a:bodyPr>
            <a:normAutofit/>
          </a:bodyPr>
          <a:lstStyle/>
          <a:p>
            <a:r>
              <a:rPr lang="ru-RU" sz="1200" b="1" dirty="0"/>
              <a:t>Журналист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9563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100" b="1" i="0" kern="1200" dirty="0" smtClean="0">
                          <a:solidFill>
                            <a:schemeClr val="lt1"/>
                          </a:solidFill>
                          <a:latin typeface="+mn-lt"/>
                          <a:ea typeface="+mn-ea"/>
                          <a:cs typeface="+mn-cs"/>
                        </a:rPr>
                        <a:t>Назначение профессии "Журналист": </a:t>
                      </a:r>
                      <a:r>
                        <a:rPr lang="ru-RU" sz="900" b="0" i="0" kern="1200" dirty="0" smtClean="0">
                          <a:solidFill>
                            <a:schemeClr val="lt1"/>
                          </a:solidFill>
                          <a:latin typeface="+mn-lt"/>
                          <a:ea typeface="+mn-ea"/>
                          <a:cs typeface="+mn-cs"/>
                        </a:rPr>
                        <a:t>своевременное и достоверное информирование людей о наиболее важных событиях или интересных явлениях мира экономики, политики и культуры.</a:t>
                      </a:r>
                      <a:endParaRPr lang="ru-RU" sz="900" dirty="0"/>
                    </a:p>
                  </a:txBody>
                  <a:tcPr/>
                </a:tc>
                <a:tc hMerge="1">
                  <a:txBody>
                    <a:bodyPr/>
                    <a:lstStyle/>
                    <a:p>
                      <a:endParaRPr lang="ru-RU" dirty="0"/>
                    </a:p>
                  </a:txBody>
                  <a:tcPr/>
                </a:tc>
              </a:tr>
              <a:tr h="370840">
                <a:tc gridSpan="2">
                  <a:txBody>
                    <a:bodyPr/>
                    <a:lstStyle/>
                    <a:p>
                      <a:r>
                        <a:rPr lang="ru-RU" sz="1100" b="1" i="0" kern="1200" dirty="0" smtClean="0">
                          <a:solidFill>
                            <a:schemeClr val="dk1"/>
                          </a:solidFill>
                          <a:latin typeface="+mn-lt"/>
                          <a:ea typeface="+mn-ea"/>
                          <a:cs typeface="+mn-cs"/>
                        </a:rPr>
                        <a:t>Основные решаемые задачи профессии "Журналист":</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поиск существенно важной, интересной, эксклюзивной информации по выбранной тематике.</a:t>
                      </a:r>
                    </a:p>
                    <a:p>
                      <a:r>
                        <a:rPr lang="ru-RU" sz="900" b="1" i="0" u="none" strike="noStrike" kern="1200" dirty="0" smtClean="0">
                          <a:solidFill>
                            <a:schemeClr val="dk1"/>
                          </a:solidFill>
                          <a:latin typeface="+mn-lt"/>
                          <a:ea typeface="+mn-ea"/>
                          <a:cs typeface="+mn-cs"/>
                        </a:rPr>
                        <a:t>фиксация найденного материала разнообразными методами, приемами и способами: анализом различных источников, опросом, интервьюированием, беседой;</a:t>
                      </a:r>
                    </a:p>
                    <a:p>
                      <a:r>
                        <a:rPr lang="ru-RU" sz="900" b="1" i="0" u="none" strike="noStrike" kern="1200" dirty="0" smtClean="0">
                          <a:solidFill>
                            <a:schemeClr val="dk1"/>
                          </a:solidFill>
                          <a:latin typeface="+mn-lt"/>
                          <a:ea typeface="+mn-ea"/>
                          <a:cs typeface="+mn-cs"/>
                        </a:rPr>
                        <a:t>анализ и проверка достоверности обнаруженных фактов;</a:t>
                      </a:r>
                    </a:p>
                    <a:p>
                      <a:r>
                        <a:rPr lang="ru-RU" sz="900" b="1" i="0" u="none" strike="noStrike" kern="1200" dirty="0" smtClean="0">
                          <a:solidFill>
                            <a:schemeClr val="dk1"/>
                          </a:solidFill>
                          <a:latin typeface="+mn-lt"/>
                          <a:ea typeface="+mn-ea"/>
                          <a:cs typeface="+mn-cs"/>
                        </a:rPr>
                        <a:t>подготовка материала к выпуску;</a:t>
                      </a:r>
                    </a:p>
                    <a:p>
                      <a:r>
                        <a:rPr lang="ru-RU" sz="900" b="1" i="0" u="none" strike="noStrike" kern="1200" dirty="0" smtClean="0">
                          <a:solidFill>
                            <a:schemeClr val="dk1"/>
                          </a:solidFill>
                          <a:latin typeface="+mn-lt"/>
                          <a:ea typeface="+mn-ea"/>
                          <a:cs typeface="+mn-cs"/>
                        </a:rPr>
                        <a:t>руководство редакторской группой, корректировка публикуемых материалов;</a:t>
                      </a:r>
                    </a:p>
                    <a:p>
                      <a:r>
                        <a:rPr lang="ru-RU" sz="900" b="1" i="0" u="none" strike="noStrike" kern="1200" dirty="0" smtClean="0">
                          <a:solidFill>
                            <a:schemeClr val="dk1"/>
                          </a:solidFill>
                          <a:latin typeface="+mn-lt"/>
                          <a:ea typeface="+mn-ea"/>
                          <a:cs typeface="+mn-cs"/>
                        </a:rPr>
                        <a:t>контроль процесса выпуска </a:t>
                      </a:r>
                      <a:r>
                        <a:rPr lang="ru-RU" sz="900" b="1" i="0" u="none" strike="noStrike" kern="1200" dirty="0" err="1" smtClean="0">
                          <a:solidFill>
                            <a:schemeClr val="dk1"/>
                          </a:solidFill>
                          <a:latin typeface="+mn-lt"/>
                          <a:ea typeface="+mn-ea"/>
                          <a:cs typeface="+mn-cs"/>
                        </a:rPr>
                        <a:t>мателиала</a:t>
                      </a:r>
                      <a:r>
                        <a:rPr lang="ru-RU" sz="900" b="1" i="0" u="none" strike="noStrike" kern="1200" dirty="0" smtClean="0">
                          <a:solidFill>
                            <a:schemeClr val="dk1"/>
                          </a:solidFill>
                          <a:latin typeface="+mn-lt"/>
                          <a:ea typeface="+mn-ea"/>
                          <a:cs typeface="+mn-cs"/>
                        </a:rPr>
                        <a:t>.</a:t>
                      </a:r>
                    </a:p>
                  </a:txBody>
                  <a:tcPr/>
                </a:tc>
                <a:tc hMerge="1">
                  <a:txBody>
                    <a:bodyPr/>
                    <a:lstStyle/>
                    <a:p>
                      <a:endParaRPr lang="ru-RU" dirty="0"/>
                    </a:p>
                  </a:txBody>
                  <a:tcPr/>
                </a:tc>
              </a:tr>
              <a:tr h="370840">
                <a:tc gridSpan="2">
                  <a:txBody>
                    <a:bodyPr/>
                    <a:lstStyle/>
                    <a:p>
                      <a:pPr algn="ctr"/>
                      <a:r>
                        <a:rPr lang="ru-RU" sz="1100" b="1" dirty="0">
                          <a:latin typeface="Verdana"/>
                        </a:rPr>
                        <a:t>Профессионально–важные качества профессии "Журналист":</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dirty="0">
                          <a:latin typeface="Arial"/>
                        </a:rPr>
                        <a:t>инициативность;</a:t>
                      </a:r>
                    </a:p>
                    <a:p>
                      <a:pPr>
                        <a:buFont typeface="Arial"/>
                        <a:buChar char="•"/>
                      </a:pPr>
                      <a:r>
                        <a:rPr lang="ru-RU" sz="900" b="1" u="none" strike="noStrike" dirty="0">
                          <a:latin typeface="Arial"/>
                        </a:rPr>
                        <a:t>предусмотрительность;</a:t>
                      </a:r>
                    </a:p>
                    <a:p>
                      <a:pPr>
                        <a:buFont typeface="Arial"/>
                        <a:buChar char="•"/>
                      </a:pPr>
                      <a:r>
                        <a:rPr lang="ru-RU" sz="900" b="1" u="none" strike="noStrike" dirty="0">
                          <a:latin typeface="Arial"/>
                        </a:rPr>
                        <a:t>пунктуальность;</a:t>
                      </a:r>
                    </a:p>
                    <a:p>
                      <a:pPr>
                        <a:buFont typeface="Arial"/>
                        <a:buChar char="•"/>
                      </a:pPr>
                      <a:r>
                        <a:rPr lang="ru-RU" sz="900" b="1" u="none" strike="noStrike" dirty="0">
                          <a:latin typeface="Arial"/>
                        </a:rPr>
                        <a:t>самостоятельность;</a:t>
                      </a:r>
                    </a:p>
                    <a:p>
                      <a:pPr>
                        <a:buFont typeface="Arial"/>
                        <a:buChar char="•"/>
                      </a:pPr>
                      <a:r>
                        <a:rPr lang="ru-RU" sz="900" b="1" u="none" strike="noStrike" dirty="0">
                          <a:latin typeface="Arial"/>
                        </a:rPr>
                        <a:t>активность;</a:t>
                      </a:r>
                    </a:p>
                    <a:p>
                      <a:pPr>
                        <a:buFont typeface="Arial"/>
                        <a:buChar char="•"/>
                      </a:pPr>
                      <a:r>
                        <a:rPr lang="ru-RU" sz="900" b="1" u="none" strike="noStrike" dirty="0">
                          <a:latin typeface="Arial"/>
                        </a:rPr>
                        <a:t>способность аргументировано отстаивать свое мнение;</a:t>
                      </a:r>
                    </a:p>
                    <a:p>
                      <a:pPr>
                        <a:buFont typeface="Arial"/>
                        <a:buChar char="•"/>
                      </a:pPr>
                      <a:r>
                        <a:rPr lang="ru-RU" sz="9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900" b="1" u="none" strike="noStrike" dirty="0">
                          <a:latin typeface="Arial"/>
                        </a:rPr>
                        <a:t>уверенность в себе;</a:t>
                      </a:r>
                    </a:p>
                    <a:p>
                      <a:pPr>
                        <a:buFont typeface="Arial"/>
                        <a:buChar char="•"/>
                      </a:pPr>
                      <a:r>
                        <a:rPr lang="ru-RU" sz="900" b="1" u="none" strike="noStrike" dirty="0">
                          <a:latin typeface="Arial"/>
                        </a:rPr>
                        <a:t>избирательность внимания;</a:t>
                      </a:r>
                    </a:p>
                    <a:p>
                      <a:pPr>
                        <a:buFont typeface="Arial"/>
                        <a:buChar char="•"/>
                      </a:pPr>
                      <a:r>
                        <a:rPr lang="ru-RU" sz="900" b="1" u="none" strike="noStrike" dirty="0">
                          <a:latin typeface="Arial"/>
                        </a:rPr>
                        <a:t>способность к образному представлению предметов, процессов и явлений;</a:t>
                      </a:r>
                    </a:p>
                    <a:p>
                      <a:pPr>
                        <a:buFont typeface="Arial"/>
                        <a:buChar char="•"/>
                      </a:pPr>
                      <a:r>
                        <a:rPr lang="ru-RU" sz="900" b="1" u="none" strike="noStrike" dirty="0">
                          <a:latin typeface="Arial"/>
                        </a:rPr>
                        <a:t>гибкость, динамичность мышления;</a:t>
                      </a:r>
                    </a:p>
                  </a:txBody>
                  <a:tcPr marL="28575" marR="28575" marT="28575" marB="28575" anchor="ctr"/>
                </a:tc>
                <a:tc>
                  <a:txBody>
                    <a:bodyPr/>
                    <a:lstStyle/>
                    <a:p>
                      <a:pPr>
                        <a:buFont typeface="Arial"/>
                        <a:buChar char="•"/>
                      </a:pPr>
                      <a:r>
                        <a:rPr lang="ru-RU" sz="900" b="1" u="none" strike="noStrike" dirty="0">
                          <a:latin typeface="Arial"/>
                        </a:rPr>
                        <a:t>интерес ко всему новому;</a:t>
                      </a:r>
                    </a:p>
                    <a:p>
                      <a:pPr>
                        <a:buFont typeface="Arial"/>
                        <a:buChar char="•"/>
                      </a:pPr>
                      <a:r>
                        <a:rPr lang="ru-RU" sz="900" b="1" u="none" strike="noStrike" dirty="0">
                          <a:latin typeface="Arial"/>
                        </a:rPr>
                        <a:t>творческие способности, склонность к исследовательской деятельности;</a:t>
                      </a:r>
                    </a:p>
                    <a:p>
                      <a:pPr>
                        <a:buFont typeface="Arial"/>
                        <a:buChar char="•"/>
                      </a:pPr>
                      <a:r>
                        <a:rPr lang="ru-RU" sz="900" b="1" u="none" strike="noStrike" dirty="0">
                          <a:latin typeface="Arial"/>
                        </a:rPr>
                        <a:t>хорошая память;</a:t>
                      </a:r>
                    </a:p>
                    <a:p>
                      <a:pPr>
                        <a:buFont typeface="Arial"/>
                        <a:buChar char="•"/>
                      </a:pPr>
                      <a:r>
                        <a:rPr lang="ru-RU" sz="900" b="1" u="none" strike="noStrike" dirty="0">
                          <a:latin typeface="Arial"/>
                        </a:rPr>
                        <a:t>организаторские способности;</a:t>
                      </a:r>
                    </a:p>
                    <a:p>
                      <a:pPr>
                        <a:buFont typeface="Arial"/>
                        <a:buChar char="•"/>
                      </a:pPr>
                      <a:r>
                        <a:rPr lang="ru-RU" sz="900" b="1" u="none" strike="noStrike" dirty="0">
                          <a:latin typeface="Arial"/>
                        </a:rPr>
                        <a:t>способность анализировать и сопоставлять факты;</a:t>
                      </a:r>
                    </a:p>
                    <a:p>
                      <a:pPr>
                        <a:buFont typeface="Arial"/>
                        <a:buChar char="•"/>
                      </a:pPr>
                      <a:r>
                        <a:rPr lang="ru-RU" sz="900" b="1" u="none" strike="noStrike" dirty="0">
                          <a:latin typeface="Arial"/>
                        </a:rPr>
                        <a:t>литературные способности;</a:t>
                      </a:r>
                    </a:p>
                    <a:p>
                      <a:pPr>
                        <a:buFont typeface="Arial"/>
                        <a:buChar char="•"/>
                      </a:pPr>
                      <a:r>
                        <a:rPr lang="ru-RU" sz="900" b="1" u="none" strike="noStrike" dirty="0">
                          <a:latin typeface="Arial"/>
                        </a:rPr>
                        <a:t>широкая эрудиция;</a:t>
                      </a:r>
                    </a:p>
                    <a:p>
                      <a:pPr>
                        <a:buFont typeface="Arial"/>
                        <a:buChar char="•"/>
                      </a:pPr>
                      <a:r>
                        <a:rPr lang="ru-RU" sz="900" b="1" u="none" strike="noStrike" dirty="0">
                          <a:latin typeface="Arial"/>
                        </a:rPr>
                        <a:t>политическая культура;</a:t>
                      </a:r>
                    </a:p>
                    <a:p>
                      <a:pPr>
                        <a:buFont typeface="Arial"/>
                        <a:buChar char="•"/>
                      </a:pPr>
                      <a:r>
                        <a:rPr lang="ru-RU" sz="900" b="1" u="none" strike="noStrike" dirty="0">
                          <a:latin typeface="Arial"/>
                        </a:rPr>
                        <a:t>умение ориентироваться в сложных ситуациях;</a:t>
                      </a:r>
                    </a:p>
                    <a:p>
                      <a:pPr>
                        <a:buFont typeface="Arial"/>
                        <a:buChar char="•"/>
                      </a:pPr>
                      <a:r>
                        <a:rPr lang="ru-RU" sz="900" b="1" u="none" strike="noStrike" dirty="0">
                          <a:latin typeface="Arial"/>
                        </a:rPr>
                        <a:t>коммуникативные способности (</a:t>
                      </a:r>
                      <a:r>
                        <a:rPr lang="ru-RU" sz="900" b="1" u="none" strike="noStrike" dirty="0" err="1">
                          <a:latin typeface="Arial"/>
                        </a:rPr>
                        <a:t>способности</a:t>
                      </a:r>
                      <a:r>
                        <a:rPr lang="ru-RU" sz="900" b="1" u="none" strike="noStrike" dirty="0">
                          <a:latin typeface="Arial"/>
                        </a:rPr>
                        <a:t> общения и взаимодействия с людьми);</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умение быть интересным для </a:t>
                      </a:r>
                      <a:r>
                        <a:rPr lang="ru-RU" sz="900" b="1" u="none" strike="noStrike" dirty="0" err="1">
                          <a:latin typeface="Arial"/>
                        </a:rPr>
                        <a:t>содбеседника</a:t>
                      </a:r>
                      <a:r>
                        <a:rPr lang="ru-RU" sz="900" b="1" u="none" strike="noStrike" dirty="0">
                          <a:latin typeface="Arial"/>
                        </a:rPr>
                        <a:t>.</a:t>
                      </a:r>
                    </a:p>
                  </a:txBody>
                  <a:tcPr marL="28575" marR="28575" marT="28575" marB="28575" anchor="ctr"/>
                </a:tc>
              </a:tr>
              <a:tr h="370840">
                <a:tc gridSpan="2">
                  <a:txBody>
                    <a:bodyPr/>
                    <a:lstStyle/>
                    <a:p>
                      <a:pPr algn="ctr"/>
                      <a:r>
                        <a:rPr lang="ru-RU" sz="1100" b="1" dirty="0">
                          <a:latin typeface="Verdana"/>
                        </a:rPr>
                        <a:t>Заболевания, противопоказанные для профессии "Журналист":</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судороги, потери сознания;</a:t>
                      </a:r>
                    </a:p>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расстройства слуха;</a:t>
                      </a:r>
                    </a:p>
                    <a:p>
                      <a:pPr>
                        <a:buFont typeface="Arial"/>
                        <a:buChar char="•"/>
                      </a:pPr>
                      <a:r>
                        <a:rPr lang="ru-RU" sz="9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дрожание рук;</a:t>
                      </a:r>
                    </a:p>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741680">
                <a:tc gridSpan="2">
                  <a:txBody>
                    <a:bodyPr/>
                    <a:lstStyle/>
                    <a:p>
                      <a:r>
                        <a:rPr lang="ru-RU" sz="1100" b="1" dirty="0">
                          <a:latin typeface="Verdana"/>
                        </a:rPr>
                        <a:t>Уровень образования профессии "Журналист"</a:t>
                      </a:r>
                      <a:endParaRPr lang="ru-RU" sz="1100" dirty="0">
                        <a:latin typeface="Verdana"/>
                      </a:endParaRPr>
                    </a:p>
                    <a:p>
                      <a:r>
                        <a:rPr lang="ru-RU" sz="900" dirty="0">
                          <a:latin typeface="Verdana"/>
                        </a:rPr>
                        <a:t>Для овладения профессией "Журналист" необходимо высшее профессиональное образование. Профессии обучают гуманитарные вузы.</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62074"/>
          </a:xfrm>
        </p:spPr>
        <p:txBody>
          <a:bodyPr>
            <a:normAutofit/>
          </a:bodyPr>
          <a:lstStyle/>
          <a:p>
            <a:r>
              <a:rPr lang="ru-RU" sz="1200" b="1" dirty="0"/>
              <a:t>Клипмейкер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606806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100" b="1" i="0" kern="1200" dirty="0" smtClean="0">
                          <a:solidFill>
                            <a:schemeClr val="lt1"/>
                          </a:solidFill>
                          <a:latin typeface="+mn-lt"/>
                          <a:ea typeface="+mn-ea"/>
                          <a:cs typeface="+mn-cs"/>
                        </a:rPr>
                        <a:t>Назначение профессии "Клипмейкер": </a:t>
                      </a:r>
                      <a:r>
                        <a:rPr lang="ru-RU" sz="900" b="0" i="0" kern="1200" dirty="0" smtClean="0">
                          <a:solidFill>
                            <a:schemeClr val="lt1"/>
                          </a:solidFill>
                          <a:latin typeface="+mn-lt"/>
                          <a:ea typeface="+mn-ea"/>
                          <a:cs typeface="+mn-cs"/>
                        </a:rPr>
                        <a:t>разработка и постановка презентация рекламных роликов, клипов и другого рекламного продукта.</a:t>
                      </a:r>
                      <a:endParaRPr lang="ru-RU" sz="900" dirty="0"/>
                    </a:p>
                  </a:txBody>
                  <a:tcPr/>
                </a:tc>
                <a:tc hMerge="1">
                  <a:txBody>
                    <a:bodyPr/>
                    <a:lstStyle/>
                    <a:p>
                      <a:endParaRPr lang="ru-RU" dirty="0"/>
                    </a:p>
                  </a:txBody>
                  <a:tcPr/>
                </a:tc>
              </a:tr>
              <a:tr h="370840">
                <a:tc gridSpan="2">
                  <a:txBody>
                    <a:bodyPr/>
                    <a:lstStyle/>
                    <a:p>
                      <a:r>
                        <a:rPr lang="ru-RU" sz="1100" b="1" i="0" kern="1200" dirty="0" smtClean="0">
                          <a:solidFill>
                            <a:schemeClr val="dk1"/>
                          </a:solidFill>
                          <a:latin typeface="+mn-lt"/>
                          <a:ea typeface="+mn-ea"/>
                          <a:cs typeface="+mn-cs"/>
                        </a:rPr>
                        <a:t>Основные решаемые задачи профессии "Клипмейкер":</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получение задачи от заказчика, проработка и уяснение нормативов сценария (основная идея, музыка, действующие персонажи, продолжительность ролика и т.п.);</a:t>
                      </a:r>
                    </a:p>
                    <a:p>
                      <a:r>
                        <a:rPr lang="ru-RU" sz="900" b="1" i="0" u="none" strike="noStrike" kern="1200" dirty="0" smtClean="0">
                          <a:solidFill>
                            <a:schemeClr val="dk1"/>
                          </a:solidFill>
                          <a:latin typeface="+mn-lt"/>
                          <a:ea typeface="+mn-ea"/>
                          <a:cs typeface="+mn-cs"/>
                        </a:rPr>
                        <a:t>подготовка съемочной базы (подбор актеров, декораций, спец оборудования);</a:t>
                      </a:r>
                    </a:p>
                    <a:p>
                      <a:r>
                        <a:rPr lang="ru-RU" sz="900" b="1" i="0" u="none" strike="noStrike" kern="1200" dirty="0" smtClean="0">
                          <a:solidFill>
                            <a:schemeClr val="dk1"/>
                          </a:solidFill>
                          <a:latin typeface="+mn-lt"/>
                          <a:ea typeface="+mn-ea"/>
                          <a:cs typeface="+mn-cs"/>
                        </a:rPr>
                        <a:t>проработка задач со съемочной группой (сценаристами, операторами, гримерами, стилистами, реквизиторами, костюмерами и т.д.);</a:t>
                      </a:r>
                    </a:p>
                    <a:p>
                      <a:r>
                        <a:rPr lang="ru-RU" sz="900" b="1" i="0" u="none" strike="noStrike" kern="1200" dirty="0" smtClean="0">
                          <a:solidFill>
                            <a:schemeClr val="dk1"/>
                          </a:solidFill>
                          <a:latin typeface="+mn-lt"/>
                          <a:ea typeface="+mn-ea"/>
                          <a:cs typeface="+mn-cs"/>
                        </a:rPr>
                        <a:t>руководство съемочным процессом (коррекция дублей, координация света, музыки, декораций и т.п.);</a:t>
                      </a:r>
                    </a:p>
                    <a:p>
                      <a:r>
                        <a:rPr lang="ru-RU" sz="900" b="1" i="0" u="none" strike="noStrike" kern="1200" dirty="0" smtClean="0">
                          <a:solidFill>
                            <a:schemeClr val="dk1"/>
                          </a:solidFill>
                          <a:latin typeface="+mn-lt"/>
                          <a:ea typeface="+mn-ea"/>
                          <a:cs typeface="+mn-cs"/>
                        </a:rPr>
                        <a:t>монтаж отснятого материала, подготовка рекламного продукта.</a:t>
                      </a:r>
                    </a:p>
                  </a:txBody>
                  <a:tcPr/>
                </a:tc>
                <a:tc hMerge="1">
                  <a:txBody>
                    <a:bodyPr/>
                    <a:lstStyle/>
                    <a:p>
                      <a:endParaRPr lang="ru-RU" dirty="0"/>
                    </a:p>
                  </a:txBody>
                  <a:tcPr/>
                </a:tc>
              </a:tr>
              <a:tr h="370840">
                <a:tc gridSpan="2">
                  <a:txBody>
                    <a:bodyPr/>
                    <a:lstStyle/>
                    <a:p>
                      <a:pPr algn="ctr"/>
                      <a:r>
                        <a:rPr lang="ru-RU" sz="1100" b="1" dirty="0">
                          <a:latin typeface="Verdana"/>
                        </a:rPr>
                        <a:t>Профессионально–важные качества профессии "Клипмейкер":</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a:latin typeface="Arial"/>
                        </a:rPr>
                        <a:t>инициативность;</a:t>
                      </a:r>
                    </a:p>
                    <a:p>
                      <a:pPr>
                        <a:buFont typeface="Arial"/>
                        <a:buChar char="•"/>
                      </a:pPr>
                      <a:r>
                        <a:rPr lang="ru-RU" sz="900" b="1" u="none" strike="noStrike">
                          <a:latin typeface="Arial"/>
                        </a:rPr>
                        <a:t>предусмотрительность;</a:t>
                      </a:r>
                    </a:p>
                    <a:p>
                      <a:pPr>
                        <a:buFont typeface="Arial"/>
                        <a:buChar char="•"/>
                      </a:pPr>
                      <a:r>
                        <a:rPr lang="ru-RU" sz="900" b="1" u="none" strike="noStrike">
                          <a:latin typeface="Arial"/>
                        </a:rPr>
                        <a:t>самодостаточность (ориентация на собственные силы, уверенность в себе, чувство самоэффективности);</a:t>
                      </a:r>
                    </a:p>
                    <a:p>
                      <a:pPr>
                        <a:buFont typeface="Arial"/>
                        <a:buChar char="•"/>
                      </a:pPr>
                      <a:r>
                        <a:rPr lang="ru-RU" sz="900" b="1" u="none" strike="noStrike">
                          <a:latin typeface="Arial"/>
                        </a:rPr>
                        <a:t>способность планировать свою деятельность во времени;</a:t>
                      </a:r>
                    </a:p>
                    <a:p>
                      <a:pPr>
                        <a:buFont typeface="Arial"/>
                        <a:buChar char="•"/>
                      </a:pPr>
                      <a:r>
                        <a:rPr lang="ru-RU" sz="900" b="1" u="none" strike="noStrike">
                          <a:latin typeface="Arial"/>
                        </a:rPr>
                        <a:t>экстравертированность (ориентация на взаимодействие с людьми, общительность);</a:t>
                      </a:r>
                    </a:p>
                    <a:p>
                      <a:pPr>
                        <a:buFont typeface="Arial"/>
                        <a:buChar char="•"/>
                      </a:pPr>
                      <a:r>
                        <a:rPr lang="ru-RU" sz="900" b="1" u="none" strike="noStrike">
                          <a:latin typeface="Arial"/>
                        </a:rPr>
                        <a:t>хорошее зрение и слух;</a:t>
                      </a:r>
                    </a:p>
                    <a:p>
                      <a:pPr>
                        <a:buFont typeface="Arial"/>
                        <a:buChar char="•"/>
                      </a:pPr>
                      <a:r>
                        <a:rPr lang="ru-RU" sz="900" b="1" u="none" strike="noStrike">
                          <a:latin typeface="Arial"/>
                        </a:rPr>
                        <a:t>хорошее цветовое восприятие;</a:t>
                      </a:r>
                    </a:p>
                    <a:p>
                      <a:pPr>
                        <a:buFont typeface="Arial"/>
                        <a:buChar char="•"/>
                      </a:pPr>
                      <a:r>
                        <a:rPr lang="ru-RU" sz="900" b="1" u="none" strike="noStrike">
                          <a:latin typeface="Arial"/>
                        </a:rPr>
                        <a:t>внимание к деталям;</a:t>
                      </a:r>
                    </a:p>
                    <a:p>
                      <a:pPr>
                        <a:buFont typeface="Arial"/>
                        <a:buChar char="•"/>
                      </a:pPr>
                      <a:r>
                        <a:rPr lang="ru-RU" sz="900" b="1" u="none" strike="noStrike">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900" b="1" u="none" strike="noStrike">
                          <a:latin typeface="Arial"/>
                        </a:rPr>
                        <a:t>развитый объем внимания (способность одновременно воспринимать несколько объектов);</a:t>
                      </a:r>
                    </a:p>
                    <a:p>
                      <a:pPr>
                        <a:buFont typeface="Arial"/>
                        <a:buChar char="•"/>
                      </a:pPr>
                      <a:r>
                        <a:rPr lang="ru-RU" sz="900" b="1" u="none" strike="noStrike">
                          <a:latin typeface="Arial"/>
                        </a:rPr>
                        <a:t>способность к образному представлению предметов, процессов и явлений;</a:t>
                      </a:r>
                    </a:p>
                    <a:p>
                      <a:pPr>
                        <a:buFont typeface="Arial"/>
                        <a:buChar char="•"/>
                      </a:pPr>
                      <a:r>
                        <a:rPr lang="ru-RU" sz="900" b="1" u="none" strike="noStrike">
                          <a:latin typeface="Arial"/>
                        </a:rPr>
                        <a:t>способность к зрительным представлениям;</a:t>
                      </a:r>
                    </a:p>
                    <a:p>
                      <a:pPr>
                        <a:buFont typeface="Arial"/>
                        <a:buChar char="•"/>
                      </a:pPr>
                      <a:r>
                        <a:rPr lang="ru-RU" sz="900" b="1" u="none" strike="noStrike">
                          <a:latin typeface="Arial"/>
                        </a:rPr>
                        <a:t>пособность к переводу образа в словесное описание;</a:t>
                      </a:r>
                    </a:p>
                  </a:txBody>
                  <a:tcPr marL="28575" marR="28575" marT="28575" marB="28575" anchor="ctr"/>
                </a:tc>
                <a:tc>
                  <a:txBody>
                    <a:bodyPr/>
                    <a:lstStyle/>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творческое мышление;</a:t>
                      </a:r>
                    </a:p>
                    <a:p>
                      <a:pPr>
                        <a:buFont typeface="Arial"/>
                        <a:buChar char="•"/>
                      </a:pPr>
                      <a:r>
                        <a:rPr lang="ru-RU" sz="900" b="1" u="none" strike="noStrike" dirty="0">
                          <a:latin typeface="Arial"/>
                        </a:rPr>
                        <a:t>интуитивное мышление;</a:t>
                      </a:r>
                    </a:p>
                    <a:p>
                      <a:pPr>
                        <a:buFont typeface="Arial"/>
                        <a:buChar char="•"/>
                      </a:pPr>
                      <a:r>
                        <a:rPr lang="ru-RU" sz="900" b="1" u="none" strike="noStrike" dirty="0">
                          <a:latin typeface="Arial"/>
                        </a:rPr>
                        <a:t>зрительная память;</a:t>
                      </a:r>
                    </a:p>
                    <a:p>
                      <a:pPr>
                        <a:buFont typeface="Arial"/>
                        <a:buChar char="•"/>
                      </a:pPr>
                      <a:r>
                        <a:rPr lang="ru-RU" sz="900" b="1" u="none" strike="noStrike" dirty="0">
                          <a:latin typeface="Arial"/>
                        </a:rPr>
                        <a:t>эмоциональная память;</a:t>
                      </a:r>
                    </a:p>
                    <a:p>
                      <a:pPr>
                        <a:buFont typeface="Arial"/>
                        <a:buChar char="•"/>
                      </a:pPr>
                      <a:r>
                        <a:rPr lang="ru-RU" sz="900" b="1" u="none" strike="noStrike" dirty="0">
                          <a:latin typeface="Arial"/>
                        </a:rPr>
                        <a:t>память на семантику (смысл) текста;</a:t>
                      </a:r>
                    </a:p>
                    <a:p>
                      <a:pPr>
                        <a:buFont typeface="Arial"/>
                        <a:buChar char="•"/>
                      </a:pPr>
                      <a:r>
                        <a:rPr lang="ru-RU" sz="900" b="1" u="none" strike="noStrike" dirty="0">
                          <a:latin typeface="Arial"/>
                        </a:rPr>
                        <a:t>память на образы предметного мира;</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способность речевого аппарата к интенсивной и длительной работе;</a:t>
                      </a:r>
                    </a:p>
                    <a:p>
                      <a:pPr>
                        <a:buFont typeface="Arial"/>
                        <a:buChar char="•"/>
                      </a:pPr>
                      <a:r>
                        <a:rPr lang="ru-RU" sz="900" b="1" u="none" strike="noStrike" dirty="0">
                          <a:latin typeface="Arial"/>
                        </a:rPr>
                        <a:t>умение четко и кратко формулировать информацию;</a:t>
                      </a:r>
                    </a:p>
                    <a:p>
                      <a:pPr>
                        <a:buFont typeface="Arial"/>
                        <a:buChar char="•"/>
                      </a:pPr>
                      <a:r>
                        <a:rPr lang="ru-RU" sz="900" b="1" u="none" strike="noStrike" dirty="0">
                          <a:latin typeface="Arial"/>
                        </a:rPr>
                        <a:t>умение работать в условиях ненормированного графика;</a:t>
                      </a:r>
                    </a:p>
                    <a:p>
                      <a:pPr>
                        <a:buFont typeface="Arial"/>
                        <a:buChar char="•"/>
                      </a:pPr>
                      <a:r>
                        <a:rPr lang="ru-RU" sz="900" b="1" u="none" strike="noStrike" dirty="0">
                          <a:latin typeface="Arial"/>
                        </a:rPr>
                        <a:t>умение быстро ориентироваться в окружающей обстановке;</a:t>
                      </a:r>
                    </a:p>
                    <a:p>
                      <a:pPr>
                        <a:buFont typeface="Arial"/>
                        <a:buChar char="•"/>
                      </a:pPr>
                      <a:r>
                        <a:rPr lang="ru-RU" sz="900" b="1" u="none" strike="noStrike" dirty="0">
                          <a:latin typeface="Arial"/>
                        </a:rPr>
                        <a:t>организаторские способности;</a:t>
                      </a:r>
                    </a:p>
                    <a:p>
                      <a:pPr>
                        <a:buFont typeface="Arial"/>
                        <a:buChar char="•"/>
                      </a:pPr>
                      <a:r>
                        <a:rPr lang="ru-RU" sz="900" b="1" u="none" strike="noStrike" dirty="0">
                          <a:latin typeface="Arial"/>
                        </a:rPr>
                        <a:t>умение импровизировать;</a:t>
                      </a:r>
                    </a:p>
                    <a:p>
                      <a:pPr>
                        <a:buFont typeface="Arial"/>
                        <a:buChar char="•"/>
                      </a:pPr>
                      <a:r>
                        <a:rPr lang="ru-RU" sz="900" b="1" u="none" strike="noStrike" dirty="0">
                          <a:latin typeface="Arial"/>
                        </a:rPr>
                        <a:t>умение правильно и эффективно распределять время;</a:t>
                      </a:r>
                    </a:p>
                    <a:p>
                      <a:pPr>
                        <a:buFont typeface="Arial"/>
                        <a:buChar char="•"/>
                      </a:pPr>
                      <a:r>
                        <a:rPr lang="ru-RU" sz="900" b="1" u="none" strike="noStrike" dirty="0">
                          <a:latin typeface="Arial"/>
                        </a:rPr>
                        <a:t>умение предвидеть результат;</a:t>
                      </a:r>
                    </a:p>
                    <a:p>
                      <a:pPr>
                        <a:buFont typeface="Arial"/>
                        <a:buChar char="•"/>
                      </a:pPr>
                      <a:r>
                        <a:rPr lang="ru-RU" sz="900" b="1" u="none" strike="noStrike" dirty="0">
                          <a:latin typeface="Arial"/>
                        </a:rPr>
                        <a:t>умение работать в команде.</a:t>
                      </a:r>
                    </a:p>
                  </a:txBody>
                  <a:tcPr marL="28575" marR="28575" marT="28575" marB="28575" anchor="ctr"/>
                </a:tc>
              </a:tr>
              <a:tr h="370840">
                <a:tc gridSpan="2">
                  <a:txBody>
                    <a:bodyPr/>
                    <a:lstStyle/>
                    <a:p>
                      <a:pPr algn="ctr"/>
                      <a:r>
                        <a:rPr lang="ru-RU" sz="1100" b="1" dirty="0">
                          <a:latin typeface="Verdana"/>
                        </a:rPr>
                        <a:t>Заболевания, противопоказанные для профессии "Клипмейкер":</a:t>
                      </a:r>
                      <a:endParaRPr lang="ru-RU" sz="11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расстройства слуха;</a:t>
                      </a:r>
                    </a:p>
                  </a:txBody>
                  <a:tcPr marL="28575" marR="28575" marT="28575" marB="28575" anchor="ctr"/>
                </a:tc>
                <a:tc>
                  <a:txBody>
                    <a:bodyPr/>
                    <a:lstStyle/>
                    <a:p>
                      <a:pPr>
                        <a:buFont typeface="Arial"/>
                        <a:buChar char="•"/>
                      </a:pPr>
                      <a:r>
                        <a:rPr lang="ru-RU" sz="900" b="1" u="none" strike="noStrike" dirty="0">
                          <a:latin typeface="Arial"/>
                        </a:rPr>
                        <a:t>нарушение цветоразличения, бинокулярного зрения;</a:t>
                      </a:r>
                    </a:p>
                    <a:p>
                      <a:pPr>
                        <a:buFont typeface="Arial"/>
                        <a:buChar char="•"/>
                      </a:pPr>
                      <a:r>
                        <a:rPr lang="ru-RU" sz="900" b="1" u="none" strike="noStrike" dirty="0">
                          <a:latin typeface="Arial"/>
                        </a:rPr>
                        <a:t>расстройства речи.</a:t>
                      </a:r>
                    </a:p>
                  </a:txBody>
                  <a:tcPr marL="28575" marR="28575" marT="28575" marB="28575" anchor="ctr"/>
                </a:tc>
              </a:tr>
              <a:tr h="741680">
                <a:tc gridSpan="2">
                  <a:txBody>
                    <a:bodyPr/>
                    <a:lstStyle/>
                    <a:p>
                      <a:r>
                        <a:rPr lang="ru-RU" sz="1100" b="1" dirty="0">
                          <a:latin typeface="Verdana"/>
                        </a:rPr>
                        <a:t>Уровень образования профессии "Клипмейкер"</a:t>
                      </a:r>
                      <a:endParaRPr lang="ru-RU" sz="1100" dirty="0">
                        <a:latin typeface="Verdana"/>
                      </a:endParaRPr>
                    </a:p>
                    <a:p>
                      <a:r>
                        <a:rPr lang="ru-RU" sz="900" dirty="0">
                          <a:latin typeface="Verdana"/>
                        </a:rPr>
                        <a:t>Для овладения профессией "Клипмейкер" необходимо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62074"/>
          </a:xfrm>
        </p:spPr>
        <p:txBody>
          <a:bodyPr>
            <a:normAutofit/>
          </a:bodyPr>
          <a:lstStyle/>
          <a:p>
            <a:r>
              <a:rPr lang="ru-RU" sz="1200" b="1" dirty="0"/>
              <a:t>Копирайтер</a:t>
            </a:r>
            <a:endParaRPr lang="ru-RU" sz="1200" dirty="0"/>
          </a:p>
        </p:txBody>
      </p:sp>
      <p:sp>
        <p:nvSpPr>
          <p:cNvPr id="3" name="Содержимое 2"/>
          <p:cNvSpPr>
            <a:spLocks noGrp="1"/>
          </p:cNvSpPr>
          <p:nvPr>
            <p:ph idx="1"/>
          </p:nvPr>
        </p:nvSpPr>
        <p:spPr/>
        <p:txBody>
          <a:bodyPr/>
          <a:lstStyle/>
          <a:p>
            <a:endParaRPr lang="ru-RU" dirty="0"/>
          </a:p>
        </p:txBody>
      </p:sp>
      <p:graphicFrame>
        <p:nvGraphicFramePr>
          <p:cNvPr id="4" name="Содержимое 3"/>
          <p:cNvGraphicFramePr>
            <a:graphicFrameLocks/>
          </p:cNvGraphicFramePr>
          <p:nvPr/>
        </p:nvGraphicFramePr>
        <p:xfrm>
          <a:off x="467544" y="548680"/>
          <a:ext cx="8229600" cy="5909336"/>
        </p:xfrm>
        <a:graphic>
          <a:graphicData uri="http://schemas.openxmlformats.org/drawingml/2006/table">
            <a:tbl>
              <a:tblPr firstRow="1" bandRow="1">
                <a:tableStyleId>{5C22544A-7EE6-4342-B048-85BDC9FD1C3A}</a:tableStyleId>
              </a:tblPr>
              <a:tblGrid>
                <a:gridCol w="4114800"/>
                <a:gridCol w="4114800"/>
              </a:tblGrid>
              <a:tr h="379938">
                <a:tc gridSpan="2">
                  <a:txBody>
                    <a:bodyPr/>
                    <a:lstStyle/>
                    <a:p>
                      <a:r>
                        <a:rPr lang="ru-RU" sz="1100" b="1" i="0" kern="1200" dirty="0" smtClean="0">
                          <a:solidFill>
                            <a:schemeClr val="lt1"/>
                          </a:solidFill>
                          <a:latin typeface="+mn-lt"/>
                          <a:ea typeface="+mn-ea"/>
                          <a:cs typeface="+mn-cs"/>
                        </a:rPr>
                        <a:t>Назначение профессии "Копирайтер": </a:t>
                      </a:r>
                      <a:r>
                        <a:rPr lang="ru-RU" sz="900" b="0" i="0" kern="1200" dirty="0" smtClean="0">
                          <a:solidFill>
                            <a:schemeClr val="lt1"/>
                          </a:solidFill>
                          <a:latin typeface="+mn-lt"/>
                          <a:ea typeface="+mn-ea"/>
                          <a:cs typeface="+mn-cs"/>
                        </a:rPr>
                        <a:t>разработка рекламного проекта и его реализация в сети Интернет.</a:t>
                      </a:r>
                      <a:endParaRPr lang="ru-RU" sz="900" dirty="0"/>
                    </a:p>
                  </a:txBody>
                  <a:tcPr/>
                </a:tc>
                <a:tc hMerge="1">
                  <a:txBody>
                    <a:bodyPr/>
                    <a:lstStyle/>
                    <a:p>
                      <a:endParaRPr lang="ru-RU" dirty="0"/>
                    </a:p>
                  </a:txBody>
                  <a:tcPr/>
                </a:tc>
              </a:tr>
              <a:tr h="1077359">
                <a:tc gridSpan="2">
                  <a:txBody>
                    <a:bodyPr/>
                    <a:lstStyle/>
                    <a:p>
                      <a:r>
                        <a:rPr lang="ru-RU" sz="1100" b="1" i="0" kern="1200" dirty="0" smtClean="0">
                          <a:solidFill>
                            <a:schemeClr val="dk1"/>
                          </a:solidFill>
                          <a:latin typeface="+mn-lt"/>
                          <a:ea typeface="+mn-ea"/>
                          <a:cs typeface="+mn-cs"/>
                        </a:rPr>
                        <a:t>Основные решаемые задачи профессии "Копирайтер":</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получение заказа от клиента, уяснение основной цели (написание статей рекламного характера, сценариев;</a:t>
                      </a:r>
                    </a:p>
                    <a:p>
                      <a:r>
                        <a:rPr lang="ru-RU" sz="900" b="1" i="0" u="none" strike="noStrike" kern="1200" dirty="0" smtClean="0">
                          <a:solidFill>
                            <a:schemeClr val="dk1"/>
                          </a:solidFill>
                          <a:latin typeface="+mn-lt"/>
                          <a:ea typeface="+mn-ea"/>
                          <a:cs typeface="+mn-cs"/>
                        </a:rPr>
                        <a:t>создание оригинального наглядного или музыкального творения;</a:t>
                      </a:r>
                    </a:p>
                    <a:p>
                      <a:r>
                        <a:rPr lang="ru-RU" sz="900" b="1" i="0" u="none" strike="noStrike" kern="1200" dirty="0" smtClean="0">
                          <a:solidFill>
                            <a:schemeClr val="dk1"/>
                          </a:solidFill>
                          <a:latin typeface="+mn-lt"/>
                          <a:ea typeface="+mn-ea"/>
                          <a:cs typeface="+mn-cs"/>
                        </a:rPr>
                        <a:t>расширение клиентской базы и </a:t>
                      </a:r>
                      <a:r>
                        <a:rPr lang="ru-RU" sz="900" b="1" i="0" u="none" strike="noStrike" kern="1200" dirty="0" err="1" smtClean="0">
                          <a:solidFill>
                            <a:schemeClr val="dk1"/>
                          </a:solidFill>
                          <a:latin typeface="+mn-lt"/>
                          <a:ea typeface="+mn-ea"/>
                          <a:cs typeface="+mn-cs"/>
                        </a:rPr>
                        <a:t>т.п</a:t>
                      </a:r>
                      <a:r>
                        <a:rPr lang="ru-RU" sz="900" b="1" i="0" u="none" strike="noStrike" kern="1200" dirty="0" smtClean="0">
                          <a:solidFill>
                            <a:schemeClr val="dk1"/>
                          </a:solidFill>
                          <a:latin typeface="+mn-lt"/>
                          <a:ea typeface="+mn-ea"/>
                          <a:cs typeface="+mn-cs"/>
                        </a:rPr>
                        <a:t>);</a:t>
                      </a:r>
                    </a:p>
                    <a:p>
                      <a:r>
                        <a:rPr lang="ru-RU" sz="900" b="1" i="0" u="none" strike="noStrike" kern="1200" dirty="0" smtClean="0">
                          <a:solidFill>
                            <a:schemeClr val="dk1"/>
                          </a:solidFill>
                          <a:latin typeface="+mn-lt"/>
                          <a:ea typeface="+mn-ea"/>
                          <a:cs typeface="+mn-cs"/>
                        </a:rPr>
                        <a:t>разработка, совместно с редактором, проекта рекламной акции;</a:t>
                      </a:r>
                    </a:p>
                    <a:p>
                      <a:r>
                        <a:rPr lang="ru-RU" sz="900" b="1" i="0" u="none" strike="noStrike" kern="1200" dirty="0" smtClean="0">
                          <a:solidFill>
                            <a:schemeClr val="dk1"/>
                          </a:solidFill>
                          <a:latin typeface="+mn-lt"/>
                          <a:ea typeface="+mn-ea"/>
                          <a:cs typeface="+mn-cs"/>
                        </a:rPr>
                        <a:t>согласование проекта с заказчиком;</a:t>
                      </a:r>
                    </a:p>
                    <a:p>
                      <a:r>
                        <a:rPr lang="ru-RU" sz="900" b="1" i="0" u="none" strike="noStrike" kern="1200" dirty="0" smtClean="0">
                          <a:solidFill>
                            <a:schemeClr val="dk1"/>
                          </a:solidFill>
                          <a:latin typeface="+mn-lt"/>
                          <a:ea typeface="+mn-ea"/>
                          <a:cs typeface="+mn-cs"/>
                        </a:rPr>
                        <a:t>реализация идеи рекламы.</a:t>
                      </a:r>
                    </a:p>
                  </a:txBody>
                  <a:tcPr/>
                </a:tc>
                <a:tc hMerge="1">
                  <a:txBody>
                    <a:bodyPr/>
                    <a:lstStyle/>
                    <a:p>
                      <a:endParaRPr lang="ru-RU" dirty="0"/>
                    </a:p>
                  </a:txBody>
                  <a:tcPr/>
                </a:tc>
              </a:tr>
              <a:tr h="379938">
                <a:tc gridSpan="2">
                  <a:txBody>
                    <a:bodyPr/>
                    <a:lstStyle/>
                    <a:p>
                      <a:pPr algn="ctr"/>
                      <a:r>
                        <a:rPr lang="ru-RU" sz="1100" b="1" dirty="0">
                          <a:latin typeface="Verdana"/>
                        </a:rPr>
                        <a:t>Профессионально–важные качества профессии "Копирайтер":</a:t>
                      </a:r>
                      <a:endParaRPr lang="ru-RU" sz="1100" dirty="0">
                        <a:latin typeface="Verdana"/>
                      </a:endParaRPr>
                    </a:p>
                  </a:txBody>
                  <a:tcPr marL="28575" marR="28575" marT="28575" marB="28575" anchor="ctr"/>
                </a:tc>
                <a:tc hMerge="1">
                  <a:txBody>
                    <a:bodyPr/>
                    <a:lstStyle/>
                    <a:p>
                      <a:endParaRPr lang="ru-RU"/>
                    </a:p>
                  </a:txBody>
                  <a:tcPr/>
                </a:tc>
              </a:tr>
              <a:tr h="2447479">
                <a:tc>
                  <a:txBody>
                    <a:bodyPr/>
                    <a:lstStyle/>
                    <a:p>
                      <a:pPr>
                        <a:buFont typeface="Arial"/>
                        <a:buChar char="•"/>
                      </a:pPr>
                      <a:r>
                        <a:rPr lang="ru-RU" sz="900" b="1" u="none" strike="noStrike" dirty="0">
                          <a:latin typeface="Arial"/>
                        </a:rPr>
                        <a:t>способность аргументировано отстаивать свое мнение;</a:t>
                      </a:r>
                    </a:p>
                    <a:p>
                      <a:pPr>
                        <a:buFont typeface="Arial"/>
                        <a:buChar char="•"/>
                      </a:pPr>
                      <a:r>
                        <a:rPr lang="ru-RU" sz="900" b="1" u="none" strike="noStrike" dirty="0">
                          <a:latin typeface="Arial"/>
                        </a:rPr>
                        <a:t>способность планировать свою деятельность во времени;</a:t>
                      </a:r>
                    </a:p>
                    <a:p>
                      <a:pPr>
                        <a:buFont typeface="Arial"/>
                        <a:buChar char="•"/>
                      </a:pPr>
                      <a:r>
                        <a:rPr lang="ru-RU" sz="900" b="1" u="none" strike="noStrike" dirty="0">
                          <a:latin typeface="Arial"/>
                        </a:rPr>
                        <a:t>старательность, исполнительность;</a:t>
                      </a:r>
                    </a:p>
                    <a:p>
                      <a:pPr>
                        <a:buFont typeface="Arial"/>
                        <a:buChar char="•"/>
                      </a:pPr>
                      <a:r>
                        <a:rPr lang="ru-RU" sz="900" b="1" u="none" strike="noStrike" dirty="0">
                          <a:latin typeface="Arial"/>
                        </a:rPr>
                        <a:t>целеустремленность;</a:t>
                      </a:r>
                    </a:p>
                    <a:p>
                      <a:pPr>
                        <a:buFont typeface="Arial"/>
                        <a:buChar char="•"/>
                      </a:pPr>
                      <a:r>
                        <a:rPr lang="ru-RU" sz="900" b="1" u="none" strike="noStrike" dirty="0" err="1">
                          <a:latin typeface="Arial"/>
                        </a:rPr>
                        <a:t>экстравертированность</a:t>
                      </a:r>
                      <a:r>
                        <a:rPr lang="ru-RU" sz="900" b="1" u="none" strike="noStrike" dirty="0">
                          <a:latin typeface="Arial"/>
                        </a:rPr>
                        <a:t> (ориентация на взаимодействие с людьми, общительность);</a:t>
                      </a:r>
                    </a:p>
                    <a:p>
                      <a:pPr>
                        <a:buFont typeface="Arial"/>
                        <a:buChar char="•"/>
                      </a:pPr>
                      <a:r>
                        <a:rPr lang="ru-RU" sz="900" b="1" u="none" strike="noStrike" dirty="0">
                          <a:latin typeface="Arial"/>
                        </a:rPr>
                        <a:t>внимание к деталям;</a:t>
                      </a:r>
                    </a:p>
                    <a:p>
                      <a:pPr>
                        <a:buFont typeface="Arial"/>
                        <a:buChar char="•"/>
                      </a:pPr>
                      <a:r>
                        <a:rPr lang="ru-RU" sz="9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900" b="1" u="none" strike="noStrike" dirty="0">
                          <a:latin typeface="Arial"/>
                        </a:rPr>
                        <a:t>способность к созданию образа по словесному описанию;</a:t>
                      </a:r>
                    </a:p>
                    <a:p>
                      <a:pPr>
                        <a:buFont typeface="Arial"/>
                        <a:buChar char="•"/>
                      </a:pPr>
                      <a:r>
                        <a:rPr lang="ru-RU" sz="900" b="1" u="none" strike="noStrike" dirty="0">
                          <a:latin typeface="Arial"/>
                        </a:rPr>
                        <a:t>способность к зрительным представлениям;</a:t>
                      </a:r>
                    </a:p>
                    <a:p>
                      <a:pPr>
                        <a:buFont typeface="Arial"/>
                        <a:buChar char="•"/>
                      </a:pPr>
                      <a:r>
                        <a:rPr lang="ru-RU" sz="900" b="1" u="none" strike="noStrike" dirty="0">
                          <a:latin typeface="Arial"/>
                        </a:rPr>
                        <a:t>способность к образному представлению предметов, процессов и явлений;</a:t>
                      </a:r>
                    </a:p>
                    <a:p>
                      <a:pPr>
                        <a:buFont typeface="Arial"/>
                        <a:buChar char="•"/>
                      </a:pPr>
                      <a:r>
                        <a:rPr lang="ru-RU" sz="900" b="1" u="none" strike="noStrike" dirty="0">
                          <a:latin typeface="Arial"/>
                        </a:rPr>
                        <a:t>способность к переводу образа в словесное описание;</a:t>
                      </a:r>
                    </a:p>
                    <a:p>
                      <a:pPr>
                        <a:buFont typeface="Arial"/>
                        <a:buChar char="•"/>
                      </a:pPr>
                      <a:r>
                        <a:rPr lang="ru-RU" sz="900" b="1" u="none" strike="noStrike" dirty="0" err="1">
                          <a:latin typeface="Arial"/>
                        </a:rPr>
                        <a:t>аналитичность</a:t>
                      </a:r>
                      <a:r>
                        <a:rPr lang="ru-RU" sz="9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dirty="0">
                          <a:latin typeface="Arial"/>
                        </a:rPr>
                        <a:t>ассоциативность мышления;</a:t>
                      </a:r>
                    </a:p>
                  </a:txBody>
                  <a:tcPr marL="28575" marR="28575" marT="28575" marB="28575" anchor="ctr"/>
                </a:tc>
                <a:tc>
                  <a:txBody>
                    <a:bodyPr/>
                    <a:lstStyle/>
                    <a:p>
                      <a:pPr>
                        <a:buFont typeface="Arial"/>
                        <a:buChar char="•"/>
                      </a:pPr>
                      <a:r>
                        <a:rPr lang="ru-RU" sz="900" b="1" u="none" strike="noStrike" dirty="0">
                          <a:latin typeface="Arial"/>
                        </a:rPr>
                        <a:t>интуитивное мышление;</a:t>
                      </a:r>
                    </a:p>
                    <a:p>
                      <a:pPr>
                        <a:buFont typeface="Arial"/>
                        <a:buChar char="•"/>
                      </a:pPr>
                      <a:r>
                        <a:rPr lang="ru-RU" sz="900" b="1" u="none" strike="noStrike" dirty="0" err="1">
                          <a:latin typeface="Arial"/>
                        </a:rPr>
                        <a:t>прастранственно</a:t>
                      </a:r>
                      <a:r>
                        <a:rPr lang="ru-RU" sz="900" b="1" u="none" strike="noStrike" dirty="0">
                          <a:latin typeface="Arial"/>
                        </a:rPr>
                        <a:t>–образное мышление;</a:t>
                      </a:r>
                    </a:p>
                    <a:p>
                      <a:pPr>
                        <a:buFont typeface="Arial"/>
                        <a:buChar char="•"/>
                      </a:pPr>
                      <a:r>
                        <a:rPr lang="ru-RU" sz="900" b="1" u="none" strike="noStrike" dirty="0">
                          <a:latin typeface="Arial"/>
                        </a:rPr>
                        <a:t>стратегическое мышление;</a:t>
                      </a:r>
                    </a:p>
                    <a:p>
                      <a:pPr>
                        <a:buFont typeface="Arial"/>
                        <a:buChar char="•"/>
                      </a:pPr>
                      <a:r>
                        <a:rPr lang="ru-RU" sz="900" b="1" u="none" strike="noStrike" dirty="0">
                          <a:latin typeface="Arial"/>
                        </a:rPr>
                        <a:t>творческое мышление;</a:t>
                      </a:r>
                    </a:p>
                    <a:p>
                      <a:pPr>
                        <a:buFont typeface="Arial"/>
                        <a:buChar char="•"/>
                      </a:pPr>
                      <a:r>
                        <a:rPr lang="ru-RU" sz="900" b="1" u="none" strike="noStrike" dirty="0">
                          <a:latin typeface="Arial"/>
                        </a:rPr>
                        <a:t>эрудированность;</a:t>
                      </a:r>
                    </a:p>
                    <a:p>
                      <a:pPr>
                        <a:buFont typeface="Arial"/>
                        <a:buChar char="•"/>
                      </a:pPr>
                      <a:r>
                        <a:rPr lang="ru-RU" sz="900" b="1" u="none" strike="noStrike" dirty="0">
                          <a:latin typeface="Arial"/>
                        </a:rPr>
                        <a:t>хорошо развитые </a:t>
                      </a:r>
                      <a:r>
                        <a:rPr lang="ru-RU" sz="900" b="1" u="none" strike="noStrike" dirty="0" err="1">
                          <a:latin typeface="Arial"/>
                        </a:rPr>
                        <a:t>мнемические</a:t>
                      </a:r>
                      <a:r>
                        <a:rPr lang="ru-RU" sz="900" b="1" u="none" strike="noStrike" dirty="0">
                          <a:latin typeface="Arial"/>
                        </a:rPr>
                        <a:t> способности (свойства памяти);</a:t>
                      </a:r>
                    </a:p>
                    <a:p>
                      <a:pPr>
                        <a:buFont typeface="Arial"/>
                        <a:buChar char="•"/>
                      </a:pPr>
                      <a:r>
                        <a:rPr lang="ru-RU" sz="900" b="1" u="none" strike="noStrike" dirty="0">
                          <a:latin typeface="Arial"/>
                        </a:rPr>
                        <a:t>коммуникативные способности (</a:t>
                      </a:r>
                      <a:r>
                        <a:rPr lang="ru-RU" sz="900" b="1" u="none" strike="noStrike" dirty="0" err="1">
                          <a:latin typeface="Arial"/>
                        </a:rPr>
                        <a:t>способности</a:t>
                      </a:r>
                      <a:r>
                        <a:rPr lang="ru-RU" sz="900" b="1" u="none" strike="noStrike" dirty="0">
                          <a:latin typeface="Arial"/>
                        </a:rPr>
                        <a:t> общения и взаимодействия с людьми);</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умение быстро ориентироваться в событиях;</a:t>
                      </a:r>
                    </a:p>
                    <a:p>
                      <a:pPr>
                        <a:buFont typeface="Arial"/>
                        <a:buChar char="•"/>
                      </a:pPr>
                      <a:r>
                        <a:rPr lang="ru-RU" sz="900" b="1" u="none" strike="noStrike" dirty="0">
                          <a:latin typeface="Arial"/>
                        </a:rPr>
                        <a:t>музыкальные способности;</a:t>
                      </a:r>
                    </a:p>
                    <a:p>
                      <a:pPr>
                        <a:buFont typeface="Arial"/>
                        <a:buChar char="•"/>
                      </a:pPr>
                      <a:r>
                        <a:rPr lang="ru-RU" sz="900" b="1" u="none" strike="noStrike" dirty="0">
                          <a:latin typeface="Arial"/>
                        </a:rPr>
                        <a:t>навыки письменного изложения информации;</a:t>
                      </a:r>
                    </a:p>
                    <a:p>
                      <a:pPr>
                        <a:buFont typeface="Arial"/>
                        <a:buChar char="•"/>
                      </a:pPr>
                      <a:r>
                        <a:rPr lang="ru-RU" sz="900" b="1" u="none" strike="noStrike" dirty="0">
                          <a:latin typeface="Arial"/>
                        </a:rPr>
                        <a:t>навыки черчения;</a:t>
                      </a:r>
                    </a:p>
                    <a:p>
                      <a:pPr>
                        <a:buFont typeface="Arial"/>
                        <a:buChar char="•"/>
                      </a:pPr>
                      <a:r>
                        <a:rPr lang="ru-RU" sz="900" b="1" u="none" strike="noStrike" dirty="0">
                          <a:latin typeface="Arial"/>
                        </a:rPr>
                        <a:t>склонность к конструированию и проектированию;</a:t>
                      </a:r>
                    </a:p>
                    <a:p>
                      <a:pPr>
                        <a:buFont typeface="Arial"/>
                        <a:buChar char="•"/>
                      </a:pPr>
                      <a:r>
                        <a:rPr lang="ru-RU" sz="900" b="1" u="none" strike="noStrike" dirty="0">
                          <a:latin typeface="Arial"/>
                        </a:rPr>
                        <a:t>умение предвидеть результат;</a:t>
                      </a:r>
                    </a:p>
                    <a:p>
                      <a:pPr>
                        <a:buFont typeface="Arial"/>
                        <a:buChar char="•"/>
                      </a:pPr>
                      <a:r>
                        <a:rPr lang="ru-RU" sz="900" b="1" u="none" strike="noStrike" dirty="0">
                          <a:latin typeface="Arial"/>
                        </a:rPr>
                        <a:t>художественные способности;</a:t>
                      </a:r>
                    </a:p>
                    <a:p>
                      <a:pPr>
                        <a:buFont typeface="Arial"/>
                        <a:buChar char="•"/>
                      </a:pPr>
                      <a:r>
                        <a:rPr lang="ru-RU" sz="900" b="1" u="none" strike="noStrike" dirty="0">
                          <a:latin typeface="Arial"/>
                        </a:rPr>
                        <a:t>способность заниматься длительное время кропотливой работой.</a:t>
                      </a:r>
                    </a:p>
                  </a:txBody>
                  <a:tcPr marL="28575" marR="28575" marT="28575" marB="28575" anchor="ctr"/>
                </a:tc>
              </a:tr>
              <a:tr h="379938">
                <a:tc gridSpan="2">
                  <a:txBody>
                    <a:bodyPr/>
                    <a:lstStyle/>
                    <a:p>
                      <a:pPr algn="ctr"/>
                      <a:r>
                        <a:rPr lang="ru-RU" sz="1100" b="1" dirty="0">
                          <a:latin typeface="Verdana"/>
                        </a:rPr>
                        <a:t>Заболевания, противопоказанные для профессии "Копирайтер":</a:t>
                      </a:r>
                      <a:endParaRPr lang="ru-RU" sz="1100" dirty="0">
                        <a:latin typeface="Verdana"/>
                      </a:endParaRPr>
                    </a:p>
                  </a:txBody>
                  <a:tcPr marL="28575" marR="28575" marT="28575" marB="28575" anchor="ctr"/>
                </a:tc>
                <a:tc hMerge="1">
                  <a:txBody>
                    <a:bodyPr/>
                    <a:lstStyle/>
                    <a:p>
                      <a:endParaRPr lang="ru-RU"/>
                    </a:p>
                  </a:txBody>
                  <a:tcPr/>
                </a:tc>
              </a:tr>
              <a:tr h="480127">
                <a:tc>
                  <a:txBody>
                    <a:bodyPr/>
                    <a:lstStyle/>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расстройства речи;</a:t>
                      </a:r>
                    </a:p>
                  </a:txBody>
                  <a:tcPr marL="28575" marR="28575" marT="28575" marB="28575" anchor="ctr"/>
                </a:tc>
                <a:tc>
                  <a:txBody>
                    <a:bodyPr/>
                    <a:lstStyle/>
                    <a:p>
                      <a:pPr>
                        <a:buFont typeface="Arial"/>
                        <a:buChar char="•"/>
                      </a:pPr>
                      <a:r>
                        <a:rPr lang="ru-RU" sz="900" b="1" u="none" strike="noStrike" dirty="0">
                          <a:latin typeface="Arial"/>
                        </a:rPr>
                        <a:t>нарушение цветоразличения, бинокулярного зрения;</a:t>
                      </a:r>
                    </a:p>
                    <a:p>
                      <a:pPr>
                        <a:buFont typeface="Arial"/>
                        <a:buChar char="•"/>
                      </a:pPr>
                      <a:r>
                        <a:rPr lang="ru-RU" sz="900" b="1" u="none" strike="noStrike" dirty="0">
                          <a:latin typeface="Arial"/>
                        </a:rPr>
                        <a:t>расстройства слуха.</a:t>
                      </a:r>
                    </a:p>
                  </a:txBody>
                  <a:tcPr marL="28575" marR="28575" marT="28575" marB="28575" anchor="ctr"/>
                </a:tc>
              </a:tr>
              <a:tr h="759876">
                <a:tc gridSpan="2">
                  <a:txBody>
                    <a:bodyPr/>
                    <a:lstStyle/>
                    <a:p>
                      <a:r>
                        <a:rPr lang="ru-RU" sz="1100" b="1" dirty="0">
                          <a:latin typeface="Verdana"/>
                        </a:rPr>
                        <a:t>Уровень образования профессии "Копирайтер"</a:t>
                      </a:r>
                      <a:endParaRPr lang="ru-RU" sz="1100" dirty="0">
                        <a:latin typeface="Verdana"/>
                      </a:endParaRPr>
                    </a:p>
                    <a:p>
                      <a:r>
                        <a:rPr lang="ru-RU" sz="900" dirty="0">
                          <a:latin typeface="Verdana"/>
                        </a:rPr>
                        <a:t>Для овладения профессией "Копирайтер" необходимо либо начальное, либо среднее, либо высшее профессиональное образование в области рекламы и </a:t>
                      </a:r>
                      <a:r>
                        <a:rPr lang="ru-RU" sz="900" dirty="0" err="1">
                          <a:latin typeface="Verdana"/>
                        </a:rPr>
                        <a:t>веб-дизайна</a:t>
                      </a:r>
                      <a:r>
                        <a:rPr lang="ru-RU" sz="900" dirty="0">
                          <a:latin typeface="Verdana"/>
                        </a:rPr>
                        <a:t>.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62074"/>
          </a:xfrm>
        </p:spPr>
        <p:txBody>
          <a:bodyPr>
            <a:normAutofit/>
          </a:bodyPr>
          <a:lstStyle/>
          <a:p>
            <a:r>
              <a:rPr lang="ru-RU" sz="1200" b="1" dirty="0"/>
              <a:t>Косметолог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35940"/>
          <a:ext cx="8229600" cy="59563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"Косметолог": </a:t>
                      </a:r>
                      <a:r>
                        <a:rPr lang="ru-RU" sz="1000" b="0" i="0" kern="1200" dirty="0" smtClean="0">
                          <a:solidFill>
                            <a:schemeClr val="lt1"/>
                          </a:solidFill>
                          <a:latin typeface="+mn-lt"/>
                          <a:ea typeface="+mn-ea"/>
                          <a:cs typeface="+mn-cs"/>
                        </a:rPr>
                        <a:t>диагностика, профилактика, лечение и исправление различных дефектов и недостатков кожи лица, головы, шеи клиента. Лечение волосяных покровов, уход за волосами, депиляция. Нанесение макияжа.</a:t>
                      </a:r>
                      <a:endParaRPr lang="ru-RU" sz="100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"Косметолог":</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прием клиента, уяснение проблемы;</a:t>
                      </a:r>
                    </a:p>
                    <a:p>
                      <a:r>
                        <a:rPr lang="ru-RU" sz="1000" b="1" i="0" u="none" strike="noStrike" kern="1200" dirty="0" smtClean="0">
                          <a:solidFill>
                            <a:schemeClr val="dk1"/>
                          </a:solidFill>
                          <a:latin typeface="+mn-lt"/>
                          <a:ea typeface="+mn-ea"/>
                          <a:cs typeface="+mn-cs"/>
                        </a:rPr>
                        <a:t>диагностика и определение приемов и методов работы;</a:t>
                      </a:r>
                    </a:p>
                    <a:p>
                      <a:r>
                        <a:rPr lang="ru-RU" sz="1000" b="1" i="0" u="none" strike="noStrike" kern="1200" dirty="0" smtClean="0">
                          <a:solidFill>
                            <a:schemeClr val="dk1"/>
                          </a:solidFill>
                          <a:latin typeface="+mn-lt"/>
                          <a:ea typeface="+mn-ea"/>
                          <a:cs typeface="+mn-cs"/>
                        </a:rPr>
                        <a:t>назначение процедур и их проведение;</a:t>
                      </a:r>
                    </a:p>
                    <a:p>
                      <a:r>
                        <a:rPr lang="ru-RU" sz="1000" b="1" i="0" u="none" strike="noStrike" kern="1200" dirty="0" smtClean="0">
                          <a:solidFill>
                            <a:schemeClr val="dk1"/>
                          </a:solidFill>
                          <a:latin typeface="+mn-lt"/>
                          <a:ea typeface="+mn-ea"/>
                          <a:cs typeface="+mn-cs"/>
                        </a:rPr>
                        <a:t>анализ изменений, при необходимости назначение дополнительных процедур.</a:t>
                      </a:r>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"Косметолог":</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a:latin typeface="Arial"/>
                        </a:rPr>
                        <a:t>аккуратность;</a:t>
                      </a:r>
                    </a:p>
                    <a:p>
                      <a:pPr>
                        <a:buFont typeface="Arial"/>
                        <a:buChar char="•"/>
                      </a:pPr>
                      <a:r>
                        <a:rPr lang="ru-RU" sz="1000" b="1" u="none" strike="noStrike">
                          <a:latin typeface="Arial"/>
                        </a:rPr>
                        <a:t>ответственность;</a:t>
                      </a:r>
                    </a:p>
                    <a:p>
                      <a:pPr>
                        <a:buFont typeface="Arial"/>
                        <a:buChar char="•"/>
                      </a:pPr>
                      <a:r>
                        <a:rPr lang="ru-RU" sz="1000" b="1" u="none" strike="noStrike">
                          <a:latin typeface="Arial"/>
                        </a:rPr>
                        <a:t>предусмотрительность;</a:t>
                      </a:r>
                    </a:p>
                    <a:p>
                      <a:pPr>
                        <a:buFont typeface="Arial"/>
                        <a:buChar char="•"/>
                      </a:pPr>
                      <a:r>
                        <a:rPr lang="ru-RU" sz="1000" b="1" u="none" strike="noStrike">
                          <a:latin typeface="Arial"/>
                        </a:rPr>
                        <a:t>внимание к деталям;</a:t>
                      </a:r>
                    </a:p>
                    <a:p>
                      <a:pPr>
                        <a:buFont typeface="Arial"/>
                        <a:buChar char="•"/>
                      </a:pPr>
                      <a:r>
                        <a:rPr lang="ru-RU" sz="1000" b="1" u="none" strike="noStrike">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1000" b="1" u="none" strike="noStrike">
                          <a:latin typeface="Arial"/>
                        </a:rPr>
                        <a:t>способность к созданию образа по словесному описанию;</a:t>
                      </a:r>
                    </a:p>
                    <a:p>
                      <a:pPr>
                        <a:buFont typeface="Arial"/>
                        <a:buChar char="•"/>
                      </a:pPr>
                      <a:r>
                        <a:rPr lang="ru-RU" sz="1000" b="1" u="none" strike="noStrike">
                          <a:latin typeface="Arial"/>
                        </a:rPr>
                        <a:t>способность к переводу образа в словесное описание;</a:t>
                      </a:r>
                    </a:p>
                  </a:txBody>
                  <a:tcPr marL="28575" marR="28575" marT="28575" marB="28575" anchor="ctr"/>
                </a:tc>
                <a:tc>
                  <a:txBody>
                    <a:bodyPr/>
                    <a:lstStyle/>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наглядно–образное мышление;</a:t>
                      </a:r>
                    </a:p>
                    <a:p>
                      <a:pPr>
                        <a:buFont typeface="Arial"/>
                        <a:buChar char="•"/>
                      </a:pPr>
                      <a:r>
                        <a:rPr lang="ru-RU" sz="1000" b="1" u="none" strike="noStrike" dirty="0">
                          <a:latin typeface="Arial"/>
                        </a:rPr>
                        <a:t>хорошо развитые </a:t>
                      </a:r>
                      <a:r>
                        <a:rPr lang="ru-RU" sz="1000" b="1" u="none" strike="noStrike" dirty="0" err="1">
                          <a:latin typeface="Arial"/>
                        </a:rPr>
                        <a:t>мнемические</a:t>
                      </a:r>
                      <a:r>
                        <a:rPr lang="ru-RU" sz="1000" b="1" u="none" strike="noStrike" dirty="0">
                          <a:latin typeface="Arial"/>
                        </a:rPr>
                        <a:t> способности (свойства памяти);</a:t>
                      </a:r>
                    </a:p>
                    <a:p>
                      <a:pPr>
                        <a:buFont typeface="Arial"/>
                        <a:buChar char="•"/>
                      </a:pPr>
                      <a:r>
                        <a:rPr lang="ru-RU" sz="1000" b="1" u="none" strike="noStrike" dirty="0">
                          <a:latin typeface="Arial"/>
                        </a:rPr>
                        <a:t>твердость руки, устойчивость кистей рук (низкий тремор);</a:t>
                      </a:r>
                    </a:p>
                    <a:p>
                      <a:pPr>
                        <a:buFont typeface="Arial"/>
                        <a:buChar char="•"/>
                      </a:pPr>
                      <a:r>
                        <a:rPr lang="ru-RU" sz="1000" b="1" u="none" strike="noStrike" dirty="0">
                          <a:latin typeface="Arial"/>
                        </a:rPr>
                        <a:t>усидчивость;</a:t>
                      </a:r>
                    </a:p>
                    <a:p>
                      <a:pPr>
                        <a:buFont typeface="Arial"/>
                        <a:buChar char="•"/>
                      </a:pPr>
                      <a:r>
                        <a:rPr lang="ru-RU" sz="1000" b="1" u="none" strike="noStrike" dirty="0">
                          <a:latin typeface="Arial"/>
                        </a:rPr>
                        <a:t>способность к </a:t>
                      </a:r>
                      <a:r>
                        <a:rPr lang="ru-RU" sz="1000" b="1" u="none" strike="noStrike" dirty="0" err="1">
                          <a:latin typeface="Arial"/>
                        </a:rPr>
                        <a:t>эмпатии</a:t>
                      </a:r>
                      <a:r>
                        <a:rPr lang="ru-RU" sz="1000" b="1" u="none" strike="noStrike" dirty="0">
                          <a:latin typeface="Arial"/>
                        </a:rPr>
                        <a:t>, сопереживанию;</a:t>
                      </a:r>
                    </a:p>
                    <a:p>
                      <a:pPr>
                        <a:buFont typeface="Arial"/>
                        <a:buChar char="•"/>
                      </a:pPr>
                      <a:r>
                        <a:rPr lang="ru-RU" sz="1000" b="1" u="none" strike="noStrike" dirty="0">
                          <a:latin typeface="Arial"/>
                        </a:rPr>
                        <a:t>умение предвидеть результат.</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"Косметолог":</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расстройства слуха;</a:t>
                      </a:r>
                    </a:p>
                    <a:p>
                      <a:pPr>
                        <a:buFont typeface="Arial"/>
                        <a:buChar char="•"/>
                      </a:pPr>
                      <a:r>
                        <a:rPr lang="ru-RU" sz="1000" b="1" u="none" strike="noStrike">
                          <a:latin typeface="Arial"/>
                        </a:rPr>
                        <a:t>расстройства координации движений;</a:t>
                      </a:r>
                    </a:p>
                  </a:txBody>
                  <a:tcPr marL="28575" marR="28575" marT="28575" marB="28575" anchor="ctr"/>
                </a:tc>
                <a:tc>
                  <a:txBody>
                    <a:bodyPr/>
                    <a:lstStyle/>
                    <a:p>
                      <a:pPr>
                        <a:buFont typeface="Arial"/>
                        <a:buChar char="•"/>
                      </a:pPr>
                      <a:r>
                        <a:rPr lang="ru-RU" sz="1000" b="1" u="none" strike="noStrike" dirty="0">
                          <a:latin typeface="Arial"/>
                        </a:rPr>
                        <a:t>дрожание рук;</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аллергии;</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заболевания органов дыхания;</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741680">
                <a:tc gridSpan="2">
                  <a:txBody>
                    <a:bodyPr/>
                    <a:lstStyle/>
                    <a:p>
                      <a:r>
                        <a:rPr lang="ru-RU" sz="1200" b="1" dirty="0">
                          <a:latin typeface="Verdana"/>
                        </a:rPr>
                        <a:t>Уровень образования профессии "Косметолог"</a:t>
                      </a:r>
                      <a:endParaRPr lang="ru-RU" sz="1200" dirty="0">
                        <a:latin typeface="Verdana"/>
                      </a:endParaRPr>
                    </a:p>
                    <a:p>
                      <a:r>
                        <a:rPr lang="ru-RU" sz="1000" dirty="0">
                          <a:latin typeface="Verdana"/>
                        </a:rPr>
                        <a:t>Для овладения профессией "Косметолог"необходимо медицинское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62074"/>
          </a:xfrm>
        </p:spPr>
        <p:txBody>
          <a:bodyPr>
            <a:normAutofit/>
          </a:bodyPr>
          <a:lstStyle/>
          <a:p>
            <a:r>
              <a:rPr lang="ru-RU" sz="1200" b="1" dirty="0"/>
              <a:t>Модельер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599186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000" b="1" i="0" kern="1200" dirty="0" smtClean="0">
                          <a:solidFill>
                            <a:schemeClr val="lt1"/>
                          </a:solidFill>
                          <a:latin typeface="+mn-lt"/>
                          <a:ea typeface="+mn-ea"/>
                          <a:cs typeface="+mn-cs"/>
                        </a:rPr>
                        <a:t>Назначение профессии "Модельер":</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создание новых моделей, коллекций одежды, </a:t>
                      </a:r>
                      <a:r>
                        <a:rPr lang="ru-RU" sz="800" b="0" i="0" kern="1200" dirty="0" err="1" smtClean="0">
                          <a:solidFill>
                            <a:schemeClr val="lt1"/>
                          </a:solidFill>
                          <a:latin typeface="+mn-lt"/>
                          <a:ea typeface="+mn-ea"/>
                          <a:cs typeface="+mn-cs"/>
                        </a:rPr>
                        <a:t>аксесуаров</a:t>
                      </a:r>
                      <a:r>
                        <a:rPr lang="ru-RU" sz="800" b="0" i="0" kern="1200" dirty="0" smtClean="0">
                          <a:solidFill>
                            <a:schemeClr val="lt1"/>
                          </a:solidFill>
                          <a:latin typeface="+mn-lt"/>
                          <a:ea typeface="+mn-ea"/>
                          <a:cs typeface="+mn-cs"/>
                        </a:rPr>
                        <a:t>, с учетом моды и потребностей населения.</a:t>
                      </a:r>
                      <a:endParaRPr lang="ru-RU" sz="800" dirty="0"/>
                    </a:p>
                  </a:txBody>
                  <a:tcPr/>
                </a:tc>
                <a:tc hMerge="1">
                  <a:txBody>
                    <a:bodyPr/>
                    <a:lstStyle/>
                    <a:p>
                      <a:endParaRPr lang="ru-RU" dirty="0"/>
                    </a:p>
                  </a:txBody>
                  <a:tcPr/>
                </a:tc>
              </a:tr>
              <a:tr h="370840">
                <a:tc gridSpan="2">
                  <a:txBody>
                    <a:bodyPr/>
                    <a:lstStyle/>
                    <a:p>
                      <a:r>
                        <a:rPr lang="ru-RU" sz="1000" b="1" i="0" kern="1200" dirty="0" smtClean="0">
                          <a:solidFill>
                            <a:schemeClr val="dk1"/>
                          </a:solidFill>
                          <a:latin typeface="+mn-lt"/>
                          <a:ea typeface="+mn-ea"/>
                          <a:cs typeface="+mn-cs"/>
                        </a:rPr>
                        <a:t>Основные решаемые задачи профессии "Модельер":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изучение существующих и разработка новых, </a:t>
                      </a:r>
                      <a:r>
                        <a:rPr lang="ru-RU" sz="800" b="1" i="0" u="none" strike="noStrike" kern="1200" dirty="0" err="1" smtClean="0">
                          <a:solidFill>
                            <a:schemeClr val="dk1"/>
                          </a:solidFill>
                          <a:latin typeface="+mn-lt"/>
                          <a:ea typeface="+mn-ea"/>
                          <a:cs typeface="+mn-cs"/>
                        </a:rPr>
                        <a:t>креативных</a:t>
                      </a:r>
                      <a:r>
                        <a:rPr lang="ru-RU" sz="800" b="1" i="0" u="none" strike="noStrike" kern="1200" dirty="0" smtClean="0">
                          <a:solidFill>
                            <a:schemeClr val="dk1"/>
                          </a:solidFill>
                          <a:latin typeface="+mn-lt"/>
                          <a:ea typeface="+mn-ea"/>
                          <a:cs typeface="+mn-cs"/>
                        </a:rPr>
                        <a:t> направлений в моде;</a:t>
                      </a:r>
                    </a:p>
                    <a:p>
                      <a:r>
                        <a:rPr lang="ru-RU" sz="800" b="1" i="0" u="none" strike="noStrike" kern="1200" dirty="0" smtClean="0">
                          <a:solidFill>
                            <a:schemeClr val="dk1"/>
                          </a:solidFill>
                          <a:latin typeface="+mn-lt"/>
                          <a:ea typeface="+mn-ea"/>
                          <a:cs typeface="+mn-cs"/>
                        </a:rPr>
                        <a:t>подбор форм и методов для реализации проекта;</a:t>
                      </a:r>
                    </a:p>
                    <a:p>
                      <a:r>
                        <a:rPr lang="ru-RU" sz="800" b="1" i="0" u="none" strike="noStrike" kern="1200" dirty="0" smtClean="0">
                          <a:solidFill>
                            <a:schemeClr val="dk1"/>
                          </a:solidFill>
                          <a:latin typeface="+mn-lt"/>
                          <a:ea typeface="+mn-ea"/>
                          <a:cs typeface="+mn-cs"/>
                        </a:rPr>
                        <a:t>создание эскизов новой одежды;</a:t>
                      </a:r>
                    </a:p>
                    <a:p>
                      <a:r>
                        <a:rPr lang="ru-RU" sz="800" b="1" i="0" u="none" strike="noStrike" kern="1200" dirty="0" smtClean="0">
                          <a:solidFill>
                            <a:schemeClr val="dk1"/>
                          </a:solidFill>
                          <a:latin typeface="+mn-lt"/>
                          <a:ea typeface="+mn-ea"/>
                          <a:cs typeface="+mn-cs"/>
                        </a:rPr>
                        <a:t>подготовка коллекции;</a:t>
                      </a:r>
                    </a:p>
                    <a:p>
                      <a:r>
                        <a:rPr lang="ru-RU" sz="800" b="1" i="0" u="none" strike="noStrike" kern="1200" dirty="0" smtClean="0">
                          <a:solidFill>
                            <a:schemeClr val="dk1"/>
                          </a:solidFill>
                          <a:latin typeface="+mn-lt"/>
                          <a:ea typeface="+mn-ea"/>
                          <a:cs typeface="+mn-cs"/>
                        </a:rPr>
                        <a:t>организация показов и выставок коллекции одежды, </a:t>
                      </a:r>
                      <a:r>
                        <a:rPr lang="ru-RU" sz="800" b="1" i="0" u="none" strike="noStrike" kern="1200" dirty="0" err="1" smtClean="0">
                          <a:solidFill>
                            <a:schemeClr val="dk1"/>
                          </a:solidFill>
                          <a:latin typeface="+mn-lt"/>
                          <a:ea typeface="+mn-ea"/>
                          <a:cs typeface="+mn-cs"/>
                        </a:rPr>
                        <a:t>аксесуаров</a:t>
                      </a:r>
                      <a:r>
                        <a:rPr lang="ru-RU" sz="800" b="1" i="0" u="none" strike="noStrike" kern="1200" dirty="0" smtClean="0">
                          <a:solidFill>
                            <a:schemeClr val="dk1"/>
                          </a:solidFill>
                          <a:latin typeface="+mn-lt"/>
                          <a:ea typeface="+mn-ea"/>
                          <a:cs typeface="+mn-cs"/>
                        </a:rPr>
                        <a:t>.</a:t>
                      </a:r>
                    </a:p>
                  </a:txBody>
                  <a:tcPr/>
                </a:tc>
                <a:tc hMerge="1">
                  <a:txBody>
                    <a:bodyPr/>
                    <a:lstStyle/>
                    <a:p>
                      <a:endParaRPr lang="ru-RU" dirty="0"/>
                    </a:p>
                  </a:txBody>
                  <a:tcPr/>
                </a:tc>
              </a:tr>
              <a:tr h="370840">
                <a:tc gridSpan="2">
                  <a:txBody>
                    <a:bodyPr/>
                    <a:lstStyle/>
                    <a:p>
                      <a:pPr algn="ctr"/>
                      <a:r>
                        <a:rPr lang="ru-RU" sz="1000" b="1" dirty="0">
                          <a:latin typeface="Verdana"/>
                        </a:rPr>
                        <a:t>Профессионально–важные качества профессии "Модельер":</a:t>
                      </a:r>
                      <a:endParaRPr lang="ru-RU" sz="10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800" b="1" u="none" strike="noStrike">
                          <a:latin typeface="Arial"/>
                        </a:rPr>
                        <a:t>аккуратность;</a:t>
                      </a:r>
                    </a:p>
                    <a:p>
                      <a:pPr>
                        <a:buFont typeface="Arial"/>
                        <a:buChar char="•"/>
                      </a:pPr>
                      <a:r>
                        <a:rPr lang="ru-RU" sz="800" b="1" u="none" strike="noStrike">
                          <a:latin typeface="Arial"/>
                        </a:rPr>
                        <a:t>оптимизм, доминирование положительных эмоций;</a:t>
                      </a:r>
                    </a:p>
                    <a:p>
                      <a:pPr>
                        <a:buFont typeface="Arial"/>
                        <a:buChar char="•"/>
                      </a:pPr>
                      <a:r>
                        <a:rPr lang="ru-RU" sz="800" b="1" u="none" strike="noStrike">
                          <a:latin typeface="Arial"/>
                        </a:rPr>
                        <a:t>пунктуальность, педантичность;</a:t>
                      </a:r>
                    </a:p>
                    <a:p>
                      <a:pPr>
                        <a:buFont typeface="Arial"/>
                        <a:buChar char="•"/>
                      </a:pPr>
                      <a:r>
                        <a:rPr lang="ru-RU" sz="800" b="1" u="none" strike="noStrike">
                          <a:latin typeface="Arial"/>
                        </a:rPr>
                        <a:t>самодостаточность (ориентация на собственные силы, уверенность в себе, чувство самоэффективности);</a:t>
                      </a:r>
                    </a:p>
                    <a:p>
                      <a:pPr>
                        <a:buFont typeface="Arial"/>
                        <a:buChar char="•"/>
                      </a:pPr>
                      <a:r>
                        <a:rPr lang="ru-RU" sz="800" b="1" u="none" strike="noStrike">
                          <a:latin typeface="Arial"/>
                        </a:rPr>
                        <a:t>организованность, самодисциплина;</a:t>
                      </a:r>
                    </a:p>
                    <a:p>
                      <a:pPr>
                        <a:buFont typeface="Arial"/>
                        <a:buChar char="•"/>
                      </a:pPr>
                      <a:r>
                        <a:rPr lang="ru-RU" sz="800" b="1" u="none" strike="noStrike">
                          <a:latin typeface="Arial"/>
                        </a:rPr>
                        <a:t>стремление к профессиональному совершенству;</a:t>
                      </a:r>
                    </a:p>
                    <a:p>
                      <a:pPr>
                        <a:buFont typeface="Arial"/>
                        <a:buChar char="•"/>
                      </a:pPr>
                      <a:r>
                        <a:rPr lang="ru-RU" sz="800" b="1" u="none" strike="noStrike">
                          <a:latin typeface="Arial"/>
                        </a:rPr>
                        <a:t>трудолюбие;</a:t>
                      </a:r>
                    </a:p>
                    <a:p>
                      <a:pPr>
                        <a:buFont typeface="Arial"/>
                        <a:buChar char="•"/>
                      </a:pPr>
                      <a:r>
                        <a:rPr lang="ru-RU" sz="800" b="1" u="none" strike="noStrike">
                          <a:latin typeface="Arial"/>
                        </a:rPr>
                        <a:t>целеустремленность;</a:t>
                      </a:r>
                    </a:p>
                    <a:p>
                      <a:pPr>
                        <a:buFont typeface="Arial"/>
                        <a:buChar char="•"/>
                      </a:pPr>
                      <a:r>
                        <a:rPr lang="ru-RU" sz="800" b="1" u="none" strike="noStrike">
                          <a:latin typeface="Arial"/>
                        </a:rPr>
                        <a:t>экстравертированность (ориентация на взаимодействие с людьми, общительность);</a:t>
                      </a:r>
                    </a:p>
                    <a:p>
                      <a:pPr>
                        <a:buFont typeface="Arial"/>
                        <a:buChar char="•"/>
                      </a:pPr>
                      <a:r>
                        <a:rPr lang="ru-RU" sz="800" b="1" u="none" strike="noStrike">
                          <a:latin typeface="Arial"/>
                        </a:rPr>
                        <a:t>хороший глазомер: линейный, угловой, объемный;</a:t>
                      </a:r>
                    </a:p>
                    <a:p>
                      <a:pPr>
                        <a:buFont typeface="Arial"/>
                        <a:buChar char="•"/>
                      </a:pPr>
                      <a:r>
                        <a:rPr lang="ru-RU" sz="800" b="1" u="none" strike="noStrike">
                          <a:latin typeface="Arial"/>
                        </a:rPr>
                        <a:t>хорошее цветовое восприятие;</a:t>
                      </a:r>
                    </a:p>
                    <a:p>
                      <a:pPr>
                        <a:buFont typeface="Arial"/>
                        <a:buChar char="•"/>
                      </a:pPr>
                      <a:r>
                        <a:rPr lang="ru-RU" sz="800" b="1" u="none" strike="noStrike">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a:latin typeface="Arial"/>
                        </a:rPr>
                        <a:t>внимание к деталям;</a:t>
                      </a:r>
                    </a:p>
                    <a:p>
                      <a:pPr>
                        <a:buFont typeface="Arial"/>
                        <a:buChar char="•"/>
                      </a:pPr>
                      <a:r>
                        <a:rPr lang="ru-RU" sz="800" b="1" u="none" strike="noStrike">
                          <a:latin typeface="Arial"/>
                        </a:rPr>
                        <a:t>способность к созданию образа по словесному описанию;</a:t>
                      </a:r>
                    </a:p>
                    <a:p>
                      <a:pPr>
                        <a:buFont typeface="Arial"/>
                        <a:buChar char="•"/>
                      </a:pPr>
                      <a:r>
                        <a:rPr lang="ru-RU" sz="800" b="1" u="none" strike="noStrike">
                          <a:latin typeface="Arial"/>
                        </a:rPr>
                        <a:t>способность к образному представлению предметов, процессов и явлений;</a:t>
                      </a:r>
                    </a:p>
                    <a:p>
                      <a:pPr>
                        <a:buFont typeface="Arial"/>
                        <a:buChar char="•"/>
                      </a:pPr>
                      <a:r>
                        <a:rPr lang="ru-RU" sz="800" b="1" u="none" strike="noStrike">
                          <a:latin typeface="Arial"/>
                        </a:rPr>
                        <a:t>способность к зрительным представлениям;</a:t>
                      </a:r>
                    </a:p>
                  </a:txBody>
                  <a:tcPr marL="28575" marR="28575" marT="28575" marB="28575" anchor="ctr"/>
                </a:tc>
                <a:tc>
                  <a:txBody>
                    <a:bodyPr/>
                    <a:lstStyle/>
                    <a:p>
                      <a:pPr>
                        <a:buFont typeface="Arial"/>
                        <a:buChar char="•"/>
                      </a:pPr>
                      <a:endParaRPr lang="ru-RU" sz="800" b="1" u="none" strike="noStrike" dirty="0">
                        <a:latin typeface="Arial"/>
                      </a:endParaRPr>
                    </a:p>
                    <a:p>
                      <a:pPr>
                        <a:buFont typeface="Arial"/>
                        <a:buChar char="•"/>
                      </a:pPr>
                      <a:r>
                        <a:rPr lang="ru-RU" sz="800" b="1" u="none" strike="noStrike" dirty="0">
                          <a:latin typeface="Arial"/>
                        </a:rPr>
                        <a:t>способность к переводу образа в словесное описание;</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творческое мышление;</a:t>
                      </a:r>
                    </a:p>
                    <a:p>
                      <a:pPr>
                        <a:buFont typeface="Arial"/>
                        <a:buChar char="•"/>
                      </a:pPr>
                      <a:r>
                        <a:rPr lang="ru-RU" sz="800" b="1" u="none" strike="noStrike" dirty="0">
                          <a:latin typeface="Arial"/>
                        </a:rPr>
                        <a:t>зрительная память;</a:t>
                      </a:r>
                    </a:p>
                    <a:p>
                      <a:pPr>
                        <a:buFont typeface="Arial"/>
                        <a:buChar char="•"/>
                      </a:pPr>
                      <a:r>
                        <a:rPr lang="ru-RU" sz="800" b="1" u="none" strike="noStrike" dirty="0">
                          <a:latin typeface="Arial"/>
                        </a:rPr>
                        <a:t>образная память;</a:t>
                      </a:r>
                    </a:p>
                    <a:p>
                      <a:pPr>
                        <a:buFont typeface="Arial"/>
                        <a:buChar char="•"/>
                      </a:pPr>
                      <a:r>
                        <a:rPr lang="ru-RU" sz="800" b="1" u="none" strike="noStrike" dirty="0">
                          <a:latin typeface="Arial"/>
                        </a:rPr>
                        <a:t>эмоциональная память;</a:t>
                      </a:r>
                    </a:p>
                    <a:p>
                      <a:pPr>
                        <a:buFont typeface="Arial"/>
                        <a:buChar char="•"/>
                      </a:pPr>
                      <a:r>
                        <a:rPr lang="ru-RU" sz="800" b="1" u="none" strike="noStrike" dirty="0" err="1">
                          <a:latin typeface="Arial"/>
                        </a:rPr>
                        <a:t>навки</a:t>
                      </a:r>
                      <a:r>
                        <a:rPr lang="ru-RU" sz="800" b="1" u="none" strike="noStrike" dirty="0">
                          <a:latin typeface="Arial"/>
                        </a:rPr>
                        <a:t> точной манипуляции и ловкость;</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переносимость статических физических нагрузок;</a:t>
                      </a:r>
                    </a:p>
                    <a:p>
                      <a:pPr>
                        <a:buFont typeface="Arial"/>
                        <a:buChar char="•"/>
                      </a:pPr>
                      <a:r>
                        <a:rPr lang="ru-RU" sz="800" b="1" u="none" strike="noStrike" dirty="0">
                          <a:latin typeface="Arial"/>
                        </a:rPr>
                        <a:t>умение выполнять работу в определенном темпе;</a:t>
                      </a:r>
                    </a:p>
                    <a:p>
                      <a:pPr>
                        <a:buFont typeface="Arial"/>
                        <a:buChar char="•"/>
                      </a:pPr>
                      <a:r>
                        <a:rPr lang="ru-RU" sz="800" b="1" u="none" strike="noStrike" dirty="0">
                          <a:latin typeface="Arial"/>
                        </a:rPr>
                        <a:t>навыки черчения;</a:t>
                      </a:r>
                    </a:p>
                    <a:p>
                      <a:pPr>
                        <a:buFont typeface="Arial"/>
                        <a:buChar char="•"/>
                      </a:pPr>
                      <a:r>
                        <a:rPr lang="ru-RU" sz="800" b="1" u="none" strike="noStrike" dirty="0">
                          <a:latin typeface="Arial"/>
                        </a:rPr>
                        <a:t>умение импровизировать;</a:t>
                      </a:r>
                    </a:p>
                    <a:p>
                      <a:pPr>
                        <a:buFont typeface="Arial"/>
                        <a:buChar char="•"/>
                      </a:pPr>
                      <a:r>
                        <a:rPr lang="ru-RU" sz="800" b="1" u="none" strike="noStrike" dirty="0">
                          <a:latin typeface="Arial"/>
                        </a:rPr>
                        <a:t>творческие способности;</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чувство гармонии;</a:t>
                      </a:r>
                    </a:p>
                    <a:p>
                      <a:pPr>
                        <a:buFont typeface="Arial"/>
                        <a:buChar char="•"/>
                      </a:pPr>
                      <a:r>
                        <a:rPr lang="ru-RU" sz="800" b="1" u="none" strike="noStrike" dirty="0">
                          <a:latin typeface="Arial"/>
                        </a:rPr>
                        <a:t>чувство симметрии;</a:t>
                      </a:r>
                    </a:p>
                    <a:p>
                      <a:pPr>
                        <a:buFont typeface="Arial"/>
                        <a:buChar char="•"/>
                      </a:pPr>
                      <a:r>
                        <a:rPr lang="ru-RU" sz="800" b="1" u="none" strike="noStrike" dirty="0">
                          <a:latin typeface="Arial"/>
                        </a:rPr>
                        <a:t>развитый эстетический и художественный вкус.</a:t>
                      </a:r>
                    </a:p>
                  </a:txBody>
                  <a:tcPr marL="28575" marR="28575" marT="28575" marB="28575" anchor="ctr"/>
                </a:tc>
              </a:tr>
              <a:tr h="370840">
                <a:tc gridSpan="2">
                  <a:txBody>
                    <a:bodyPr/>
                    <a:lstStyle/>
                    <a:p>
                      <a:pPr algn="ctr"/>
                      <a:r>
                        <a:rPr lang="ru-RU" sz="1000" b="1" dirty="0">
                          <a:latin typeface="Verdana"/>
                        </a:rPr>
                        <a:t>Заболевания, противопоказанные для профессии "Модельер":</a:t>
                      </a:r>
                      <a:endParaRPr lang="ru-RU" sz="10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расстройства координации движений;</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741680">
                <a:tc gridSpan="2">
                  <a:txBody>
                    <a:bodyPr/>
                    <a:lstStyle/>
                    <a:p>
                      <a:r>
                        <a:rPr lang="ru-RU" sz="1000" b="1" dirty="0">
                          <a:latin typeface="Verdana"/>
                        </a:rPr>
                        <a:t>Уровень образования профессии "Модельер"</a:t>
                      </a:r>
                      <a:endParaRPr lang="ru-RU" sz="1000" dirty="0">
                        <a:latin typeface="Verdana"/>
                      </a:endParaRPr>
                    </a:p>
                    <a:p>
                      <a:r>
                        <a:rPr lang="ru-RU" sz="800" dirty="0">
                          <a:latin typeface="Verdana"/>
                        </a:rPr>
                        <a:t>Для овладения профессией "Модельер" необходимо либо начальное, либо среднее либо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62074"/>
          </a:xfrm>
        </p:spPr>
        <p:txBody>
          <a:bodyPr>
            <a:normAutofit/>
          </a:bodyPr>
          <a:lstStyle/>
          <a:p>
            <a:r>
              <a:rPr lang="ru-RU" sz="1200" b="1" dirty="0"/>
              <a:t>Певец</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920555"/>
        </p:xfrm>
        <a:graphic>
          <a:graphicData uri="http://schemas.openxmlformats.org/drawingml/2006/table">
            <a:tbl>
              <a:tblPr firstRow="1" bandRow="1">
                <a:tableStyleId>{5C22544A-7EE6-4342-B048-85BDC9FD1C3A}</a:tableStyleId>
              </a:tblPr>
              <a:tblGrid>
                <a:gridCol w="4114800"/>
                <a:gridCol w="4114800"/>
              </a:tblGrid>
              <a:tr h="307811">
                <a:tc gridSpan="2">
                  <a:txBody>
                    <a:bodyPr/>
                    <a:lstStyle/>
                    <a:p>
                      <a:r>
                        <a:rPr lang="ru-RU" sz="1000" b="1" i="0" kern="1200" dirty="0" smtClean="0">
                          <a:solidFill>
                            <a:schemeClr val="lt1"/>
                          </a:solidFill>
                          <a:latin typeface="+mn-lt"/>
                          <a:ea typeface="+mn-ea"/>
                          <a:cs typeface="+mn-cs"/>
                        </a:rPr>
                        <a:t>Назначение профессии "Певец": </a:t>
                      </a:r>
                      <a:r>
                        <a:rPr lang="ru-RU" sz="800" b="0" i="0" kern="1200" dirty="0" smtClean="0">
                          <a:solidFill>
                            <a:schemeClr val="lt1"/>
                          </a:solidFill>
                          <a:latin typeface="+mn-lt"/>
                          <a:ea typeface="+mn-ea"/>
                          <a:cs typeface="+mn-cs"/>
                        </a:rPr>
                        <a:t>исполнение музыкальных произведений </a:t>
                      </a:r>
                      <a:r>
                        <a:rPr lang="ru-RU" sz="800" b="0" i="0" kern="1200" dirty="0" err="1" smtClean="0">
                          <a:solidFill>
                            <a:schemeClr val="lt1"/>
                          </a:solidFill>
                          <a:latin typeface="+mn-lt"/>
                          <a:ea typeface="+mn-ea"/>
                          <a:cs typeface="+mn-cs"/>
                        </a:rPr>
                        <a:t>посретством</a:t>
                      </a:r>
                      <a:r>
                        <a:rPr lang="ru-RU" sz="800" b="0" i="0" kern="1200" dirty="0" smtClean="0">
                          <a:solidFill>
                            <a:schemeClr val="lt1"/>
                          </a:solidFill>
                          <a:latin typeface="+mn-lt"/>
                          <a:ea typeface="+mn-ea"/>
                          <a:cs typeface="+mn-cs"/>
                        </a:rPr>
                        <a:t> голоса с применением всевозможных техник пения.</a:t>
                      </a:r>
                      <a:endParaRPr lang="ru-RU" sz="800" dirty="0"/>
                    </a:p>
                  </a:txBody>
                  <a:tcPr/>
                </a:tc>
                <a:tc hMerge="1">
                  <a:txBody>
                    <a:bodyPr/>
                    <a:lstStyle/>
                    <a:p>
                      <a:endParaRPr lang="ru-RU" dirty="0"/>
                    </a:p>
                  </a:txBody>
                  <a:tcPr/>
                </a:tc>
              </a:tr>
              <a:tr h="784859">
                <a:tc gridSpan="2">
                  <a:txBody>
                    <a:bodyPr/>
                    <a:lstStyle/>
                    <a:p>
                      <a:r>
                        <a:rPr lang="ru-RU" sz="1000" b="1" i="0" kern="1200" dirty="0" smtClean="0">
                          <a:solidFill>
                            <a:schemeClr val="dk1"/>
                          </a:solidFill>
                          <a:latin typeface="+mn-lt"/>
                          <a:ea typeface="+mn-ea"/>
                          <a:cs typeface="+mn-cs"/>
                        </a:rPr>
                        <a:t>Основные решаемые задачи профессии "Певец":</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изучение </a:t>
                      </a:r>
                      <a:r>
                        <a:rPr lang="ru-RU" sz="800" b="1" i="0" u="none" strike="noStrike" kern="1200" dirty="0" err="1" smtClean="0">
                          <a:solidFill>
                            <a:schemeClr val="dk1"/>
                          </a:solidFill>
                          <a:latin typeface="+mn-lt"/>
                          <a:ea typeface="+mn-ea"/>
                          <a:cs typeface="+mn-cs"/>
                        </a:rPr>
                        <a:t>тескта</a:t>
                      </a:r>
                      <a:r>
                        <a:rPr lang="ru-RU" sz="800" b="1" i="0" u="none" strike="noStrike" kern="1200" dirty="0" smtClean="0">
                          <a:solidFill>
                            <a:schemeClr val="dk1"/>
                          </a:solidFill>
                          <a:latin typeface="+mn-lt"/>
                          <a:ea typeface="+mn-ea"/>
                          <a:cs typeface="+mn-cs"/>
                        </a:rPr>
                        <a:t> песен;</a:t>
                      </a:r>
                    </a:p>
                    <a:p>
                      <a:r>
                        <a:rPr lang="ru-RU" sz="800" b="1" i="0" u="none" strike="noStrike" kern="1200" dirty="0" smtClean="0">
                          <a:solidFill>
                            <a:schemeClr val="dk1"/>
                          </a:solidFill>
                          <a:latin typeface="+mn-lt"/>
                          <a:ea typeface="+mn-ea"/>
                          <a:cs typeface="+mn-cs"/>
                        </a:rPr>
                        <a:t>тренировка голоса;</a:t>
                      </a:r>
                    </a:p>
                    <a:p>
                      <a:r>
                        <a:rPr lang="ru-RU" sz="800" b="1" i="0" u="none" strike="noStrike" kern="1200" dirty="0" smtClean="0">
                          <a:solidFill>
                            <a:schemeClr val="dk1"/>
                          </a:solidFill>
                          <a:latin typeface="+mn-lt"/>
                          <a:ea typeface="+mn-ea"/>
                          <a:cs typeface="+mn-cs"/>
                        </a:rPr>
                        <a:t>пение;</a:t>
                      </a:r>
                    </a:p>
                    <a:p>
                      <a:r>
                        <a:rPr lang="ru-RU" sz="800" b="1" i="0" u="none" strike="noStrike" kern="1200" dirty="0" smtClean="0">
                          <a:solidFill>
                            <a:schemeClr val="dk1"/>
                          </a:solidFill>
                          <a:latin typeface="+mn-lt"/>
                          <a:ea typeface="+mn-ea"/>
                          <a:cs typeface="+mn-cs"/>
                        </a:rPr>
                        <a:t>студийная запись песен;</a:t>
                      </a:r>
                    </a:p>
                    <a:p>
                      <a:r>
                        <a:rPr lang="ru-RU" sz="800" b="1" i="0" u="none" strike="noStrike" kern="1200" dirty="0" smtClean="0">
                          <a:solidFill>
                            <a:schemeClr val="dk1"/>
                          </a:solidFill>
                          <a:latin typeface="+mn-lt"/>
                          <a:ea typeface="+mn-ea"/>
                          <a:cs typeface="+mn-cs"/>
                        </a:rPr>
                        <a:t>выступление на концертах.</a:t>
                      </a:r>
                    </a:p>
                  </a:txBody>
                  <a:tcPr/>
                </a:tc>
                <a:tc hMerge="1">
                  <a:txBody>
                    <a:bodyPr/>
                    <a:lstStyle/>
                    <a:p>
                      <a:endParaRPr lang="ru-RU" dirty="0"/>
                    </a:p>
                  </a:txBody>
                  <a:tcPr/>
                </a:tc>
              </a:tr>
              <a:tr h="307811">
                <a:tc gridSpan="2">
                  <a:txBody>
                    <a:bodyPr/>
                    <a:lstStyle/>
                    <a:p>
                      <a:pPr algn="ctr"/>
                      <a:r>
                        <a:rPr lang="ru-RU" sz="1050" b="1" dirty="0">
                          <a:latin typeface="Verdana"/>
                        </a:rPr>
                        <a:t>Профессионально–важные качества профессии "Певец":</a:t>
                      </a:r>
                      <a:endParaRPr lang="ru-RU" sz="1050" dirty="0">
                        <a:latin typeface="Verdana"/>
                      </a:endParaRPr>
                    </a:p>
                  </a:txBody>
                  <a:tcPr marL="28575" marR="28575" marT="28575" marB="28575" anchor="ctr"/>
                </a:tc>
                <a:tc hMerge="1">
                  <a:txBody>
                    <a:bodyPr/>
                    <a:lstStyle/>
                    <a:p>
                      <a:endParaRPr lang="ru-RU"/>
                    </a:p>
                  </a:txBody>
                  <a:tcPr/>
                </a:tc>
              </a:tr>
              <a:tr h="2263736">
                <a:tc>
                  <a:txBody>
                    <a:bodyPr/>
                    <a:lstStyle/>
                    <a:p>
                      <a:pPr>
                        <a:buFont typeface="Arial"/>
                        <a:buChar char="•"/>
                      </a:pPr>
                      <a:r>
                        <a:rPr lang="ru-RU" sz="800" b="1" u="none" strike="noStrike" dirty="0">
                          <a:latin typeface="Arial"/>
                        </a:rPr>
                        <a:t>адекватная самооценка;</a:t>
                      </a:r>
                    </a:p>
                    <a:p>
                      <a:pPr>
                        <a:buFont typeface="Arial"/>
                        <a:buChar char="•"/>
                      </a:pPr>
                      <a:r>
                        <a:rPr lang="ru-RU" sz="800" b="1" u="none" strike="noStrike" dirty="0">
                          <a:latin typeface="Arial"/>
                        </a:rPr>
                        <a:t>оптимизм, доминирование положительных эмоций;</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самодостаточность (ориентация на собственные силы, уверенность в себе, чувство </a:t>
                      </a:r>
                      <a:r>
                        <a:rPr lang="ru-RU" sz="800" b="1" u="none" strike="noStrike" dirty="0" err="1">
                          <a:latin typeface="Arial"/>
                        </a:rPr>
                        <a:t>самоэффективности</a:t>
                      </a:r>
                      <a:r>
                        <a:rPr lang="ru-RU" sz="800" b="1" u="none" strike="noStrike" dirty="0">
                          <a:latin typeface="Arial"/>
                        </a:rPr>
                        <a:t>);</a:t>
                      </a:r>
                    </a:p>
                    <a:p>
                      <a:pPr>
                        <a:buFont typeface="Arial"/>
                        <a:buChar char="•"/>
                      </a:pPr>
                      <a:r>
                        <a:rPr lang="ru-RU" sz="800" b="1" u="none" strike="noStrike" dirty="0">
                          <a:latin typeface="Arial"/>
                        </a:rPr>
                        <a:t>самоконтроль, способность к самонаблюдению;</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err="1">
                          <a:latin typeface="Arial"/>
                        </a:rPr>
                        <a:t>стрессоустойчивость</a:t>
                      </a:r>
                      <a:r>
                        <a:rPr lang="ru-RU" sz="800" b="1" u="none" strike="noStrike" dirty="0">
                          <a:latin typeface="Arial"/>
                        </a:rPr>
                        <a:t>;</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контрастная чувствительность слуха;</a:t>
                      </a:r>
                    </a:p>
                    <a:p>
                      <a:pPr>
                        <a:buFont typeface="Arial"/>
                        <a:buChar char="•"/>
                      </a:pPr>
                      <a:r>
                        <a:rPr lang="ru-RU" sz="800" b="1" u="none" strike="noStrike" dirty="0">
                          <a:latin typeface="Arial"/>
                        </a:rPr>
                        <a:t>хороший музыкальный слух;</a:t>
                      </a:r>
                    </a:p>
                    <a:p>
                      <a:pPr>
                        <a:buFont typeface="Arial"/>
                        <a:buChar char="•"/>
                      </a:pPr>
                      <a:r>
                        <a:rPr lang="ru-RU" sz="800" b="1" u="none" strike="noStrike" dirty="0">
                          <a:latin typeface="Arial"/>
                        </a:rPr>
                        <a:t>переносимость длительно действующего звукового раздражителя;</a:t>
                      </a:r>
                    </a:p>
                    <a:p>
                      <a:pPr>
                        <a:buFont typeface="Arial"/>
                        <a:buChar char="•"/>
                      </a:pPr>
                      <a:r>
                        <a:rPr lang="ru-RU" sz="800" b="1" u="none" strike="noStrike" dirty="0">
                          <a:latin typeface="Arial"/>
                        </a:rPr>
                        <a:t>способность к </a:t>
                      </a:r>
                      <a:r>
                        <a:rPr lang="ru-RU" sz="800" b="1" u="none" strike="noStrike" dirty="0" err="1">
                          <a:latin typeface="Arial"/>
                        </a:rPr>
                        <a:t>распознованию</a:t>
                      </a:r>
                      <a:r>
                        <a:rPr lang="ru-RU" sz="800" b="1" u="none" strike="noStrike" dirty="0">
                          <a:latin typeface="Arial"/>
                        </a:rPr>
                        <a:t> небольших отклонений параметров музыки;</a:t>
                      </a:r>
                    </a:p>
                    <a:p>
                      <a:pPr>
                        <a:buFont typeface="Arial"/>
                        <a:buChar char="•"/>
                      </a:pPr>
                      <a:r>
                        <a:rPr lang="ru-RU" sz="800" b="1" u="none" strike="noStrike" dirty="0">
                          <a:latin typeface="Arial"/>
                        </a:rPr>
                        <a:t>ощущение равновесия;</a:t>
                      </a:r>
                    </a:p>
                    <a:p>
                      <a:pPr>
                        <a:buFont typeface="Arial"/>
                        <a:buChar char="•"/>
                      </a:pPr>
                      <a:r>
                        <a:rPr lang="ru-RU" sz="800" b="1" u="none" strike="noStrike" dirty="0">
                          <a:latin typeface="Arial"/>
                        </a:rPr>
                        <a:t>быстрая хорошая зрительная оценка размеров предметов;</a:t>
                      </a:r>
                    </a:p>
                  </a:txBody>
                  <a:tcPr marL="28575" marR="28575" marT="28575" marB="28575" anchor="ctr"/>
                </a:tc>
                <a:tc>
                  <a:txBody>
                    <a:bodyPr/>
                    <a:lstStyle/>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творческое мышление;</a:t>
                      </a:r>
                    </a:p>
                    <a:p>
                      <a:pPr>
                        <a:buFont typeface="Arial"/>
                        <a:buChar char="•"/>
                      </a:pPr>
                      <a:r>
                        <a:rPr lang="ru-RU" sz="800" b="1" u="none" strike="noStrike" dirty="0">
                          <a:latin typeface="Arial"/>
                        </a:rPr>
                        <a:t>музыкальная память;</a:t>
                      </a:r>
                    </a:p>
                    <a:p>
                      <a:pPr>
                        <a:buFont typeface="Arial"/>
                        <a:buChar char="•"/>
                      </a:pPr>
                      <a:r>
                        <a:rPr lang="ru-RU" sz="800" b="1" u="none" strike="noStrike" dirty="0">
                          <a:latin typeface="Arial"/>
                        </a:rPr>
                        <a:t>эмоциональная память;</a:t>
                      </a:r>
                    </a:p>
                    <a:p>
                      <a:pPr>
                        <a:buFont typeface="Arial"/>
                        <a:buChar char="•"/>
                      </a:pPr>
                      <a:r>
                        <a:rPr lang="ru-RU" sz="800" b="1" u="none" strike="noStrike" dirty="0">
                          <a:latin typeface="Arial"/>
                        </a:rPr>
                        <a:t>отсутствие дефектов речи, хорошая дикция;</a:t>
                      </a:r>
                    </a:p>
                    <a:p>
                      <a:pPr>
                        <a:buFont typeface="Arial"/>
                        <a:buChar char="•"/>
                      </a:pPr>
                      <a:r>
                        <a:rPr lang="ru-RU" sz="800" b="1" u="none" strike="noStrike" dirty="0">
                          <a:latin typeface="Arial"/>
                        </a:rPr>
                        <a:t>способность к изменению силы звучания голоса;</a:t>
                      </a:r>
                    </a:p>
                    <a:p>
                      <a:pPr>
                        <a:buFont typeface="Arial"/>
                        <a:buChar char="•"/>
                      </a:pPr>
                      <a:r>
                        <a:rPr lang="ru-RU" sz="800" b="1" u="none" strike="noStrike" dirty="0">
                          <a:latin typeface="Arial"/>
                        </a:rPr>
                        <a:t>способность к изменению тембра голоса;</a:t>
                      </a:r>
                    </a:p>
                    <a:p>
                      <a:pPr>
                        <a:buFont typeface="Arial"/>
                        <a:buChar char="•"/>
                      </a:pPr>
                      <a:r>
                        <a:rPr lang="ru-RU" sz="800" b="1" u="none" strike="noStrike" dirty="0">
                          <a:latin typeface="Arial"/>
                        </a:rPr>
                        <a:t>способность речевого аппарата к интенсивной и длительной работе;</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эмоциональная стабильность;</a:t>
                      </a:r>
                    </a:p>
                    <a:p>
                      <a:pPr>
                        <a:buFont typeface="Arial"/>
                        <a:buChar char="•"/>
                      </a:pPr>
                      <a:r>
                        <a:rPr lang="ru-RU" sz="800" b="1" u="none" strike="noStrike" dirty="0">
                          <a:latin typeface="Arial"/>
                        </a:rPr>
                        <a:t>артистические способности;</a:t>
                      </a:r>
                    </a:p>
                    <a:p>
                      <a:pPr>
                        <a:buFont typeface="Arial"/>
                        <a:buChar char="•"/>
                      </a:pPr>
                      <a:r>
                        <a:rPr lang="ru-RU" sz="800" b="1" u="none" strike="noStrike" dirty="0">
                          <a:latin typeface="Arial"/>
                        </a:rPr>
                        <a:t>литературные способности;</a:t>
                      </a:r>
                    </a:p>
                    <a:p>
                      <a:pPr>
                        <a:buFont typeface="Arial"/>
                        <a:buChar char="•"/>
                      </a:pPr>
                      <a:r>
                        <a:rPr lang="ru-RU" sz="800" b="1" u="none" strike="noStrike" dirty="0">
                          <a:latin typeface="Arial"/>
                        </a:rPr>
                        <a:t>музыкальные способности;</a:t>
                      </a:r>
                    </a:p>
                    <a:p>
                      <a:pPr>
                        <a:buFont typeface="Arial"/>
                        <a:buChar char="•"/>
                      </a:pPr>
                      <a:r>
                        <a:rPr lang="ru-RU" sz="800" b="1" u="none" strike="noStrike" dirty="0">
                          <a:latin typeface="Arial"/>
                        </a:rPr>
                        <a:t>способность быть лидером;</a:t>
                      </a:r>
                    </a:p>
                    <a:p>
                      <a:pPr>
                        <a:buFont typeface="Arial"/>
                        <a:buChar char="•"/>
                      </a:pPr>
                      <a:r>
                        <a:rPr lang="ru-RU" sz="800" b="1" u="none" strike="noStrike" dirty="0">
                          <a:latin typeface="Arial"/>
                        </a:rPr>
                        <a:t>умение свободно и раскованно двигаться на сцене;</a:t>
                      </a:r>
                    </a:p>
                    <a:p>
                      <a:pPr>
                        <a:buFont typeface="Arial"/>
                        <a:buChar char="•"/>
                      </a:pPr>
                      <a:r>
                        <a:rPr lang="ru-RU" sz="800" b="1" u="none" strike="noStrike" dirty="0">
                          <a:latin typeface="Arial"/>
                        </a:rPr>
                        <a:t>умение импровизировать;</a:t>
                      </a:r>
                    </a:p>
                    <a:p>
                      <a:pPr>
                        <a:buFont typeface="Arial"/>
                        <a:buChar char="•"/>
                      </a:pPr>
                      <a:r>
                        <a:rPr lang="ru-RU" sz="800" b="1" u="none" strike="noStrike" dirty="0">
                          <a:latin typeface="Arial"/>
                        </a:rPr>
                        <a:t>умение оказывать влияние на публику;</a:t>
                      </a:r>
                    </a:p>
                    <a:p>
                      <a:pPr>
                        <a:buFont typeface="Arial"/>
                        <a:buChar char="•"/>
                      </a:pPr>
                      <a:r>
                        <a:rPr lang="ru-RU" sz="800" b="1" u="none" strike="noStrike" dirty="0">
                          <a:latin typeface="Arial"/>
                        </a:rPr>
                        <a:t>чувство гармонии.</a:t>
                      </a:r>
                    </a:p>
                  </a:txBody>
                  <a:tcPr marL="28575" marR="28575" marT="28575" marB="28575" anchor="ctr"/>
                </a:tc>
              </a:tr>
              <a:tr h="307811">
                <a:tc gridSpan="2">
                  <a:txBody>
                    <a:bodyPr/>
                    <a:lstStyle/>
                    <a:p>
                      <a:pPr algn="ctr"/>
                      <a:r>
                        <a:rPr lang="ru-RU" sz="1000" b="1" dirty="0">
                          <a:latin typeface="Verdana"/>
                        </a:rPr>
                        <a:t>Заболевания, противопоказанные для профессии "Певец":</a:t>
                      </a:r>
                      <a:endParaRPr lang="ru-RU" sz="1000" dirty="0">
                        <a:latin typeface="Verdana"/>
                      </a:endParaRPr>
                    </a:p>
                  </a:txBody>
                  <a:tcPr marL="28575" marR="28575" marT="28575" marB="28575" anchor="ctr"/>
                </a:tc>
                <a:tc hMerge="1">
                  <a:txBody>
                    <a:bodyPr/>
                    <a:lstStyle/>
                    <a:p>
                      <a:endParaRPr lang="ru-RU"/>
                    </a:p>
                  </a:txBody>
                  <a:tcPr/>
                </a:tc>
              </a:tr>
              <a:tr h="1100982">
                <a:tc>
                  <a:txBody>
                    <a:bodyPr/>
                    <a:lstStyle/>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вестибулярные расстройства, нарушение чувства равновесия;</a:t>
                      </a:r>
                    </a:p>
                    <a:p>
                      <a:pPr>
                        <a:buFont typeface="Arial"/>
                        <a:buChar char="•"/>
                      </a:pPr>
                      <a:r>
                        <a:rPr lang="ru-RU" sz="800" b="1" u="none" strike="noStrike">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615622">
                <a:tc gridSpan="2">
                  <a:txBody>
                    <a:bodyPr/>
                    <a:lstStyle/>
                    <a:p>
                      <a:r>
                        <a:rPr lang="ru-RU" sz="1000" b="1" dirty="0">
                          <a:latin typeface="Verdana"/>
                        </a:rPr>
                        <a:t>Уровень образования профессии "Певец"</a:t>
                      </a:r>
                      <a:endParaRPr lang="ru-RU" sz="1000" dirty="0">
                        <a:latin typeface="Verdana"/>
                      </a:endParaRPr>
                    </a:p>
                    <a:p>
                      <a:r>
                        <a:rPr lang="ru-RU" sz="800" dirty="0">
                          <a:latin typeface="Verdana"/>
                        </a:rPr>
                        <a:t>Для овладения профессией "Певец" необходимо либо среднее, либо высшее профессиональное образование. </a:t>
                      </a:r>
                    </a:p>
                  </a:txBody>
                  <a:tcPr marL="28575" marR="28575" marT="28575" marB="28575" anchor="ctr"/>
                </a:tc>
                <a:tc hMerge="1">
                  <a:txBody>
                    <a:bodyPr/>
                    <a:lstStyle/>
                    <a:p>
                      <a:endParaRPr lang="ru-RU" dirty="0"/>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Скульптор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7"/>
          <a:ext cx="8229600" cy="5806675"/>
        </p:xfrm>
        <a:graphic>
          <a:graphicData uri="http://schemas.openxmlformats.org/drawingml/2006/table">
            <a:tbl>
              <a:tblPr firstRow="1" bandRow="1">
                <a:tableStyleId>{5C22544A-7EE6-4342-B048-85BDC9FD1C3A}</a:tableStyleId>
              </a:tblPr>
              <a:tblGrid>
                <a:gridCol w="4114800"/>
                <a:gridCol w="4114800"/>
              </a:tblGrid>
              <a:tr h="291131">
                <a:tc gridSpan="2">
                  <a:txBody>
                    <a:bodyPr/>
                    <a:lstStyle/>
                    <a:p>
                      <a:r>
                        <a:rPr lang="ru-RU" sz="1100" b="1" i="0" kern="1200" dirty="0" smtClean="0">
                          <a:solidFill>
                            <a:schemeClr val="lt1"/>
                          </a:solidFill>
                          <a:latin typeface="+mn-lt"/>
                          <a:ea typeface="+mn-ea"/>
                          <a:cs typeface="+mn-cs"/>
                        </a:rPr>
                        <a:t>Назначение профессии "Скульптор": </a:t>
                      </a:r>
                      <a:r>
                        <a:rPr lang="ru-RU" sz="900" b="0" i="0" kern="1200" dirty="0" smtClean="0">
                          <a:solidFill>
                            <a:schemeClr val="lt1"/>
                          </a:solidFill>
                          <a:latin typeface="+mn-lt"/>
                          <a:ea typeface="+mn-ea"/>
                          <a:cs typeface="+mn-cs"/>
                        </a:rPr>
                        <a:t>создание скульптурных произведений.</a:t>
                      </a:r>
                      <a:endParaRPr lang="ru-RU" sz="900" dirty="0"/>
                    </a:p>
                  </a:txBody>
                  <a:tcPr/>
                </a:tc>
                <a:tc hMerge="1">
                  <a:txBody>
                    <a:bodyPr/>
                    <a:lstStyle/>
                    <a:p>
                      <a:endParaRPr lang="ru-RU" dirty="0"/>
                    </a:p>
                  </a:txBody>
                  <a:tcPr/>
                </a:tc>
              </a:tr>
              <a:tr h="670811">
                <a:tc gridSpan="2">
                  <a:txBody>
                    <a:bodyPr/>
                    <a:lstStyle/>
                    <a:p>
                      <a:r>
                        <a:rPr lang="ru-RU" sz="1100" b="1" i="0" kern="1200" dirty="0" smtClean="0">
                          <a:solidFill>
                            <a:schemeClr val="dk1"/>
                          </a:solidFill>
                          <a:latin typeface="+mn-lt"/>
                          <a:ea typeface="+mn-ea"/>
                          <a:cs typeface="+mn-cs"/>
                        </a:rPr>
                        <a:t>Видами профессиональной деятельности являются:</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профессиональная творческая деятельность, как авторская, так и исполнительская;</a:t>
                      </a:r>
                    </a:p>
                    <a:p>
                      <a:r>
                        <a:rPr lang="ru-RU" sz="900" b="1" i="0" u="none" strike="noStrike" kern="1200" dirty="0" smtClean="0">
                          <a:solidFill>
                            <a:schemeClr val="dk1"/>
                          </a:solidFill>
                          <a:latin typeface="+mn-lt"/>
                          <a:ea typeface="+mn-ea"/>
                          <a:cs typeface="+mn-cs"/>
                        </a:rPr>
                        <a:t>педагогическая деятельность в области художественного образования;</a:t>
                      </a:r>
                    </a:p>
                    <a:p>
                      <a:r>
                        <a:rPr lang="ru-RU" sz="900" b="1" i="0" u="none" strike="noStrike" kern="1200" dirty="0" smtClean="0">
                          <a:solidFill>
                            <a:schemeClr val="dk1"/>
                          </a:solidFill>
                          <a:latin typeface="+mn-lt"/>
                          <a:ea typeface="+mn-ea"/>
                          <a:cs typeface="+mn-cs"/>
                        </a:rPr>
                        <a:t>производственно–техническая и управленческая деятельность;</a:t>
                      </a:r>
                    </a:p>
                    <a:p>
                      <a:r>
                        <a:rPr lang="ru-RU" sz="900" b="1" i="0" u="none" strike="noStrike" kern="1200" dirty="0" smtClean="0">
                          <a:solidFill>
                            <a:schemeClr val="dk1"/>
                          </a:solidFill>
                          <a:latin typeface="+mn-lt"/>
                          <a:ea typeface="+mn-ea"/>
                          <a:cs typeface="+mn-cs"/>
                        </a:rPr>
                        <a:t>общественная деятельность в творческих союзах и объединениях.</a:t>
                      </a:r>
                    </a:p>
                  </a:txBody>
                  <a:tcPr/>
                </a:tc>
                <a:tc hMerge="1">
                  <a:txBody>
                    <a:bodyPr/>
                    <a:lstStyle/>
                    <a:p>
                      <a:endParaRPr lang="ru-RU" dirty="0"/>
                    </a:p>
                  </a:txBody>
                  <a:tcPr/>
                </a:tc>
              </a:tr>
              <a:tr h="291131">
                <a:tc gridSpan="2">
                  <a:txBody>
                    <a:bodyPr/>
                    <a:lstStyle/>
                    <a:p>
                      <a:pPr algn="ctr"/>
                      <a:r>
                        <a:rPr lang="ru-RU" sz="1100" b="1" dirty="0">
                          <a:latin typeface="Verdana"/>
                        </a:rPr>
                        <a:t>Профессионально–важные качества профессии "Скульптор":</a:t>
                      </a:r>
                      <a:endParaRPr lang="ru-RU" sz="1100" dirty="0">
                        <a:latin typeface="Verdana"/>
                      </a:endParaRPr>
                    </a:p>
                  </a:txBody>
                  <a:tcPr marL="28575" marR="28575" marT="28575" marB="28575" anchor="ctr"/>
                </a:tc>
                <a:tc hMerge="1">
                  <a:txBody>
                    <a:bodyPr/>
                    <a:lstStyle/>
                    <a:p>
                      <a:endParaRPr lang="ru-RU"/>
                    </a:p>
                  </a:txBody>
                  <a:tcPr/>
                </a:tc>
              </a:tr>
              <a:tr h="2416893">
                <a:tc>
                  <a:txBody>
                    <a:bodyPr/>
                    <a:lstStyle/>
                    <a:p>
                      <a:pPr>
                        <a:buFont typeface="Arial"/>
                        <a:buChar char="•"/>
                      </a:pPr>
                      <a:r>
                        <a:rPr lang="ru-RU" sz="900" b="1" u="none" strike="noStrike">
                          <a:latin typeface="Arial"/>
                        </a:rPr>
                        <a:t>самодостаточность (ориентация на собственные силы, уверенность в себе, чувство самоэффективности);</a:t>
                      </a:r>
                    </a:p>
                    <a:p>
                      <a:pPr>
                        <a:buFont typeface="Arial"/>
                        <a:buChar char="•"/>
                      </a:pPr>
                      <a:r>
                        <a:rPr lang="ru-RU" sz="900" b="1" u="none" strike="noStrike">
                          <a:latin typeface="Arial"/>
                        </a:rPr>
                        <a:t>целеустремленность;</a:t>
                      </a:r>
                    </a:p>
                    <a:p>
                      <a:pPr>
                        <a:buFont typeface="Arial"/>
                        <a:buChar char="•"/>
                      </a:pPr>
                      <a:r>
                        <a:rPr lang="ru-RU" sz="900" b="1" u="none" strike="noStrike">
                          <a:latin typeface="Arial"/>
                        </a:rPr>
                        <a:t>ручная моторика;</a:t>
                      </a:r>
                    </a:p>
                    <a:p>
                      <a:pPr>
                        <a:buFont typeface="Arial"/>
                        <a:buChar char="•"/>
                      </a:pPr>
                      <a:r>
                        <a:rPr lang="ru-RU" sz="900" b="1" u="none" strike="noStrike">
                          <a:latin typeface="Arial"/>
                        </a:rPr>
                        <a:t>хороший глазомер: линейный, угловой, объемный;</a:t>
                      </a:r>
                    </a:p>
                    <a:p>
                      <a:pPr>
                        <a:buFont typeface="Arial"/>
                        <a:buChar char="•"/>
                      </a:pPr>
                      <a:r>
                        <a:rPr lang="ru-RU" sz="900" b="1" u="none" strike="noStrike">
                          <a:latin typeface="Arial"/>
                        </a:rPr>
                        <a:t>концентрированность внимания;</a:t>
                      </a:r>
                    </a:p>
                    <a:p>
                      <a:pPr>
                        <a:buFont typeface="Arial"/>
                        <a:buChar char="•"/>
                      </a:pPr>
                      <a:r>
                        <a:rPr lang="ru-RU" sz="900" b="1" u="none" strike="noStrike">
                          <a:latin typeface="Arial"/>
                        </a:rPr>
                        <a:t>помехоустойчивость внимания;</a:t>
                      </a:r>
                    </a:p>
                    <a:p>
                      <a:pPr>
                        <a:buFont typeface="Arial"/>
                        <a:buChar char="•"/>
                      </a:pPr>
                      <a:r>
                        <a:rPr lang="ru-RU" sz="900" b="1" u="none" strike="noStrike">
                          <a:latin typeface="Arial"/>
                        </a:rPr>
                        <a:t>способность к образному представлению предметов, процессов и явлений;</a:t>
                      </a:r>
                    </a:p>
                    <a:p>
                      <a:pPr>
                        <a:buFont typeface="Arial"/>
                        <a:buChar char="•"/>
                      </a:pPr>
                      <a:r>
                        <a:rPr lang="ru-RU" sz="900" b="1" u="none" strike="noStrike">
                          <a:latin typeface="Arial"/>
                        </a:rPr>
                        <a:t>способность к созданию образа по словесному описанию;</a:t>
                      </a:r>
                    </a:p>
                    <a:p>
                      <a:pPr>
                        <a:buFont typeface="Arial"/>
                        <a:buChar char="•"/>
                      </a:pPr>
                      <a:r>
                        <a:rPr lang="ru-RU" sz="900" b="1" u="none" strike="noStrike">
                          <a:latin typeface="Arial"/>
                        </a:rPr>
                        <a:t>способность к зрительным представлениям;</a:t>
                      </a:r>
                    </a:p>
                    <a:p>
                      <a:pPr>
                        <a:buFont typeface="Arial"/>
                        <a:buChar char="•"/>
                      </a:pPr>
                      <a:r>
                        <a:rPr lang="ru-RU" sz="900" b="1" u="none" strike="noStrike">
                          <a:latin typeface="Arial"/>
                        </a:rPr>
                        <a:t>способность к переводу образа в словесное описание;</a:t>
                      </a:r>
                    </a:p>
                    <a:p>
                      <a:pPr>
                        <a:buFont typeface="Arial"/>
                        <a:buChar char="•"/>
                      </a:pPr>
                      <a:r>
                        <a:rPr lang="ru-RU" sz="900" b="1" u="none" strike="noStrike">
                          <a:latin typeface="Arial"/>
                        </a:rPr>
                        <a:t>способность к пространственному воображению;</a:t>
                      </a:r>
                    </a:p>
                    <a:p>
                      <a:pPr>
                        <a:buFont typeface="Arial"/>
                        <a:buChar char="•"/>
                      </a:pPr>
                      <a:r>
                        <a:rPr lang="ru-RU" sz="900" b="1" u="none" strike="noStrike">
                          <a:latin typeface="Arial"/>
                        </a:rPr>
                        <a:t>абстрактность (абстрактные образы, понятия) мышления;</a:t>
                      </a:r>
                    </a:p>
                    <a:p>
                      <a:pPr>
                        <a:buFont typeface="Arial"/>
                        <a:buChar char="•"/>
                      </a:pPr>
                      <a:r>
                        <a:rPr lang="ru-RU" sz="900" b="1" u="none" strike="noStrike">
                          <a:latin typeface="Arial"/>
                        </a:rPr>
                        <a:t>интеллектуальность мышления;</a:t>
                      </a:r>
                    </a:p>
                    <a:p>
                      <a:pPr>
                        <a:buFont typeface="Arial"/>
                        <a:buChar char="•"/>
                      </a:pPr>
                      <a:r>
                        <a:rPr lang="ru-RU" sz="900" b="1" u="none" strike="noStrike">
                          <a:latin typeface="Arial"/>
                        </a:rPr>
                        <a:t>интуитивное мышление;</a:t>
                      </a:r>
                    </a:p>
                    <a:p>
                      <a:pPr>
                        <a:buFont typeface="Arial"/>
                        <a:buChar char="•"/>
                      </a:pPr>
                      <a:r>
                        <a:rPr lang="ru-RU" sz="900" b="1" u="none" strike="noStrike">
                          <a:latin typeface="Arial"/>
                        </a:rPr>
                        <a:t>наглядно–образное мышление;</a:t>
                      </a:r>
                    </a:p>
                    <a:p>
                      <a:pPr>
                        <a:buFont typeface="Arial"/>
                        <a:buChar char="•"/>
                      </a:pPr>
                      <a:r>
                        <a:rPr lang="ru-RU" sz="900" b="1" u="none" strike="noStrike">
                          <a:latin typeface="Arial"/>
                        </a:rPr>
                        <a:t>прастранственно–образное мышление;</a:t>
                      </a:r>
                    </a:p>
                    <a:p>
                      <a:pPr>
                        <a:buFont typeface="Arial"/>
                        <a:buChar char="•"/>
                      </a:pPr>
                      <a:r>
                        <a:rPr lang="ru-RU" sz="900" b="1" u="none" strike="noStrike">
                          <a:latin typeface="Arial"/>
                        </a:rPr>
                        <a:t>творческое мышление;</a:t>
                      </a:r>
                    </a:p>
                    <a:p>
                      <a:pPr>
                        <a:buFont typeface="Arial"/>
                        <a:buChar char="•"/>
                      </a:pPr>
                      <a:r>
                        <a:rPr lang="ru-RU" sz="900" b="1" u="none" strike="noStrike">
                          <a:latin typeface="Arial"/>
                        </a:rPr>
                        <a:t>зрительная память;</a:t>
                      </a:r>
                    </a:p>
                  </a:txBody>
                  <a:tcPr marL="28575" marR="28575" marT="28575" marB="28575" anchor="ctr"/>
                </a:tc>
                <a:tc>
                  <a:txBody>
                    <a:bodyPr/>
                    <a:lstStyle/>
                    <a:p>
                      <a:pPr>
                        <a:buFont typeface="Arial"/>
                        <a:buChar char="•"/>
                      </a:pPr>
                      <a:r>
                        <a:rPr lang="ru-RU" sz="900" b="1" u="none" strike="noStrike" dirty="0">
                          <a:latin typeface="Arial"/>
                        </a:rPr>
                        <a:t>кинестетическая память (</a:t>
                      </a:r>
                      <a:r>
                        <a:rPr lang="ru-RU" sz="900" b="1" u="none" strike="noStrike" dirty="0" err="1">
                          <a:latin typeface="Arial"/>
                        </a:rPr>
                        <a:t>память</a:t>
                      </a:r>
                      <a:r>
                        <a:rPr lang="ru-RU" sz="900" b="1" u="none" strike="noStrike" dirty="0">
                          <a:latin typeface="Arial"/>
                        </a:rPr>
                        <a:t> на движения);</a:t>
                      </a:r>
                    </a:p>
                    <a:p>
                      <a:pPr>
                        <a:buFont typeface="Arial"/>
                        <a:buChar char="•"/>
                      </a:pPr>
                      <a:r>
                        <a:rPr lang="ru-RU" sz="900" b="1" u="none" strike="noStrike" dirty="0">
                          <a:latin typeface="Arial"/>
                        </a:rPr>
                        <a:t>образная память;</a:t>
                      </a:r>
                    </a:p>
                    <a:p>
                      <a:pPr>
                        <a:buFont typeface="Arial"/>
                        <a:buChar char="•"/>
                      </a:pPr>
                      <a:r>
                        <a:rPr lang="ru-RU" sz="900" b="1" u="none" strike="noStrike" dirty="0">
                          <a:latin typeface="Arial"/>
                        </a:rPr>
                        <a:t>оперативная память;</a:t>
                      </a:r>
                    </a:p>
                    <a:p>
                      <a:pPr>
                        <a:buFont typeface="Arial"/>
                        <a:buChar char="•"/>
                      </a:pPr>
                      <a:r>
                        <a:rPr lang="ru-RU" sz="900" b="1" u="none" strike="noStrike" dirty="0">
                          <a:latin typeface="Arial"/>
                        </a:rPr>
                        <a:t>память на образы предметного мира;</a:t>
                      </a:r>
                    </a:p>
                    <a:p>
                      <a:pPr>
                        <a:buFont typeface="Arial"/>
                        <a:buChar char="•"/>
                      </a:pPr>
                      <a:r>
                        <a:rPr lang="ru-RU" sz="900" b="1" u="none" strike="noStrike" dirty="0">
                          <a:latin typeface="Arial"/>
                        </a:rPr>
                        <a:t>эмоциональная память;</a:t>
                      </a:r>
                    </a:p>
                    <a:p>
                      <a:pPr>
                        <a:buFont typeface="Arial"/>
                        <a:buChar char="•"/>
                      </a:pPr>
                      <a:r>
                        <a:rPr lang="ru-RU" sz="900" b="1" u="none" strike="noStrike" dirty="0">
                          <a:latin typeface="Arial"/>
                        </a:rPr>
                        <a:t>хорошая координация движений обеих рук;</a:t>
                      </a:r>
                    </a:p>
                    <a:p>
                      <a:pPr>
                        <a:buFont typeface="Arial"/>
                        <a:buChar char="•"/>
                      </a:pPr>
                      <a:r>
                        <a:rPr lang="ru-RU" sz="900" b="1" u="none" strike="noStrike" dirty="0">
                          <a:latin typeface="Arial"/>
                        </a:rPr>
                        <a:t>хорошая координация работы кистей рук и пальцев;</a:t>
                      </a:r>
                    </a:p>
                    <a:p>
                      <a:pPr>
                        <a:buFont typeface="Arial"/>
                        <a:buChar char="•"/>
                      </a:pPr>
                      <a:r>
                        <a:rPr lang="ru-RU" sz="900" b="1" u="none" strike="noStrike" dirty="0">
                          <a:latin typeface="Arial"/>
                        </a:rPr>
                        <a:t>твердость руки, устойчивость кистей рук (низкий тремор);</a:t>
                      </a:r>
                    </a:p>
                    <a:p>
                      <a:pPr>
                        <a:buFont typeface="Arial"/>
                        <a:buChar char="•"/>
                      </a:pPr>
                      <a:r>
                        <a:rPr lang="ru-RU" sz="900" b="1" u="none" strike="noStrike" dirty="0">
                          <a:latin typeface="Arial"/>
                        </a:rPr>
                        <a:t>переносимость статических физических нагрузок;</a:t>
                      </a:r>
                    </a:p>
                    <a:p>
                      <a:pPr>
                        <a:buFont typeface="Arial"/>
                        <a:buChar char="•"/>
                      </a:pPr>
                      <a:r>
                        <a:rPr lang="ru-RU" sz="900" b="1" u="none" strike="noStrike" dirty="0">
                          <a:latin typeface="Arial"/>
                        </a:rPr>
                        <a:t>способность заниматься длительное время кропотливой работой;</a:t>
                      </a:r>
                    </a:p>
                    <a:p>
                      <a:pPr>
                        <a:buFont typeface="Arial"/>
                        <a:buChar char="•"/>
                      </a:pPr>
                      <a:r>
                        <a:rPr lang="ru-RU" sz="900" b="1" u="none" strike="noStrike" dirty="0">
                          <a:latin typeface="Arial"/>
                        </a:rPr>
                        <a:t>способность к абстрагированию;</a:t>
                      </a:r>
                    </a:p>
                    <a:p>
                      <a:pPr>
                        <a:buFont typeface="Arial"/>
                        <a:buChar char="•"/>
                      </a:pPr>
                      <a:r>
                        <a:rPr lang="ru-RU" sz="900" b="1" u="none" strike="noStrike" dirty="0">
                          <a:latin typeface="Arial"/>
                        </a:rPr>
                        <a:t>тактильные способности;</a:t>
                      </a:r>
                    </a:p>
                    <a:p>
                      <a:pPr>
                        <a:buFont typeface="Arial"/>
                        <a:buChar char="•"/>
                      </a:pPr>
                      <a:r>
                        <a:rPr lang="ru-RU" sz="900" b="1" u="none" strike="noStrike" dirty="0">
                          <a:latin typeface="Arial"/>
                        </a:rPr>
                        <a:t>умение импровизировать;</a:t>
                      </a:r>
                    </a:p>
                    <a:p>
                      <a:pPr>
                        <a:buFont typeface="Arial"/>
                        <a:buChar char="•"/>
                      </a:pPr>
                      <a:r>
                        <a:rPr lang="ru-RU" sz="900" b="1" u="none" strike="noStrike" dirty="0">
                          <a:latin typeface="Arial"/>
                        </a:rPr>
                        <a:t>умение предвидеть результат;</a:t>
                      </a:r>
                    </a:p>
                    <a:p>
                      <a:pPr>
                        <a:buFont typeface="Arial"/>
                        <a:buChar char="•"/>
                      </a:pPr>
                      <a:r>
                        <a:rPr lang="ru-RU" sz="900" b="1" u="none" strike="noStrike" dirty="0">
                          <a:latin typeface="Arial"/>
                        </a:rPr>
                        <a:t>художественные способности;</a:t>
                      </a:r>
                    </a:p>
                    <a:p>
                      <a:pPr>
                        <a:buFont typeface="Arial"/>
                        <a:buChar char="•"/>
                      </a:pPr>
                      <a:r>
                        <a:rPr lang="ru-RU" sz="900" b="1" u="none" strike="noStrike" dirty="0">
                          <a:latin typeface="Arial"/>
                        </a:rPr>
                        <a:t>чувство вкуса;</a:t>
                      </a:r>
                    </a:p>
                    <a:p>
                      <a:pPr>
                        <a:buFont typeface="Arial"/>
                        <a:buChar char="•"/>
                      </a:pPr>
                      <a:r>
                        <a:rPr lang="ru-RU" sz="900" b="1" u="none" strike="noStrike" dirty="0">
                          <a:latin typeface="Arial"/>
                        </a:rPr>
                        <a:t>чувство гармонии;</a:t>
                      </a:r>
                    </a:p>
                    <a:p>
                      <a:pPr>
                        <a:buFont typeface="Arial"/>
                        <a:buChar char="•"/>
                      </a:pPr>
                      <a:r>
                        <a:rPr lang="ru-RU" sz="900" b="1" u="none" strike="noStrike" dirty="0">
                          <a:latin typeface="Arial"/>
                        </a:rPr>
                        <a:t>чувство симметрии;</a:t>
                      </a:r>
                    </a:p>
                    <a:p>
                      <a:pPr>
                        <a:buFont typeface="Arial"/>
                        <a:buChar char="•"/>
                      </a:pPr>
                      <a:r>
                        <a:rPr lang="ru-RU" sz="900" b="1" u="none" strike="noStrike" dirty="0">
                          <a:latin typeface="Arial"/>
                        </a:rPr>
                        <a:t>развитый эстетический и художественный вкус.</a:t>
                      </a:r>
                    </a:p>
                  </a:txBody>
                  <a:tcPr marL="28575" marR="28575" marT="28575" marB="28575" anchor="ctr"/>
                </a:tc>
              </a:tr>
              <a:tr h="291131">
                <a:tc gridSpan="2">
                  <a:txBody>
                    <a:bodyPr/>
                    <a:lstStyle/>
                    <a:p>
                      <a:pPr algn="ctr"/>
                      <a:r>
                        <a:rPr lang="ru-RU" sz="1100" b="1" dirty="0">
                          <a:latin typeface="Verdana"/>
                        </a:rPr>
                        <a:t>Заболевания, противопоказанные для профессии "Скульптор":</a:t>
                      </a:r>
                      <a:endParaRPr lang="ru-RU" sz="1100" dirty="0">
                        <a:latin typeface="Verdana"/>
                      </a:endParaRPr>
                    </a:p>
                  </a:txBody>
                  <a:tcPr marL="28575" marR="28575" marT="28575" marB="28575" anchor="ctr"/>
                </a:tc>
                <a:tc hMerge="1">
                  <a:txBody>
                    <a:bodyPr/>
                    <a:lstStyle/>
                    <a:p>
                      <a:endParaRPr lang="ru-RU"/>
                    </a:p>
                  </a:txBody>
                  <a:tcPr/>
                </a:tc>
              </a:tr>
              <a:tr h="641217">
                <a:tc>
                  <a:txBody>
                    <a:bodyPr/>
                    <a:lstStyle/>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нарушение цветоразличения, бинокулярного зрения;</a:t>
                      </a:r>
                    </a:p>
                    <a:p>
                      <a:pPr>
                        <a:buFont typeface="Arial"/>
                        <a:buChar char="•"/>
                      </a:pPr>
                      <a:r>
                        <a:rPr lang="ru-RU" sz="900" b="1" u="none" strike="noStrike">
                          <a:latin typeface="Arial"/>
                        </a:rPr>
                        <a:t>вестибулярные расстройства, нарушение чувства равновесия;</a:t>
                      </a:r>
                    </a:p>
                    <a:p>
                      <a:pPr>
                        <a:buFont typeface="Arial"/>
                        <a:buChar char="•"/>
                      </a:pPr>
                      <a:r>
                        <a:rPr lang="ru-RU" sz="900" b="1" u="none" strike="noStrike">
                          <a:latin typeface="Arial"/>
                        </a:rPr>
                        <a:t>расстройства координации движений;</a:t>
                      </a:r>
                    </a:p>
                  </a:txBody>
                  <a:tcPr marL="28575" marR="28575" marT="28575" marB="28575" anchor="ctr"/>
                </a:tc>
                <a:tc>
                  <a:txBody>
                    <a:bodyPr/>
                    <a:lstStyle/>
                    <a:p>
                      <a:pPr>
                        <a:buFont typeface="Arial"/>
                        <a:buChar char="•"/>
                      </a:pPr>
                      <a:r>
                        <a:rPr lang="ru-RU" sz="900" b="1" u="none" strike="noStrike" dirty="0">
                          <a:latin typeface="Arial"/>
                        </a:rPr>
                        <a:t>дрожание рук;</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аллергии;</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геморроидальные расстройства.</a:t>
                      </a:r>
                    </a:p>
                  </a:txBody>
                  <a:tcPr marL="28575" marR="28575" marT="28575" marB="28575" anchor="ctr"/>
                </a:tc>
              </a:tr>
              <a:tr h="582262">
                <a:tc gridSpan="2">
                  <a:txBody>
                    <a:bodyPr/>
                    <a:lstStyle/>
                    <a:p>
                      <a:r>
                        <a:rPr lang="ru-RU" sz="1100" b="1" dirty="0">
                          <a:latin typeface="Verdana"/>
                        </a:rPr>
                        <a:t>Уровень образования профессии "Скульптор"</a:t>
                      </a:r>
                      <a:endParaRPr lang="ru-RU" sz="1100" dirty="0">
                        <a:latin typeface="Verdana"/>
                      </a:endParaRPr>
                    </a:p>
                    <a:p>
                      <a:r>
                        <a:rPr lang="ru-RU" sz="900" dirty="0">
                          <a:latin typeface="Verdana"/>
                        </a:rPr>
                        <a:t>Для овладения профессией "Скульптор" необходимо среднее или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864096"/>
          </a:xfrm>
        </p:spPr>
        <p:txBody>
          <a:bodyPr>
            <a:normAutofit fontScale="90000"/>
          </a:bodyPr>
          <a:lstStyle/>
          <a:p>
            <a:r>
              <a:rPr lang="ru-RU" sz="1300" b="1" dirty="0" smtClean="0"/>
              <a:t/>
            </a:r>
            <a:br>
              <a:rPr lang="ru-RU" sz="1300" b="1" dirty="0" smtClean="0"/>
            </a:br>
            <a:r>
              <a:rPr lang="ru-RU" sz="1300" b="1" dirty="0" smtClean="0"/>
              <a:t>Медицинская </a:t>
            </a:r>
            <a:r>
              <a:rPr lang="ru-RU" sz="1300" b="1" dirty="0"/>
              <a:t>сестра</a:t>
            </a:r>
            <a:r>
              <a:rPr lang="ru-RU" sz="2800" b="1" dirty="0"/>
              <a:t/>
            </a:r>
            <a:br>
              <a:rPr lang="ru-RU" sz="2800" b="1" dirty="0"/>
            </a:br>
            <a:endParaRPr lang="ru-RU" sz="2800" dirty="0"/>
          </a:p>
        </p:txBody>
      </p:sp>
      <p:graphicFrame>
        <p:nvGraphicFramePr>
          <p:cNvPr id="4" name="Содержимое 3"/>
          <p:cNvGraphicFramePr>
            <a:graphicFrameLocks noGrp="1"/>
          </p:cNvGraphicFramePr>
          <p:nvPr>
            <p:ph idx="1"/>
          </p:nvPr>
        </p:nvGraphicFramePr>
        <p:xfrm>
          <a:off x="539552" y="652781"/>
          <a:ext cx="8229600" cy="5930959"/>
        </p:xfrm>
        <a:graphic>
          <a:graphicData uri="http://schemas.openxmlformats.org/drawingml/2006/table">
            <a:tbl>
              <a:tblPr firstRow="1" bandRow="1">
                <a:tableStyleId>{5C22544A-7EE6-4342-B048-85BDC9FD1C3A}</a:tableStyleId>
              </a:tblPr>
              <a:tblGrid>
                <a:gridCol w="4114800"/>
                <a:gridCol w="4114800"/>
              </a:tblGrid>
              <a:tr h="309892">
                <a:tc gridSpan="2">
                  <a:txBody>
                    <a:bodyPr/>
                    <a:lstStyle/>
                    <a:p>
                      <a:r>
                        <a:rPr lang="ru-RU" sz="1000" b="1" i="0" kern="1200" dirty="0" smtClean="0">
                          <a:solidFill>
                            <a:schemeClr val="lt1"/>
                          </a:solidFill>
                          <a:latin typeface="+mn-lt"/>
                          <a:ea typeface="+mn-ea"/>
                          <a:cs typeface="+mn-cs"/>
                        </a:rPr>
                        <a:t>Назначение профессии "Медицинская </a:t>
                      </a:r>
                      <a:r>
                        <a:rPr lang="ru-RU" sz="800" b="1" i="0" kern="1200" dirty="0" smtClean="0">
                          <a:solidFill>
                            <a:schemeClr val="lt1"/>
                          </a:solidFill>
                          <a:latin typeface="+mn-lt"/>
                          <a:ea typeface="+mn-ea"/>
                          <a:cs typeface="+mn-cs"/>
                        </a:rPr>
                        <a:t>сестра":</a:t>
                      </a:r>
                      <a:r>
                        <a:rPr lang="ru-RU" sz="800" b="0" i="0" kern="1200" dirty="0" smtClean="0">
                          <a:solidFill>
                            <a:schemeClr val="lt1"/>
                          </a:solidFill>
                          <a:latin typeface="+mn-lt"/>
                          <a:ea typeface="+mn-ea"/>
                          <a:cs typeface="+mn-cs"/>
                        </a:rPr>
                        <a:t>оказание медицинской помощи.</a:t>
                      </a:r>
                      <a:endParaRPr lang="ru-RU" sz="800" dirty="0"/>
                    </a:p>
                  </a:txBody>
                  <a:tcPr/>
                </a:tc>
                <a:tc hMerge="1">
                  <a:txBody>
                    <a:bodyPr/>
                    <a:lstStyle/>
                    <a:p>
                      <a:endParaRPr lang="ru-RU" dirty="0"/>
                    </a:p>
                  </a:txBody>
                  <a:tcPr/>
                </a:tc>
              </a:tr>
              <a:tr h="1142840">
                <a:tc gridSpan="2">
                  <a:txBody>
                    <a:bodyPr/>
                    <a:lstStyle/>
                    <a:p>
                      <a:r>
                        <a:rPr lang="ru-RU" sz="1000" b="1" i="0" kern="1200" dirty="0" smtClean="0">
                          <a:solidFill>
                            <a:schemeClr val="dk1"/>
                          </a:solidFill>
                          <a:latin typeface="+mn-lt"/>
                          <a:ea typeface="+mn-ea"/>
                          <a:cs typeface="+mn-cs"/>
                        </a:rPr>
                        <a:t>Основные решаемые задачи профессии "Медицинская сестра":</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пропаганда здорового образа жизни, профилактика заболеваний;</a:t>
                      </a:r>
                    </a:p>
                    <a:p>
                      <a:r>
                        <a:rPr lang="ru-RU" sz="800" b="1" i="0" u="none" strike="noStrike" kern="1200" dirty="0" smtClean="0">
                          <a:solidFill>
                            <a:schemeClr val="dk1"/>
                          </a:solidFill>
                          <a:latin typeface="+mn-lt"/>
                          <a:ea typeface="+mn-ea"/>
                          <a:cs typeface="+mn-cs"/>
                        </a:rPr>
                        <a:t>обеспечение соблюдения правил санитарно–гигиенического и противоэпидемического режима;</a:t>
                      </a:r>
                    </a:p>
                    <a:p>
                      <a:r>
                        <a:rPr lang="ru-RU" sz="800" b="1" i="0" u="none" strike="noStrike" kern="1200" dirty="0" smtClean="0">
                          <a:solidFill>
                            <a:schemeClr val="dk1"/>
                          </a:solidFill>
                          <a:latin typeface="+mn-lt"/>
                          <a:ea typeface="+mn-ea"/>
                          <a:cs typeface="+mn-cs"/>
                        </a:rPr>
                        <a:t>выполнение процедур назначенных врачом;</a:t>
                      </a:r>
                    </a:p>
                    <a:p>
                      <a:r>
                        <a:rPr lang="ru-RU" sz="800" b="1" i="0" u="none" strike="noStrike" kern="1200" dirty="0" smtClean="0">
                          <a:solidFill>
                            <a:schemeClr val="dk1"/>
                          </a:solidFill>
                          <a:latin typeface="+mn-lt"/>
                          <a:ea typeface="+mn-ea"/>
                          <a:cs typeface="+mn-cs"/>
                        </a:rPr>
                        <a:t>работа в качестве ассистента при проведении врачом операций;</a:t>
                      </a:r>
                    </a:p>
                    <a:p>
                      <a:r>
                        <a:rPr lang="ru-RU" sz="800" b="1" i="0" u="none" strike="noStrike" kern="1200" dirty="0" smtClean="0">
                          <a:solidFill>
                            <a:schemeClr val="dk1"/>
                          </a:solidFill>
                          <a:latin typeface="+mn-lt"/>
                          <a:ea typeface="+mn-ea"/>
                          <a:cs typeface="+mn-cs"/>
                        </a:rPr>
                        <a:t>оказание неотложной доврачебной помощи;</a:t>
                      </a:r>
                    </a:p>
                    <a:p>
                      <a:r>
                        <a:rPr lang="ru-RU" sz="800" b="1" i="0" u="none" strike="noStrike" kern="1200" dirty="0" smtClean="0">
                          <a:solidFill>
                            <a:schemeClr val="dk1"/>
                          </a:solidFill>
                          <a:latin typeface="+mn-lt"/>
                          <a:ea typeface="+mn-ea"/>
                          <a:cs typeface="+mn-cs"/>
                        </a:rPr>
                        <a:t>уход за пациентами;</a:t>
                      </a:r>
                    </a:p>
                    <a:p>
                      <a:r>
                        <a:rPr lang="ru-RU" sz="800" b="1" i="0" u="none" strike="noStrike" kern="1200" dirty="0" smtClean="0">
                          <a:solidFill>
                            <a:schemeClr val="dk1"/>
                          </a:solidFill>
                          <a:latin typeface="+mn-lt"/>
                          <a:ea typeface="+mn-ea"/>
                          <a:cs typeface="+mn-cs"/>
                        </a:rPr>
                        <a:t>ведение необходимой документации, учета лекарственных препаратов, соблюдение правил приема лекарств пациентами.</a:t>
                      </a:r>
                    </a:p>
                    <a:p>
                      <a:endParaRPr lang="ru-RU" sz="800" dirty="0"/>
                    </a:p>
                  </a:txBody>
                  <a:tcPr/>
                </a:tc>
                <a:tc hMerge="1">
                  <a:txBody>
                    <a:bodyPr/>
                    <a:lstStyle/>
                    <a:p>
                      <a:endParaRPr lang="ru-RU" dirty="0"/>
                    </a:p>
                  </a:txBody>
                  <a:tcPr/>
                </a:tc>
              </a:tr>
              <a:tr h="309892">
                <a:tc gridSpan="2">
                  <a:txBody>
                    <a:bodyPr/>
                    <a:lstStyle/>
                    <a:p>
                      <a:pPr algn="ctr"/>
                      <a:r>
                        <a:rPr lang="ru-RU" sz="1000" b="1" dirty="0">
                          <a:latin typeface="Verdana"/>
                        </a:rPr>
                        <a:t>Профессионально–важные качества профессии "Медицинская сестра":</a:t>
                      </a:r>
                      <a:endParaRPr lang="ru-RU" sz="1000" dirty="0">
                        <a:latin typeface="Verdana"/>
                      </a:endParaRPr>
                    </a:p>
                  </a:txBody>
                  <a:tcPr marL="28575" marR="28575" marT="28575" marB="28575" anchor="ctr"/>
                </a:tc>
                <a:tc hMerge="1">
                  <a:txBody>
                    <a:bodyPr/>
                    <a:lstStyle/>
                    <a:p>
                      <a:endParaRPr lang="ru-RU"/>
                    </a:p>
                  </a:txBody>
                  <a:tcPr/>
                </a:tc>
              </a:tr>
              <a:tr h="1996398">
                <a:tc>
                  <a:txBody>
                    <a:bodyPr/>
                    <a:lstStyle/>
                    <a:p>
                      <a:pPr>
                        <a:buFont typeface="Arial"/>
                        <a:buChar char="•"/>
                      </a:pPr>
                      <a:r>
                        <a:rPr lang="ru-RU" sz="800" b="1" u="none" strike="noStrike">
                          <a:latin typeface="Arial"/>
                        </a:rPr>
                        <a:t>аккуратность;</a:t>
                      </a:r>
                    </a:p>
                    <a:p>
                      <a:pPr>
                        <a:buFont typeface="Arial"/>
                        <a:buChar char="•"/>
                      </a:pPr>
                      <a:r>
                        <a:rPr lang="ru-RU" sz="800" b="1" u="none" strike="noStrike">
                          <a:latin typeface="Arial"/>
                        </a:rPr>
                        <a:t>организованность, самодисциплина;</a:t>
                      </a:r>
                    </a:p>
                    <a:p>
                      <a:pPr>
                        <a:buFont typeface="Arial"/>
                        <a:buChar char="•"/>
                      </a:pPr>
                      <a:r>
                        <a:rPr lang="ru-RU" sz="800" b="1" u="none" strike="noStrike">
                          <a:latin typeface="Arial"/>
                        </a:rPr>
                        <a:t>ответственность;</a:t>
                      </a:r>
                    </a:p>
                    <a:p>
                      <a:pPr>
                        <a:buFont typeface="Arial"/>
                        <a:buChar char="•"/>
                      </a:pPr>
                      <a:r>
                        <a:rPr lang="ru-RU" sz="800" b="1" u="none" strike="noStrike">
                          <a:latin typeface="Arial"/>
                        </a:rPr>
                        <a:t>предусмотрительность;</a:t>
                      </a:r>
                    </a:p>
                    <a:p>
                      <a:pPr>
                        <a:buFont typeface="Arial"/>
                        <a:buChar char="•"/>
                      </a:pPr>
                      <a:r>
                        <a:rPr lang="ru-RU" sz="800" b="1" u="none" strike="noStrike">
                          <a:latin typeface="Arial"/>
                        </a:rPr>
                        <a:t>пунктуальность, педантичность;</a:t>
                      </a:r>
                    </a:p>
                    <a:p>
                      <a:pPr>
                        <a:buFont typeface="Arial"/>
                        <a:buChar char="•"/>
                      </a:pPr>
                      <a:r>
                        <a:rPr lang="ru-RU" sz="800" b="1" u="none" strike="noStrike">
                          <a:latin typeface="Arial"/>
                        </a:rPr>
                        <a:t>самообладание, эмоциональная уравновешенность, выдержка;</a:t>
                      </a:r>
                    </a:p>
                    <a:p>
                      <a:pPr>
                        <a:buFont typeface="Arial"/>
                        <a:buChar char="•"/>
                      </a:pPr>
                      <a:r>
                        <a:rPr lang="ru-RU" sz="800" b="1" u="none" strike="noStrike">
                          <a:latin typeface="Arial"/>
                        </a:rPr>
                        <a:t>способность к переключениям с одной деятельности на другую;</a:t>
                      </a:r>
                    </a:p>
                    <a:p>
                      <a:pPr>
                        <a:buFont typeface="Arial"/>
                        <a:buChar char="•"/>
                      </a:pPr>
                      <a:r>
                        <a:rPr lang="ru-RU" sz="800" b="1" u="none" strike="noStrike">
                          <a:latin typeface="Arial"/>
                        </a:rPr>
                        <a:t>способность рационально действовать в экстремальных ситуациях;</a:t>
                      </a:r>
                    </a:p>
                    <a:p>
                      <a:pPr>
                        <a:buFont typeface="Arial"/>
                        <a:buChar char="•"/>
                      </a:pPr>
                      <a:r>
                        <a:rPr lang="ru-RU" sz="800" b="1" u="none" strike="noStrike">
                          <a:latin typeface="Arial"/>
                        </a:rPr>
                        <a:t>трудолюбие;</a:t>
                      </a:r>
                    </a:p>
                    <a:p>
                      <a:pPr>
                        <a:buFont typeface="Arial"/>
                        <a:buChar char="•"/>
                      </a:pPr>
                      <a:r>
                        <a:rPr lang="ru-RU" sz="800" b="1" u="none" strike="noStrike">
                          <a:latin typeface="Arial"/>
                        </a:rPr>
                        <a:t>внимание к деталям;</a:t>
                      </a:r>
                    </a:p>
                    <a:p>
                      <a:pPr>
                        <a:buFont typeface="Arial"/>
                        <a:buChar char="•"/>
                      </a:pPr>
                      <a:r>
                        <a:rPr lang="ru-RU" sz="800" b="1" u="none" strike="noStrike">
                          <a:latin typeface="Arial"/>
                        </a:rPr>
                        <a:t>способность к распределению внимания между несколькими объектами или видами деятельности;</a:t>
                      </a:r>
                    </a:p>
                    <a:p>
                      <a:pPr>
                        <a:buFont typeface="Arial"/>
                        <a:buChar char="•"/>
                      </a:pPr>
                      <a:r>
                        <a:rPr lang="ru-RU" sz="800" b="1" u="none" strike="noStrike">
                          <a:latin typeface="Arial"/>
                        </a:rPr>
                        <a:t>способность к созданию образа по словесному описанию;</a:t>
                      </a:r>
                    </a:p>
                    <a:p>
                      <a:pPr>
                        <a:buFont typeface="Arial"/>
                        <a:buChar char="•"/>
                      </a:pPr>
                      <a:r>
                        <a:rPr lang="ru-RU" sz="800" b="1" u="none" strike="noStrike">
                          <a:latin typeface="Arial"/>
                        </a:rPr>
                        <a:t>аналитичность (способность выделять отдельные элементы действительности, способность к классификации) мышления;</a:t>
                      </a:r>
                    </a:p>
                  </a:txBody>
                  <a:tcPr marL="28575" marR="28575" marT="28575" marB="28575" anchor="ctr"/>
                </a:tc>
                <a:tc>
                  <a:txBody>
                    <a:bodyPr/>
                    <a:lstStyle/>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сохранение бдительности в условиях однообразной деятельности (</a:t>
                      </a:r>
                      <a:r>
                        <a:rPr lang="ru-RU" sz="800" b="1" u="none" strike="noStrike" dirty="0" err="1">
                          <a:latin typeface="Arial"/>
                        </a:rPr>
                        <a:t>монотонии</a:t>
                      </a:r>
                      <a:r>
                        <a:rPr lang="ru-RU" sz="800" b="1" u="none" strike="noStrike" dirty="0">
                          <a:latin typeface="Arial"/>
                        </a:rPr>
                        <a:t>);</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способность работать в напряженных условиях;</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способность к </a:t>
                      </a:r>
                      <a:r>
                        <a:rPr lang="ru-RU" sz="800" b="1" u="none" strike="noStrike" dirty="0" err="1">
                          <a:latin typeface="Arial"/>
                        </a:rPr>
                        <a:t>эмпатии</a:t>
                      </a:r>
                      <a:r>
                        <a:rPr lang="ru-RU" sz="800" b="1" u="none" strike="noStrike" dirty="0">
                          <a:latin typeface="Arial"/>
                        </a:rPr>
                        <a:t>, сопереживанию;</a:t>
                      </a:r>
                    </a:p>
                    <a:p>
                      <a:pPr>
                        <a:buFont typeface="Arial"/>
                        <a:buChar char="•"/>
                      </a:pPr>
                      <a:r>
                        <a:rPr lang="ru-RU" sz="800" b="1" u="none" strike="noStrike" dirty="0">
                          <a:latin typeface="Arial"/>
                        </a:rPr>
                        <a:t>умение правильно и эффективно распределять время.</a:t>
                      </a:r>
                    </a:p>
                  </a:txBody>
                  <a:tcPr marL="28575" marR="28575" marT="28575" marB="28575" anchor="ctr"/>
                </a:tc>
              </a:tr>
              <a:tr h="309892">
                <a:tc gridSpan="2">
                  <a:txBody>
                    <a:bodyPr/>
                    <a:lstStyle/>
                    <a:p>
                      <a:pPr algn="ctr"/>
                      <a:r>
                        <a:rPr lang="ru-RU" sz="1000" b="1" dirty="0">
                          <a:latin typeface="Verdana"/>
                        </a:rPr>
                        <a:t>Заболевания, противопоказанные для профессии "Медицинская сестра":</a:t>
                      </a:r>
                      <a:endParaRPr lang="ru-RU" sz="1000" dirty="0">
                        <a:latin typeface="Verdana"/>
                      </a:endParaRPr>
                    </a:p>
                  </a:txBody>
                  <a:tcPr marL="28575" marR="28575" marT="28575" marB="28575" anchor="ctr"/>
                </a:tc>
                <a:tc hMerge="1">
                  <a:txBody>
                    <a:bodyPr/>
                    <a:lstStyle/>
                    <a:p>
                      <a:endParaRPr lang="ru-RU"/>
                    </a:p>
                  </a:txBody>
                  <a:tcPr/>
                </a:tc>
              </a:tr>
              <a:tr h="967842">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аллергии;</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619783">
                <a:tc gridSpan="2">
                  <a:txBody>
                    <a:bodyPr/>
                    <a:lstStyle/>
                    <a:p>
                      <a:r>
                        <a:rPr lang="ru-RU" sz="1000" b="1" dirty="0">
                          <a:latin typeface="Verdana"/>
                        </a:rPr>
                        <a:t>Уровень образования профессии "Медицинская сестра"</a:t>
                      </a:r>
                      <a:endParaRPr lang="ru-RU" sz="1000" dirty="0">
                        <a:latin typeface="Verdana"/>
                      </a:endParaRPr>
                    </a:p>
                    <a:p>
                      <a:r>
                        <a:rPr lang="ru-RU" sz="800" dirty="0">
                          <a:latin typeface="Verdana"/>
                        </a:rPr>
                        <a:t>Для овладения профессией "Медицинская сестра" необходимо среднее или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62074"/>
          </a:xfrm>
        </p:spPr>
        <p:txBody>
          <a:bodyPr>
            <a:normAutofit/>
          </a:bodyPr>
          <a:lstStyle/>
          <a:p>
            <a:r>
              <a:rPr lang="ru-RU" sz="1200" b="1" dirty="0"/>
              <a:t>Стилист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61087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"Стилист": </a:t>
                      </a:r>
                      <a:r>
                        <a:rPr lang="ru-RU" sz="1000" b="0" i="0" kern="1200" dirty="0" smtClean="0">
                          <a:solidFill>
                            <a:schemeClr val="lt1"/>
                          </a:solidFill>
                          <a:latin typeface="+mn-lt"/>
                          <a:ea typeface="+mn-ea"/>
                          <a:cs typeface="+mn-cs"/>
                        </a:rPr>
                        <a:t>создание индивидуального образа человека (макияж, прическа, одежда), личного стиля. Предметом труда профессии является стиль (образ, имидж) клиента.</a:t>
                      </a:r>
                      <a:endParaRPr lang="ru-RU" sz="100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"Стилист":</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понимание потребности клиента;</a:t>
                      </a:r>
                    </a:p>
                    <a:p>
                      <a:r>
                        <a:rPr lang="ru-RU" sz="1000" b="1" i="0" u="none" strike="noStrike" kern="1200" dirty="0" smtClean="0">
                          <a:solidFill>
                            <a:schemeClr val="dk1"/>
                          </a:solidFill>
                          <a:latin typeface="+mn-lt"/>
                          <a:ea typeface="+mn-ea"/>
                          <a:cs typeface="+mn-cs"/>
                        </a:rPr>
                        <a:t>предложение возможных вариантов создания образа и выбор оптимально подходящего;</a:t>
                      </a:r>
                    </a:p>
                    <a:p>
                      <a:r>
                        <a:rPr lang="ru-RU" sz="1000" b="1" i="0" u="none" strike="noStrike" kern="1200" dirty="0" smtClean="0">
                          <a:solidFill>
                            <a:schemeClr val="dk1"/>
                          </a:solidFill>
                          <a:latin typeface="+mn-lt"/>
                          <a:ea typeface="+mn-ea"/>
                          <a:cs typeface="+mn-cs"/>
                        </a:rPr>
                        <a:t>воплощение задуманного образа.</a:t>
                      </a:r>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"Стилист":</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dirty="0">
                          <a:latin typeface="Arial"/>
                        </a:rPr>
                        <a:t>инициативность;</a:t>
                      </a:r>
                    </a:p>
                    <a:p>
                      <a:pPr>
                        <a:buFont typeface="Arial"/>
                        <a:buChar char="•"/>
                      </a:pPr>
                      <a:r>
                        <a:rPr lang="ru-RU" sz="1000" b="1" u="none" strike="noStrike" dirty="0">
                          <a:latin typeface="Arial"/>
                        </a:rPr>
                        <a:t>оптимизм, доминирование положительных эмоций;</a:t>
                      </a:r>
                    </a:p>
                    <a:p>
                      <a:pPr>
                        <a:buFont typeface="Arial"/>
                        <a:buChar char="•"/>
                      </a:pPr>
                      <a:r>
                        <a:rPr lang="ru-RU" sz="1000" b="1" u="none" strike="noStrike" dirty="0">
                          <a:latin typeface="Arial"/>
                        </a:rPr>
                        <a:t>способность аргументировано отстаивать свое мнение;</a:t>
                      </a:r>
                    </a:p>
                    <a:p>
                      <a:pPr>
                        <a:buFont typeface="Arial"/>
                        <a:buChar char="•"/>
                      </a:pPr>
                      <a:r>
                        <a:rPr lang="ru-RU" sz="1000" b="1" u="none" strike="noStrike" dirty="0">
                          <a:latin typeface="Arial"/>
                        </a:rPr>
                        <a:t>стремление к профессиональному совершенству;</a:t>
                      </a:r>
                    </a:p>
                    <a:p>
                      <a:pPr>
                        <a:buFont typeface="Arial"/>
                        <a:buChar char="•"/>
                      </a:pPr>
                      <a:r>
                        <a:rPr lang="ru-RU" sz="1000" b="1" u="none" strike="noStrike" dirty="0" err="1">
                          <a:latin typeface="Arial"/>
                        </a:rPr>
                        <a:t>экстравертированность</a:t>
                      </a:r>
                      <a:r>
                        <a:rPr lang="ru-RU" sz="1000" b="1" u="none" strike="noStrike" dirty="0">
                          <a:latin typeface="Arial"/>
                        </a:rPr>
                        <a:t> (ориентация на взаимодействие с людьми, общительность);</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избирательность внимания;</a:t>
                      </a:r>
                    </a:p>
                    <a:p>
                      <a:pPr>
                        <a:buFont typeface="Arial"/>
                        <a:buChar char="•"/>
                      </a:pPr>
                      <a:r>
                        <a:rPr lang="ru-RU" sz="1000" b="1" u="none" strike="noStrike" dirty="0">
                          <a:latin typeface="Arial"/>
                        </a:rPr>
                        <a:t>концентрированность внимания;</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способность к зрительным представлениям;</a:t>
                      </a:r>
                    </a:p>
                    <a:p>
                      <a:pPr>
                        <a:buFont typeface="Arial"/>
                        <a:buChar char="•"/>
                      </a:pPr>
                      <a:r>
                        <a:rPr lang="ru-RU" sz="1000" b="1" u="none" strike="noStrike" dirty="0">
                          <a:latin typeface="Arial"/>
                        </a:rPr>
                        <a:t>способность к созданию образа по словесному описанию;</a:t>
                      </a:r>
                    </a:p>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a:latin typeface="Arial"/>
                        </a:rPr>
                        <a:t>интуитивное мышление;</a:t>
                      </a:r>
                    </a:p>
                    <a:p>
                      <a:pPr>
                        <a:buFont typeface="Arial"/>
                        <a:buChar char="•"/>
                      </a:pPr>
                      <a:r>
                        <a:rPr lang="ru-RU" sz="1000" b="1" u="none" strike="noStrike" dirty="0">
                          <a:latin typeface="Arial"/>
                        </a:rPr>
                        <a:t>наглядно–образное мышление;</a:t>
                      </a:r>
                    </a:p>
                  </a:txBody>
                  <a:tcPr marL="28575" marR="28575" marT="28575" marB="28575" anchor="ctr"/>
                </a:tc>
                <a:tc>
                  <a:txBody>
                    <a:bodyPr/>
                    <a:lstStyle/>
                    <a:p>
                      <a:pPr>
                        <a:buFont typeface="Arial"/>
                        <a:buChar char="•"/>
                      </a:pPr>
                      <a:r>
                        <a:rPr lang="ru-RU" sz="1000" b="1" u="none" strike="noStrike" dirty="0">
                          <a:latin typeface="Arial"/>
                        </a:rPr>
                        <a:t>предметность (объекты реального мира и их признаки) мышления;</a:t>
                      </a:r>
                    </a:p>
                    <a:p>
                      <a:pPr>
                        <a:buFont typeface="Arial"/>
                        <a:buChar char="•"/>
                      </a:pPr>
                      <a:r>
                        <a:rPr lang="ru-RU" sz="1000" b="1" u="none" strike="noStrike" dirty="0">
                          <a:latin typeface="Arial"/>
                        </a:rPr>
                        <a:t>творческое мышление;</a:t>
                      </a:r>
                    </a:p>
                    <a:p>
                      <a:pPr>
                        <a:buFont typeface="Arial"/>
                        <a:buChar char="•"/>
                      </a:pPr>
                      <a:r>
                        <a:rPr lang="ru-RU" sz="1000" b="1" u="none" strike="noStrike" dirty="0">
                          <a:latin typeface="Arial"/>
                        </a:rPr>
                        <a:t>тактильная память;</a:t>
                      </a:r>
                    </a:p>
                    <a:p>
                      <a:pPr>
                        <a:buFont typeface="Arial"/>
                        <a:buChar char="•"/>
                      </a:pPr>
                      <a:r>
                        <a:rPr lang="ru-RU" sz="1000" b="1" u="none" strike="noStrike" dirty="0">
                          <a:latin typeface="Arial"/>
                        </a:rPr>
                        <a:t>эмоциональная память;</a:t>
                      </a:r>
                    </a:p>
                    <a:p>
                      <a:pPr>
                        <a:buFont typeface="Arial"/>
                        <a:buChar char="•"/>
                      </a:pPr>
                      <a:r>
                        <a:rPr lang="ru-RU" sz="1000" b="1" u="none" strike="noStrike" dirty="0">
                          <a:latin typeface="Arial"/>
                        </a:rPr>
                        <a:t>память на образы предметного мира;</a:t>
                      </a:r>
                    </a:p>
                    <a:p>
                      <a:pPr>
                        <a:buFont typeface="Arial"/>
                        <a:buChar char="•"/>
                      </a:pPr>
                      <a:r>
                        <a:rPr lang="ru-RU" sz="1000" b="1" u="none" strike="noStrike" dirty="0">
                          <a:latin typeface="Arial"/>
                        </a:rPr>
                        <a:t>хорошая координация движений обеих рук;</a:t>
                      </a:r>
                    </a:p>
                    <a:p>
                      <a:pPr>
                        <a:buFont typeface="Arial"/>
                        <a:buChar char="•"/>
                      </a:pPr>
                      <a:r>
                        <a:rPr lang="ru-RU" sz="1000" b="1" u="none" strike="noStrike" dirty="0" err="1">
                          <a:latin typeface="Arial"/>
                        </a:rPr>
                        <a:t>навки</a:t>
                      </a:r>
                      <a:r>
                        <a:rPr lang="ru-RU" sz="1000" b="1" u="none" strike="noStrike" dirty="0">
                          <a:latin typeface="Arial"/>
                        </a:rPr>
                        <a:t> точной манипуляции и ловкость;</a:t>
                      </a:r>
                    </a:p>
                    <a:p>
                      <a:pPr>
                        <a:buFont typeface="Arial"/>
                        <a:buChar char="•"/>
                      </a:pPr>
                      <a:r>
                        <a:rPr lang="ru-RU" sz="1000" b="1" u="none" strike="noStrike" dirty="0">
                          <a:latin typeface="Arial"/>
                        </a:rPr>
                        <a:t>твердость руки, устойчивость кистей рук (низкий тремор);</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переносимость статических физических нагрузок;</a:t>
                      </a:r>
                    </a:p>
                    <a:p>
                      <a:pPr>
                        <a:buFont typeface="Arial"/>
                        <a:buChar char="•"/>
                      </a:pPr>
                      <a:r>
                        <a:rPr lang="ru-RU" sz="1000" b="1" u="none" strike="noStrike" dirty="0">
                          <a:latin typeface="Arial"/>
                        </a:rPr>
                        <a:t>умение импровизировать;</a:t>
                      </a:r>
                    </a:p>
                    <a:p>
                      <a:pPr>
                        <a:buFont typeface="Arial"/>
                        <a:buChar char="•"/>
                      </a:pPr>
                      <a:r>
                        <a:rPr lang="ru-RU" sz="1000" b="1" u="none" strike="noStrike" dirty="0">
                          <a:latin typeface="Arial"/>
                        </a:rPr>
                        <a:t>умение предвидеть результат;</a:t>
                      </a:r>
                    </a:p>
                    <a:p>
                      <a:pPr>
                        <a:buFont typeface="Arial"/>
                        <a:buChar char="•"/>
                      </a:pPr>
                      <a:r>
                        <a:rPr lang="ru-RU" sz="1000" b="1" u="none" strike="noStrike" dirty="0">
                          <a:latin typeface="Arial"/>
                        </a:rPr>
                        <a:t>чувство вкуса;</a:t>
                      </a:r>
                    </a:p>
                    <a:p>
                      <a:pPr>
                        <a:buFont typeface="Arial"/>
                        <a:buChar char="•"/>
                      </a:pPr>
                      <a:r>
                        <a:rPr lang="ru-RU" sz="1000" b="1" u="none" strike="noStrike" dirty="0">
                          <a:latin typeface="Arial"/>
                        </a:rPr>
                        <a:t>чувство гармонии;</a:t>
                      </a:r>
                    </a:p>
                    <a:p>
                      <a:pPr>
                        <a:buFont typeface="Arial"/>
                        <a:buChar char="•"/>
                      </a:pPr>
                      <a:r>
                        <a:rPr lang="ru-RU" sz="1000" b="1" u="none" strike="noStrike" dirty="0">
                          <a:latin typeface="Arial"/>
                        </a:rPr>
                        <a:t>развитый эстетический и художественный вкус.</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"Стилист":</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расстройства слуха;</a:t>
                      </a:r>
                    </a:p>
                    <a:p>
                      <a:pPr>
                        <a:buFont typeface="Arial"/>
                        <a:buChar char="•"/>
                      </a:pPr>
                      <a:r>
                        <a:rPr lang="ru-RU" sz="1000" b="1" u="none" strike="noStrike">
                          <a:latin typeface="Arial"/>
                        </a:rPr>
                        <a:t>вестибулярные расстройства, нарушение чувства равновесия;</a:t>
                      </a:r>
                    </a:p>
                    <a:p>
                      <a:pPr>
                        <a:buFont typeface="Arial"/>
                        <a:buChar char="•"/>
                      </a:pPr>
                      <a:r>
                        <a:rPr lang="ru-RU" sz="1000" b="1" u="none" strike="noStrike">
                          <a:latin typeface="Arial"/>
                        </a:rPr>
                        <a:t>дрожание рук;</a:t>
                      </a:r>
                    </a:p>
                  </a:txBody>
                  <a:tcPr marL="28575" marR="28575" marT="28575" marB="28575" anchor="ctr"/>
                </a:tc>
                <a:tc>
                  <a:txBody>
                    <a:bodyPr/>
                    <a:lstStyle/>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аллергии;</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741680">
                <a:tc gridSpan="2">
                  <a:txBody>
                    <a:bodyPr/>
                    <a:lstStyle/>
                    <a:p>
                      <a:r>
                        <a:rPr lang="ru-RU" sz="1200" b="1" dirty="0">
                          <a:latin typeface="Verdana"/>
                        </a:rPr>
                        <a:t>Уровень образования профессии "Стилист"</a:t>
                      </a:r>
                      <a:endParaRPr lang="ru-RU" sz="1200" dirty="0">
                        <a:latin typeface="Verdana"/>
                      </a:endParaRPr>
                    </a:p>
                    <a:p>
                      <a:r>
                        <a:rPr lang="ru-RU" sz="1000" dirty="0">
                          <a:latin typeface="Verdana"/>
                        </a:rPr>
                        <a:t>Для овладения профессии "Стилист" необходимо либо среднее, либо высшее профессиональное образование. Визажисту обучают вузы, специальные курсы, школы, учебные центры, студии.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62074"/>
          </a:xfrm>
        </p:spPr>
        <p:txBody>
          <a:bodyPr>
            <a:normAutofit/>
          </a:bodyPr>
          <a:lstStyle/>
          <a:p>
            <a:r>
              <a:rPr lang="ru-RU" sz="1200" b="1" dirty="0"/>
              <a:t>Художник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5974240"/>
        </p:xfrm>
        <a:graphic>
          <a:graphicData uri="http://schemas.openxmlformats.org/drawingml/2006/table">
            <a:tbl>
              <a:tblPr firstRow="1" bandRow="1">
                <a:tableStyleId>{5C22544A-7EE6-4342-B048-85BDC9FD1C3A}</a:tableStyleId>
              </a:tblPr>
              <a:tblGrid>
                <a:gridCol w="4114800"/>
                <a:gridCol w="4114800"/>
              </a:tblGrid>
              <a:tr h="297212">
                <a:tc gridSpan="2">
                  <a:txBody>
                    <a:bodyPr/>
                    <a:lstStyle/>
                    <a:p>
                      <a:r>
                        <a:rPr lang="ru-RU" sz="1100" b="1" i="0" kern="1200" dirty="0" smtClean="0">
                          <a:solidFill>
                            <a:schemeClr val="lt1"/>
                          </a:solidFill>
                          <a:latin typeface="+mn-lt"/>
                          <a:ea typeface="+mn-ea"/>
                          <a:cs typeface="+mn-cs"/>
                        </a:rPr>
                        <a:t>Назначение профессии "Художник":</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создание художественных произведений (дизайнерское сопровождение проектов).</a:t>
                      </a:r>
                      <a:endParaRPr lang="ru-RU" sz="900" dirty="0"/>
                    </a:p>
                  </a:txBody>
                  <a:tcPr/>
                </a:tc>
                <a:tc hMerge="1">
                  <a:txBody>
                    <a:bodyPr/>
                    <a:lstStyle/>
                    <a:p>
                      <a:endParaRPr lang="ru-RU" dirty="0"/>
                    </a:p>
                  </a:txBody>
                  <a:tcPr/>
                </a:tc>
              </a:tr>
              <a:tr h="1043877">
                <a:tc gridSpan="2">
                  <a:txBody>
                    <a:bodyPr/>
                    <a:lstStyle/>
                    <a:p>
                      <a:r>
                        <a:rPr lang="ru-RU" sz="1100" b="1" i="0" kern="1200" dirty="0" smtClean="0">
                          <a:solidFill>
                            <a:schemeClr val="dk1"/>
                          </a:solidFill>
                          <a:latin typeface="+mn-lt"/>
                          <a:ea typeface="+mn-ea"/>
                          <a:cs typeface="+mn-cs"/>
                        </a:rPr>
                        <a:t>Основные решаемые задачи профессии "Художник":</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создание художественных произведений;</a:t>
                      </a:r>
                    </a:p>
                    <a:p>
                      <a:r>
                        <a:rPr lang="ru-RU" sz="900" b="1" i="0" u="none" strike="noStrike" kern="1200" dirty="0" smtClean="0">
                          <a:solidFill>
                            <a:schemeClr val="dk1"/>
                          </a:solidFill>
                          <a:latin typeface="+mn-lt"/>
                          <a:ea typeface="+mn-ea"/>
                          <a:cs typeface="+mn-cs"/>
                        </a:rPr>
                        <a:t>на предприятии:</a:t>
                      </a:r>
                    </a:p>
                    <a:p>
                      <a:pPr lvl="1"/>
                      <a:r>
                        <a:rPr lang="ru-RU" sz="900" b="1" i="0" u="none" strike="noStrike" kern="1200" dirty="0" smtClean="0">
                          <a:solidFill>
                            <a:schemeClr val="dk1"/>
                          </a:solidFill>
                          <a:latin typeface="+mn-lt"/>
                          <a:ea typeface="+mn-ea"/>
                          <a:cs typeface="+mn-cs"/>
                        </a:rPr>
                        <a:t>контроль эстетических требований, правильности художественных решений промышленных интерьеров, цветового оформления производственных помещений;</a:t>
                      </a:r>
                    </a:p>
                    <a:p>
                      <a:pPr lvl="1"/>
                      <a:r>
                        <a:rPr lang="ru-RU" sz="900" b="1" i="0" u="none" strike="noStrike" kern="1200" dirty="0" smtClean="0">
                          <a:solidFill>
                            <a:schemeClr val="dk1"/>
                          </a:solidFill>
                          <a:latin typeface="+mn-lt"/>
                          <a:ea typeface="+mn-ea"/>
                          <a:cs typeface="+mn-cs"/>
                        </a:rPr>
                        <a:t>внедрение на предприятии производственной эстетики, способствующей повышению роста производительности труда, его привлекательности и эффективности;</a:t>
                      </a:r>
                    </a:p>
                    <a:p>
                      <a:pPr lvl="1"/>
                      <a:r>
                        <a:rPr lang="ru-RU" sz="900" b="1" i="0" u="none" strike="noStrike" kern="1200" dirty="0" smtClean="0">
                          <a:solidFill>
                            <a:schemeClr val="dk1"/>
                          </a:solidFill>
                          <a:latin typeface="+mn-lt"/>
                          <a:ea typeface="+mn-ea"/>
                          <a:cs typeface="+mn-cs"/>
                        </a:rPr>
                        <a:t>подготовка материалов для художественно–конструкторской экспертизы проектов.</a:t>
                      </a:r>
                    </a:p>
                  </a:txBody>
                  <a:tcPr/>
                </a:tc>
                <a:tc hMerge="1">
                  <a:txBody>
                    <a:bodyPr/>
                    <a:lstStyle/>
                    <a:p>
                      <a:endParaRPr lang="ru-RU" dirty="0"/>
                    </a:p>
                  </a:txBody>
                  <a:tcPr/>
                </a:tc>
              </a:tr>
              <a:tr h="297212">
                <a:tc gridSpan="2">
                  <a:txBody>
                    <a:bodyPr/>
                    <a:lstStyle/>
                    <a:p>
                      <a:pPr algn="ctr"/>
                      <a:r>
                        <a:rPr lang="ru-RU" sz="1100" b="1" dirty="0">
                          <a:latin typeface="Verdana"/>
                        </a:rPr>
                        <a:t>Профессионально–важные качества профессии "Художник":</a:t>
                      </a:r>
                      <a:endParaRPr lang="ru-RU" sz="1100" dirty="0">
                        <a:latin typeface="Verdana"/>
                      </a:endParaRPr>
                    </a:p>
                  </a:txBody>
                  <a:tcPr marL="28575" marR="28575" marT="28575" marB="28575" anchor="ctr"/>
                </a:tc>
                <a:tc hMerge="1">
                  <a:txBody>
                    <a:bodyPr/>
                    <a:lstStyle/>
                    <a:p>
                      <a:endParaRPr lang="ru-RU"/>
                    </a:p>
                  </a:txBody>
                  <a:tcPr/>
                </a:tc>
              </a:tr>
              <a:tr h="2459133">
                <a:tc>
                  <a:txBody>
                    <a:bodyPr/>
                    <a:lstStyle/>
                    <a:p>
                      <a:pPr>
                        <a:buFont typeface="Arial"/>
                        <a:buChar char="•"/>
                      </a:pPr>
                      <a:r>
                        <a:rPr lang="ru-RU" sz="900" b="1" u="none" strike="noStrike" dirty="0">
                          <a:latin typeface="Arial"/>
                        </a:rPr>
                        <a:t>инициативность;</a:t>
                      </a:r>
                    </a:p>
                    <a:p>
                      <a:pPr>
                        <a:buFont typeface="Arial"/>
                        <a:buChar char="•"/>
                      </a:pPr>
                      <a:r>
                        <a:rPr lang="ru-RU" sz="900" b="1" u="none" strike="noStrike" dirty="0">
                          <a:latin typeface="Arial"/>
                        </a:rPr>
                        <a:t>самодостаточность (ориентация на собственные силы, уверенность в себе, чувство </a:t>
                      </a:r>
                      <a:r>
                        <a:rPr lang="ru-RU" sz="900" b="1" u="none" strike="noStrike" dirty="0" err="1">
                          <a:latin typeface="Arial"/>
                        </a:rPr>
                        <a:t>самоэффективности</a:t>
                      </a:r>
                      <a:r>
                        <a:rPr lang="ru-RU" sz="900" b="1" u="none" strike="noStrike" dirty="0">
                          <a:latin typeface="Arial"/>
                        </a:rPr>
                        <a:t>);</a:t>
                      </a:r>
                    </a:p>
                    <a:p>
                      <a:pPr>
                        <a:buFont typeface="Arial"/>
                        <a:buChar char="•"/>
                      </a:pPr>
                      <a:r>
                        <a:rPr lang="ru-RU" sz="900" b="1" u="none" strike="noStrike" dirty="0">
                          <a:latin typeface="Arial"/>
                        </a:rPr>
                        <a:t>самокритичность;</a:t>
                      </a:r>
                    </a:p>
                    <a:p>
                      <a:pPr>
                        <a:buFont typeface="Arial"/>
                        <a:buChar char="•"/>
                      </a:pPr>
                      <a:r>
                        <a:rPr lang="ru-RU" sz="900" b="1" u="none" strike="noStrike" dirty="0">
                          <a:latin typeface="Arial"/>
                        </a:rPr>
                        <a:t>способность планировать свою деятельность во времени;</a:t>
                      </a:r>
                    </a:p>
                    <a:p>
                      <a:pPr>
                        <a:buFont typeface="Arial"/>
                        <a:buChar char="•"/>
                      </a:pPr>
                      <a:r>
                        <a:rPr lang="ru-RU" sz="900" b="1" u="none" strike="noStrike" dirty="0">
                          <a:latin typeface="Arial"/>
                        </a:rPr>
                        <a:t>стремление к профессиональному совершенству;</a:t>
                      </a:r>
                    </a:p>
                    <a:p>
                      <a:pPr>
                        <a:buFont typeface="Arial"/>
                        <a:buChar char="•"/>
                      </a:pPr>
                      <a:r>
                        <a:rPr lang="ru-RU" sz="900" b="1" u="none" strike="noStrike" dirty="0">
                          <a:latin typeface="Arial"/>
                        </a:rPr>
                        <a:t>целеустремленность;</a:t>
                      </a:r>
                    </a:p>
                    <a:p>
                      <a:pPr>
                        <a:buFont typeface="Arial"/>
                        <a:buChar char="•"/>
                      </a:pPr>
                      <a:r>
                        <a:rPr lang="ru-RU" sz="900" b="1" u="none" strike="noStrike" dirty="0">
                          <a:latin typeface="Arial"/>
                        </a:rPr>
                        <a:t>хорошее зрительное восприятие;</a:t>
                      </a:r>
                    </a:p>
                    <a:p>
                      <a:pPr>
                        <a:buFont typeface="Arial"/>
                        <a:buChar char="•"/>
                      </a:pPr>
                      <a:r>
                        <a:rPr lang="ru-RU" sz="900" b="1" u="none" strike="noStrike" dirty="0">
                          <a:latin typeface="Arial"/>
                        </a:rPr>
                        <a:t>хорошее цветоразличение;</a:t>
                      </a:r>
                    </a:p>
                    <a:p>
                      <a:pPr>
                        <a:buFont typeface="Arial"/>
                        <a:buChar char="•"/>
                      </a:pPr>
                      <a:r>
                        <a:rPr lang="ru-RU" sz="900" b="1" u="none" strike="noStrike" dirty="0">
                          <a:latin typeface="Arial"/>
                        </a:rPr>
                        <a:t>концентрированность внимания;</a:t>
                      </a:r>
                    </a:p>
                    <a:p>
                      <a:pPr>
                        <a:buFont typeface="Arial"/>
                        <a:buChar char="•"/>
                      </a:pPr>
                      <a:r>
                        <a:rPr lang="ru-RU" sz="900" b="1" u="none" strike="noStrike" dirty="0">
                          <a:latin typeface="Arial"/>
                        </a:rPr>
                        <a:t>способность к зрительным представлениям;</a:t>
                      </a:r>
                    </a:p>
                    <a:p>
                      <a:pPr>
                        <a:buFont typeface="Arial"/>
                        <a:buChar char="•"/>
                      </a:pPr>
                      <a:r>
                        <a:rPr lang="ru-RU" sz="900" b="1" u="none" strike="noStrike" dirty="0">
                          <a:latin typeface="Arial"/>
                        </a:rPr>
                        <a:t>способность к образному представлению предметов, процессов и явлений;</a:t>
                      </a:r>
                    </a:p>
                    <a:p>
                      <a:pPr>
                        <a:buFont typeface="Arial"/>
                        <a:buChar char="•"/>
                      </a:pPr>
                      <a:r>
                        <a:rPr lang="ru-RU" sz="900" b="1" u="none" strike="noStrike" dirty="0">
                          <a:latin typeface="Arial"/>
                        </a:rPr>
                        <a:t>способность к созданию образа по словесному описанию;</a:t>
                      </a:r>
                    </a:p>
                    <a:p>
                      <a:pPr>
                        <a:buFont typeface="Arial"/>
                        <a:buChar char="•"/>
                      </a:pPr>
                      <a:r>
                        <a:rPr lang="ru-RU" sz="900" b="1" u="none" strike="noStrike" dirty="0">
                          <a:latin typeface="Arial"/>
                        </a:rPr>
                        <a:t>способность к переводу образа в словесное описание;</a:t>
                      </a:r>
                    </a:p>
                    <a:p>
                      <a:pPr>
                        <a:buFont typeface="Arial"/>
                        <a:buChar char="•"/>
                      </a:pPr>
                      <a:r>
                        <a:rPr lang="ru-RU" sz="900" b="1" u="none" strike="noStrike" dirty="0">
                          <a:latin typeface="Arial"/>
                        </a:rPr>
                        <a:t>способность к пространственному воображению;</a:t>
                      </a:r>
                    </a:p>
                    <a:p>
                      <a:pPr>
                        <a:buFont typeface="Arial"/>
                        <a:buChar char="•"/>
                      </a:pPr>
                      <a:r>
                        <a:rPr lang="ru-RU" sz="900" b="1" u="none" strike="noStrike" dirty="0">
                          <a:latin typeface="Arial"/>
                        </a:rPr>
                        <a:t>ассоциативность мышления;</a:t>
                      </a:r>
                    </a:p>
                    <a:p>
                      <a:pPr>
                        <a:buFont typeface="Arial"/>
                        <a:buChar char="•"/>
                      </a:pPr>
                      <a:r>
                        <a:rPr lang="ru-RU" sz="900" b="1" u="none" strike="noStrike" dirty="0">
                          <a:latin typeface="Arial"/>
                        </a:rPr>
                        <a:t>интеллектуальность мышления;</a:t>
                      </a:r>
                    </a:p>
                    <a:p>
                      <a:pPr>
                        <a:buFont typeface="Arial"/>
                        <a:buChar char="•"/>
                      </a:pPr>
                      <a:r>
                        <a:rPr lang="ru-RU" sz="900" b="1" u="none" strike="noStrike" dirty="0">
                          <a:latin typeface="Arial"/>
                        </a:rPr>
                        <a:t>интуитивное мышление;</a:t>
                      </a:r>
                    </a:p>
                    <a:p>
                      <a:pPr>
                        <a:buFont typeface="Arial"/>
                        <a:buChar char="•"/>
                      </a:pPr>
                      <a:r>
                        <a:rPr lang="ru-RU" sz="900" b="1" u="none" strike="noStrike" dirty="0" err="1">
                          <a:latin typeface="Arial"/>
                        </a:rPr>
                        <a:t>прастранственно</a:t>
                      </a:r>
                      <a:r>
                        <a:rPr lang="ru-RU" sz="900" b="1" u="none" strike="noStrike" dirty="0">
                          <a:latin typeface="Arial"/>
                        </a:rPr>
                        <a:t>–образное мышление;</a:t>
                      </a:r>
                    </a:p>
                  </a:txBody>
                  <a:tcPr marL="28575" marR="28575" marT="28575" marB="28575" anchor="ctr"/>
                </a:tc>
                <a:tc>
                  <a:txBody>
                    <a:bodyPr/>
                    <a:lstStyle/>
                    <a:p>
                      <a:pPr>
                        <a:buFont typeface="Arial"/>
                        <a:buChar char="•"/>
                      </a:pPr>
                      <a:r>
                        <a:rPr lang="ru-RU" sz="900" b="1" u="none" strike="noStrike" dirty="0">
                          <a:latin typeface="Arial"/>
                        </a:rPr>
                        <a:t>творческое мышление;</a:t>
                      </a:r>
                    </a:p>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эмоциональная память;</a:t>
                      </a:r>
                    </a:p>
                    <a:p>
                      <a:pPr>
                        <a:buFont typeface="Arial"/>
                        <a:buChar char="•"/>
                      </a:pPr>
                      <a:r>
                        <a:rPr lang="ru-RU" sz="900" b="1" u="none" strike="noStrike" dirty="0">
                          <a:latin typeface="Arial"/>
                        </a:rPr>
                        <a:t>память на образы предметного мира;</a:t>
                      </a:r>
                    </a:p>
                    <a:p>
                      <a:pPr>
                        <a:buFont typeface="Arial"/>
                        <a:buChar char="•"/>
                      </a:pPr>
                      <a:r>
                        <a:rPr lang="ru-RU" sz="900" b="1" u="none" strike="noStrike" dirty="0">
                          <a:latin typeface="Arial"/>
                        </a:rPr>
                        <a:t>оперативная память;</a:t>
                      </a:r>
                    </a:p>
                    <a:p>
                      <a:pPr>
                        <a:buFont typeface="Arial"/>
                        <a:buChar char="•"/>
                      </a:pPr>
                      <a:r>
                        <a:rPr lang="ru-RU" sz="900" b="1" u="none" strike="noStrike" dirty="0">
                          <a:latin typeface="Arial"/>
                        </a:rPr>
                        <a:t>долговременная память;</a:t>
                      </a:r>
                    </a:p>
                    <a:p>
                      <a:pPr>
                        <a:buFont typeface="Arial"/>
                        <a:buChar char="•"/>
                      </a:pPr>
                      <a:r>
                        <a:rPr lang="ru-RU" sz="900" b="1" u="none" strike="noStrike" dirty="0">
                          <a:latin typeface="Arial"/>
                        </a:rPr>
                        <a:t>кратковременная память;</a:t>
                      </a:r>
                    </a:p>
                    <a:p>
                      <a:pPr>
                        <a:buFont typeface="Arial"/>
                        <a:buChar char="•"/>
                      </a:pPr>
                      <a:r>
                        <a:rPr lang="ru-RU" sz="900" b="1" u="none" strike="noStrike" dirty="0">
                          <a:latin typeface="Arial"/>
                        </a:rPr>
                        <a:t>зрительная память;</a:t>
                      </a:r>
                    </a:p>
                    <a:p>
                      <a:pPr>
                        <a:buFont typeface="Arial"/>
                        <a:buChar char="•"/>
                      </a:pPr>
                      <a:r>
                        <a:rPr lang="ru-RU" sz="900" b="1" u="none" strike="noStrike" dirty="0">
                          <a:latin typeface="Arial"/>
                        </a:rPr>
                        <a:t>согласованность движений с процессами восприятия (сложноорганизованная деятельность);</a:t>
                      </a:r>
                    </a:p>
                    <a:p>
                      <a:pPr>
                        <a:buFont typeface="Arial"/>
                        <a:buChar char="•"/>
                      </a:pPr>
                      <a:r>
                        <a:rPr lang="ru-RU" sz="900" b="1" u="none" strike="noStrike" dirty="0">
                          <a:latin typeface="Arial"/>
                        </a:rPr>
                        <a:t>способность к выполнению мелких точных движений;</a:t>
                      </a:r>
                    </a:p>
                    <a:p>
                      <a:pPr>
                        <a:buFont typeface="Arial"/>
                        <a:buChar char="•"/>
                      </a:pPr>
                      <a:r>
                        <a:rPr lang="ru-RU" sz="900" b="1" u="none" strike="noStrike" dirty="0">
                          <a:latin typeface="Arial"/>
                        </a:rPr>
                        <a:t>способность к выполнению плавных соразмерных движений;</a:t>
                      </a:r>
                    </a:p>
                    <a:p>
                      <a:pPr>
                        <a:buFont typeface="Arial"/>
                        <a:buChar char="•"/>
                      </a:pPr>
                      <a:r>
                        <a:rPr lang="ru-RU" sz="900" b="1" u="none" strike="noStrike" dirty="0">
                          <a:latin typeface="Arial"/>
                        </a:rPr>
                        <a:t>твердость руки, устойчивость кистей рук (низкий тремор);</a:t>
                      </a:r>
                    </a:p>
                    <a:p>
                      <a:pPr>
                        <a:buFont typeface="Arial"/>
                        <a:buChar char="•"/>
                      </a:pPr>
                      <a:r>
                        <a:rPr lang="ru-RU" sz="900" b="1" u="none" strike="noStrike" dirty="0">
                          <a:latin typeface="Arial"/>
                        </a:rPr>
                        <a:t>умение импровизировать;</a:t>
                      </a:r>
                    </a:p>
                    <a:p>
                      <a:pPr>
                        <a:buFont typeface="Arial"/>
                        <a:buChar char="•"/>
                      </a:pPr>
                      <a:r>
                        <a:rPr lang="ru-RU" sz="900" b="1" u="none" strike="noStrike" dirty="0">
                          <a:latin typeface="Arial"/>
                        </a:rPr>
                        <a:t>развитый эстетический и художественный вкус;</a:t>
                      </a:r>
                    </a:p>
                    <a:p>
                      <a:pPr>
                        <a:buFont typeface="Arial"/>
                        <a:buChar char="•"/>
                      </a:pPr>
                      <a:r>
                        <a:rPr lang="ru-RU" sz="900" b="1" u="none" strike="noStrike" dirty="0">
                          <a:latin typeface="Arial"/>
                        </a:rPr>
                        <a:t>чувство вкуса;</a:t>
                      </a:r>
                    </a:p>
                    <a:p>
                      <a:pPr>
                        <a:buFont typeface="Arial"/>
                        <a:buChar char="•"/>
                      </a:pPr>
                      <a:r>
                        <a:rPr lang="ru-RU" sz="900" b="1" u="none" strike="noStrike" dirty="0">
                          <a:latin typeface="Arial"/>
                        </a:rPr>
                        <a:t>чувство гармонии;</a:t>
                      </a:r>
                    </a:p>
                    <a:p>
                      <a:pPr>
                        <a:buFont typeface="Arial"/>
                        <a:buChar char="•"/>
                      </a:pPr>
                      <a:r>
                        <a:rPr lang="ru-RU" sz="900" b="1" u="none" strike="noStrike" dirty="0">
                          <a:latin typeface="Arial"/>
                        </a:rPr>
                        <a:t>чувство симметрии;</a:t>
                      </a:r>
                    </a:p>
                  </a:txBody>
                  <a:tcPr marL="28575" marR="28575" marT="28575" marB="28575" anchor="ctr"/>
                </a:tc>
              </a:tr>
              <a:tr h="297212">
                <a:tc gridSpan="2">
                  <a:txBody>
                    <a:bodyPr/>
                    <a:lstStyle/>
                    <a:p>
                      <a:pPr algn="ctr"/>
                      <a:r>
                        <a:rPr lang="ru-RU" sz="1100" b="1" dirty="0">
                          <a:latin typeface="Verdana"/>
                        </a:rPr>
                        <a:t>Заболевания, противопоказанные для профессии "Художник":</a:t>
                      </a:r>
                      <a:endParaRPr lang="ru-RU" sz="1100" dirty="0">
                        <a:latin typeface="Verdana"/>
                      </a:endParaRPr>
                    </a:p>
                  </a:txBody>
                  <a:tcPr marL="28575" marR="28575" marT="28575" marB="28575" anchor="ctr"/>
                </a:tc>
                <a:tc hMerge="1">
                  <a:txBody>
                    <a:bodyPr/>
                    <a:lstStyle/>
                    <a:p>
                      <a:endParaRPr lang="ru-RU"/>
                    </a:p>
                  </a:txBody>
                  <a:tcPr/>
                </a:tc>
              </a:tr>
              <a:tr h="411528">
                <a:tc>
                  <a:txBody>
                    <a:bodyPr/>
                    <a:lstStyle/>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нарушение цветоразличения, бинокулярного зрения;</a:t>
                      </a:r>
                    </a:p>
                    <a:p>
                      <a:pPr>
                        <a:buFont typeface="Arial"/>
                        <a:buChar char="•"/>
                      </a:pPr>
                      <a:r>
                        <a:rPr lang="ru-RU" sz="900" b="1" u="none" strike="noStrike">
                          <a:latin typeface="Arial"/>
                        </a:rPr>
                        <a:t>дрожание рук;</a:t>
                      </a:r>
                    </a:p>
                  </a:txBody>
                  <a:tcPr marL="28575" marR="28575" marT="28575" marB="28575" anchor="ctr"/>
                </a:tc>
                <a:tc>
                  <a:txBody>
                    <a:bodyPr/>
                    <a:lstStyle/>
                    <a:p>
                      <a:pPr>
                        <a:buFont typeface="Arial"/>
                        <a:buChar char="•"/>
                      </a:pPr>
                      <a:r>
                        <a:rPr lang="ru-RU" sz="900" b="1" u="none" strike="noStrike" dirty="0">
                          <a:latin typeface="Arial"/>
                        </a:rPr>
                        <a:t>вестибулярные расстройства, нарушение чувства равновесия;</a:t>
                      </a:r>
                    </a:p>
                    <a:p>
                      <a:pPr>
                        <a:buFont typeface="Arial"/>
                        <a:buChar char="•"/>
                      </a:pPr>
                      <a:r>
                        <a:rPr lang="ru-RU" sz="900" b="1" u="none" strike="noStrike" dirty="0">
                          <a:latin typeface="Arial"/>
                        </a:rPr>
                        <a:t>расстройства координации движений.</a:t>
                      </a:r>
                    </a:p>
                  </a:txBody>
                  <a:tcPr marL="28575" marR="28575" marT="28575" marB="28575" anchor="ctr"/>
                </a:tc>
              </a:tr>
              <a:tr h="594424">
                <a:tc gridSpan="2">
                  <a:txBody>
                    <a:bodyPr/>
                    <a:lstStyle/>
                    <a:p>
                      <a:r>
                        <a:rPr lang="ru-RU" sz="1100" b="1" dirty="0">
                          <a:latin typeface="Verdana"/>
                        </a:rPr>
                        <a:t>Уровень образования профессии "Художник"</a:t>
                      </a:r>
                      <a:endParaRPr lang="ru-RU" sz="1100" dirty="0">
                        <a:latin typeface="Verdana"/>
                      </a:endParaRPr>
                    </a:p>
                    <a:p>
                      <a:r>
                        <a:rPr lang="ru-RU" sz="900" dirty="0">
                          <a:latin typeface="Verdana"/>
                        </a:rPr>
                        <a:t>Для овладения профессией "Художник" необходимо либо начальное,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34082"/>
          </a:xfrm>
        </p:spPr>
        <p:txBody>
          <a:bodyPr>
            <a:normAutofit/>
          </a:bodyPr>
          <a:lstStyle/>
          <a:p>
            <a:r>
              <a:rPr lang="ru-RU" sz="1200" b="1" dirty="0"/>
              <a:t>Менеджер по рекламе</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1"/>
          <a:ext cx="8229600" cy="6107430"/>
        </p:xfrm>
        <a:graphic>
          <a:graphicData uri="http://schemas.openxmlformats.org/drawingml/2006/table">
            <a:tbl>
              <a:tblPr firstRow="1" bandRow="1">
                <a:tableStyleId>{5C22544A-7EE6-4342-B048-85BDC9FD1C3A}</a:tableStyleId>
              </a:tblPr>
              <a:tblGrid>
                <a:gridCol w="4114800"/>
                <a:gridCol w="4114800"/>
              </a:tblGrid>
              <a:tr h="160991">
                <a:tc gridSpan="2">
                  <a:txBody>
                    <a:bodyPr/>
                    <a:lstStyle/>
                    <a:p>
                      <a:r>
                        <a:rPr lang="ru-RU" sz="1000" b="1" i="0" kern="1200" dirty="0" smtClean="0">
                          <a:solidFill>
                            <a:schemeClr val="lt1"/>
                          </a:solidFill>
                          <a:latin typeface="+mn-lt"/>
                          <a:ea typeface="+mn-ea"/>
                          <a:cs typeface="+mn-cs"/>
                        </a:rPr>
                        <a:t>Назначение профессии "Менеджер по рекламе":</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разработка и проведение программ рекламной деятельности организации.</a:t>
                      </a:r>
                      <a:endParaRPr lang="ru-RU" sz="800" dirty="0"/>
                    </a:p>
                  </a:txBody>
                  <a:tcPr/>
                </a:tc>
                <a:tc hMerge="1">
                  <a:txBody>
                    <a:bodyPr/>
                    <a:lstStyle/>
                    <a:p>
                      <a:endParaRPr lang="ru-RU" dirty="0"/>
                    </a:p>
                  </a:txBody>
                  <a:tcPr/>
                </a:tc>
              </a:tr>
              <a:tr h="804956">
                <a:tc gridSpan="2">
                  <a:txBody>
                    <a:bodyPr/>
                    <a:lstStyle/>
                    <a:p>
                      <a:r>
                        <a:rPr lang="ru-RU" sz="1000" b="1" i="0" kern="1200" dirty="0" smtClean="0">
                          <a:solidFill>
                            <a:schemeClr val="dk1"/>
                          </a:solidFill>
                          <a:latin typeface="+mn-lt"/>
                          <a:ea typeface="+mn-ea"/>
                          <a:cs typeface="+mn-cs"/>
                        </a:rPr>
                        <a:t>Основные решаемые задачи профессии "Менеджер по рекламе":</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изучение рынка сбыта и анализ мотивации потребителя рекламной продукции с целью построения рекламной стратегии организации;</a:t>
                      </a:r>
                    </a:p>
                    <a:p>
                      <a:r>
                        <a:rPr lang="ru-RU" sz="800" b="1" i="0" u="none" strike="noStrike" kern="1200" dirty="0" smtClean="0">
                          <a:solidFill>
                            <a:schemeClr val="dk1"/>
                          </a:solidFill>
                          <a:latin typeface="+mn-lt"/>
                          <a:ea typeface="+mn-ea"/>
                          <a:cs typeface="+mn-cs"/>
                        </a:rPr>
                        <a:t>разработка планов, программ рекламной кампании, производство расчетов затрат;</a:t>
                      </a:r>
                    </a:p>
                    <a:p>
                      <a:r>
                        <a:rPr lang="ru-RU" sz="800" b="1" i="0" u="none" strike="noStrike" kern="1200" dirty="0" smtClean="0">
                          <a:solidFill>
                            <a:schemeClr val="dk1"/>
                          </a:solidFill>
                          <a:latin typeface="+mn-lt"/>
                          <a:ea typeface="+mn-ea"/>
                          <a:cs typeface="+mn-cs"/>
                        </a:rPr>
                        <a:t>выбор форм и методов рекламы;</a:t>
                      </a:r>
                    </a:p>
                    <a:p>
                      <a:r>
                        <a:rPr lang="ru-RU" sz="800" b="1" i="0" u="none" strike="noStrike" kern="1200" dirty="0" smtClean="0">
                          <a:solidFill>
                            <a:schemeClr val="dk1"/>
                          </a:solidFill>
                          <a:latin typeface="+mn-lt"/>
                          <a:ea typeface="+mn-ea"/>
                          <a:cs typeface="+mn-cs"/>
                        </a:rPr>
                        <a:t>организация связи с деловыми партнерами;</a:t>
                      </a:r>
                    </a:p>
                    <a:p>
                      <a:r>
                        <a:rPr lang="ru-RU" sz="800" b="1" i="0" u="none" strike="noStrike" kern="1200" dirty="0" smtClean="0">
                          <a:solidFill>
                            <a:schemeClr val="dk1"/>
                          </a:solidFill>
                          <a:latin typeface="+mn-lt"/>
                          <a:ea typeface="+mn-ea"/>
                          <a:cs typeface="+mn-cs"/>
                        </a:rPr>
                        <a:t>руководство подготовкой и разработкой рекламного материала;</a:t>
                      </a:r>
                    </a:p>
                    <a:p>
                      <a:r>
                        <a:rPr lang="ru-RU" sz="800" b="1" i="0" u="none" strike="noStrike" kern="1200" dirty="0" smtClean="0">
                          <a:solidFill>
                            <a:schemeClr val="dk1"/>
                          </a:solidFill>
                          <a:latin typeface="+mn-lt"/>
                          <a:ea typeface="+mn-ea"/>
                          <a:cs typeface="+mn-cs"/>
                        </a:rPr>
                        <a:t>контроль хода рекламной кампании;</a:t>
                      </a:r>
                    </a:p>
                    <a:p>
                      <a:r>
                        <a:rPr lang="ru-RU" sz="800" b="1" i="0" u="none" strike="noStrike" kern="1200" dirty="0" smtClean="0">
                          <a:solidFill>
                            <a:schemeClr val="dk1"/>
                          </a:solidFill>
                          <a:latin typeface="+mn-lt"/>
                          <a:ea typeface="+mn-ea"/>
                          <a:cs typeface="+mn-cs"/>
                        </a:rPr>
                        <a:t>руководство командой;</a:t>
                      </a:r>
                    </a:p>
                  </a:txBody>
                  <a:tcPr/>
                </a:tc>
                <a:tc hMerge="1">
                  <a:txBody>
                    <a:bodyPr/>
                    <a:lstStyle/>
                    <a:p>
                      <a:endParaRPr lang="ru-RU" dirty="0"/>
                    </a:p>
                  </a:txBody>
                  <a:tcPr/>
                </a:tc>
              </a:tr>
              <a:tr h="135118">
                <a:tc gridSpan="2">
                  <a:txBody>
                    <a:bodyPr/>
                    <a:lstStyle/>
                    <a:p>
                      <a:pPr algn="ctr"/>
                      <a:r>
                        <a:rPr lang="ru-RU" sz="1000" b="1" dirty="0">
                          <a:latin typeface="Verdana"/>
                        </a:rPr>
                        <a:t>Профессионально–важные качества профессии "Менеджер по рекламе":</a:t>
                      </a:r>
                      <a:endParaRPr lang="ru-RU" sz="1000" dirty="0">
                        <a:latin typeface="Verdana"/>
                      </a:endParaRPr>
                    </a:p>
                  </a:txBody>
                  <a:tcPr marL="28575" marR="28575" marT="28575" marB="28575" anchor="ctr"/>
                </a:tc>
                <a:tc hMerge="1">
                  <a:txBody>
                    <a:bodyPr/>
                    <a:lstStyle/>
                    <a:p>
                      <a:endParaRPr lang="ru-RU"/>
                    </a:p>
                  </a:txBody>
                  <a:tcPr/>
                </a:tc>
              </a:tr>
              <a:tr h="2342997">
                <a:tc>
                  <a:txBody>
                    <a:bodyPr/>
                    <a:lstStyle/>
                    <a:p>
                      <a:pPr>
                        <a:buFont typeface="Arial"/>
                        <a:buChar char="•"/>
                      </a:pPr>
                      <a:r>
                        <a:rPr lang="ru-RU" sz="800" b="1" u="none" strike="noStrike">
                          <a:latin typeface="Arial"/>
                        </a:rPr>
                        <a:t>инициативность;</a:t>
                      </a:r>
                    </a:p>
                    <a:p>
                      <a:pPr>
                        <a:buFont typeface="Arial"/>
                        <a:buChar char="•"/>
                      </a:pPr>
                      <a:r>
                        <a:rPr lang="ru-RU" sz="800" b="1" u="none" strike="noStrike">
                          <a:latin typeface="Arial"/>
                        </a:rPr>
                        <a:t>организованность, самодисциплина;</a:t>
                      </a:r>
                    </a:p>
                    <a:p>
                      <a:pPr>
                        <a:buFont typeface="Arial"/>
                        <a:buChar char="•"/>
                      </a:pPr>
                      <a:r>
                        <a:rPr lang="ru-RU" sz="800" b="1" u="none" strike="noStrike">
                          <a:latin typeface="Arial"/>
                        </a:rPr>
                        <a:t>ответственность;</a:t>
                      </a:r>
                    </a:p>
                    <a:p>
                      <a:pPr>
                        <a:buFont typeface="Arial"/>
                        <a:buChar char="•"/>
                      </a:pPr>
                      <a:r>
                        <a:rPr lang="ru-RU" sz="800" b="1" u="none" strike="noStrike">
                          <a:latin typeface="Arial"/>
                        </a:rPr>
                        <a:t>предусмотрительность;</a:t>
                      </a:r>
                    </a:p>
                    <a:p>
                      <a:pPr>
                        <a:buFont typeface="Arial"/>
                        <a:buChar char="•"/>
                      </a:pPr>
                      <a:r>
                        <a:rPr lang="ru-RU" sz="800" b="1" u="none" strike="noStrike">
                          <a:latin typeface="Arial"/>
                        </a:rPr>
                        <a:t>пунктуальность, педантичность;</a:t>
                      </a:r>
                    </a:p>
                    <a:p>
                      <a:pPr>
                        <a:buFont typeface="Arial"/>
                        <a:buChar char="•"/>
                      </a:pPr>
                      <a:r>
                        <a:rPr lang="ru-RU" sz="800" b="1" u="none" strike="noStrike">
                          <a:latin typeface="Arial"/>
                        </a:rPr>
                        <a:t>способность аргументировано отстаивать свое мнение;</a:t>
                      </a:r>
                    </a:p>
                    <a:p>
                      <a:pPr>
                        <a:buFont typeface="Arial"/>
                        <a:buChar char="•"/>
                      </a:pPr>
                      <a:r>
                        <a:rPr lang="ru-RU" sz="800" b="1" u="none" strike="noStrike">
                          <a:latin typeface="Arial"/>
                        </a:rPr>
                        <a:t>стремление к профессиональному совершенству;</a:t>
                      </a:r>
                    </a:p>
                    <a:p>
                      <a:pPr>
                        <a:buFont typeface="Arial"/>
                        <a:buChar char="•"/>
                      </a:pPr>
                      <a:r>
                        <a:rPr lang="ru-RU" sz="800" b="1" u="none" strike="noStrike">
                          <a:latin typeface="Arial"/>
                        </a:rPr>
                        <a:t>уверенность в себе;</a:t>
                      </a:r>
                    </a:p>
                    <a:p>
                      <a:pPr>
                        <a:buFont typeface="Arial"/>
                        <a:buChar char="•"/>
                      </a:pPr>
                      <a:r>
                        <a:rPr lang="ru-RU" sz="800" b="1" u="none" strike="noStrike">
                          <a:latin typeface="Arial"/>
                        </a:rPr>
                        <a:t>целеустремленность;</a:t>
                      </a:r>
                    </a:p>
                    <a:p>
                      <a:pPr>
                        <a:buFont typeface="Arial"/>
                        <a:buChar char="•"/>
                      </a:pPr>
                      <a:r>
                        <a:rPr lang="ru-RU" sz="800" b="1" u="none" strike="noStrike">
                          <a:latin typeface="Arial"/>
                        </a:rPr>
                        <a:t>экстравертированность (ориентация на взаимодействие с людьми, общительность);</a:t>
                      </a:r>
                    </a:p>
                    <a:p>
                      <a:pPr>
                        <a:buFont typeface="Arial"/>
                        <a:buChar char="•"/>
                      </a:pPr>
                      <a:r>
                        <a:rPr lang="ru-RU" sz="800" b="1" u="none" strike="noStrike">
                          <a:latin typeface="Arial"/>
                        </a:rPr>
                        <a:t>хорошее цветовое восприятие;</a:t>
                      </a:r>
                    </a:p>
                    <a:p>
                      <a:pPr>
                        <a:buFont typeface="Arial"/>
                        <a:buChar char="•"/>
                      </a:pPr>
                      <a:r>
                        <a:rPr lang="ru-RU" sz="800" b="1" u="none" strike="noStrike">
                          <a:latin typeface="Arial"/>
                        </a:rPr>
                        <a:t>хорошее зрительное восприятие текста;</a:t>
                      </a:r>
                    </a:p>
                    <a:p>
                      <a:pPr>
                        <a:buFont typeface="Arial"/>
                        <a:buChar char="•"/>
                      </a:pPr>
                      <a:r>
                        <a:rPr lang="ru-RU" sz="800" b="1" u="none" strike="noStrike">
                          <a:latin typeface="Arial"/>
                        </a:rPr>
                        <a:t>внимание к деталям;</a:t>
                      </a:r>
                    </a:p>
                    <a:p>
                      <a:pPr>
                        <a:buFont typeface="Arial"/>
                        <a:buChar char="•"/>
                      </a:pPr>
                      <a:r>
                        <a:rPr lang="ru-RU" sz="800" b="1" u="none" strike="noStrike">
                          <a:latin typeface="Arial"/>
                        </a:rPr>
                        <a:t>концентрированность внимания;</a:t>
                      </a:r>
                    </a:p>
                    <a:p>
                      <a:pPr>
                        <a:buFont typeface="Arial"/>
                        <a:buChar char="•"/>
                      </a:pPr>
                      <a:r>
                        <a:rPr lang="ru-RU" sz="800" b="1" u="none" strike="noStrike">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a:latin typeface="Arial"/>
                        </a:rPr>
                        <a:t>способность к созданию образа по словесному описанию;</a:t>
                      </a:r>
                    </a:p>
                    <a:p>
                      <a:pPr>
                        <a:buFont typeface="Arial"/>
                        <a:buChar char="•"/>
                      </a:pPr>
                      <a:r>
                        <a:rPr lang="ru-RU" sz="800" b="1" u="none" strike="noStrike">
                          <a:latin typeface="Arial"/>
                        </a:rPr>
                        <a:t>способность к образному представлению предметов, процессов и явлений;</a:t>
                      </a:r>
                    </a:p>
                    <a:p>
                      <a:pPr>
                        <a:buFont typeface="Arial"/>
                        <a:buChar char="•"/>
                      </a:pPr>
                      <a:r>
                        <a:rPr lang="ru-RU" sz="800" b="1" u="none" strike="noStrike">
                          <a:latin typeface="Arial"/>
                        </a:rPr>
                        <a:t>способность к переводу образа в словесное описание;</a:t>
                      </a:r>
                    </a:p>
                    <a:p>
                      <a:pPr>
                        <a:buFont typeface="Arial"/>
                        <a:buChar char="•"/>
                      </a:pPr>
                      <a:r>
                        <a:rPr lang="ru-RU" sz="800" b="1" u="none" strike="noStrike">
                          <a:latin typeface="Arial"/>
                        </a:rPr>
                        <a:t>аналитичность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a:latin typeface="Arial"/>
                        </a:rPr>
                        <a:t>ассоциативность мышления;</a:t>
                      </a:r>
                    </a:p>
                    <a:p>
                      <a:pPr>
                        <a:buFont typeface="Arial"/>
                        <a:buChar char="•"/>
                      </a:pPr>
                      <a:r>
                        <a:rPr lang="ru-RU" sz="800" b="1" u="none" strike="noStrike">
                          <a:latin typeface="Arial"/>
                        </a:rPr>
                        <a:t>интеллектуальность мышления;</a:t>
                      </a:r>
                    </a:p>
                  </a:txBody>
                  <a:tcPr marL="28575" marR="28575" marT="28575" marB="28575" anchor="ctr"/>
                </a:tc>
                <a:tc>
                  <a:txBody>
                    <a:bodyPr/>
                    <a:lstStyle/>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наглядно–образное мышление;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эрудированность;</a:t>
                      </a:r>
                    </a:p>
                    <a:p>
                      <a:pPr>
                        <a:buFont typeface="Arial"/>
                        <a:buChar char="•"/>
                      </a:pPr>
                      <a:r>
                        <a:rPr lang="ru-RU" sz="800" b="1" u="none" strike="noStrike" dirty="0">
                          <a:latin typeface="Arial"/>
                        </a:rPr>
                        <a:t>гибкость мышления;</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выносливость к эмоциональным нагрузкам;</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способность быть лидером;</a:t>
                      </a:r>
                    </a:p>
                    <a:p>
                      <a:pPr>
                        <a:buFont typeface="Arial"/>
                        <a:buChar char="•"/>
                      </a:pPr>
                      <a:r>
                        <a:rPr lang="ru-RU" sz="800" b="1" u="none" strike="noStrike" dirty="0">
                          <a:latin typeface="Arial"/>
                        </a:rPr>
                        <a:t>способность влиять на окружающих;</a:t>
                      </a:r>
                    </a:p>
                    <a:p>
                      <a:pPr>
                        <a:buFont typeface="Arial"/>
                        <a:buChar char="•"/>
                      </a:pPr>
                      <a:r>
                        <a:rPr lang="ru-RU" sz="800" b="1" u="none" strike="noStrike" dirty="0">
                          <a:latin typeface="Arial"/>
                        </a:rPr>
                        <a:t>способность прогнозирования;</a:t>
                      </a:r>
                    </a:p>
                    <a:p>
                      <a:pPr>
                        <a:buFont typeface="Arial"/>
                        <a:buChar char="•"/>
                      </a:pPr>
                      <a:r>
                        <a:rPr lang="ru-RU" sz="800" b="1" u="none" strike="noStrike" dirty="0">
                          <a:latin typeface="Arial"/>
                        </a:rPr>
                        <a:t>способность руководить;</a:t>
                      </a:r>
                    </a:p>
                    <a:p>
                      <a:pPr>
                        <a:buFont typeface="Arial"/>
                        <a:buChar char="•"/>
                      </a:pPr>
                      <a:r>
                        <a:rPr lang="ru-RU" sz="800" b="1" u="none" strike="noStrike" dirty="0">
                          <a:latin typeface="Arial"/>
                        </a:rPr>
                        <a:t>способность убеждать людей;</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умение быть интересным для </a:t>
                      </a:r>
                      <a:r>
                        <a:rPr lang="ru-RU" sz="800" b="1" u="none" strike="noStrike" dirty="0" err="1">
                          <a:latin typeface="Arial"/>
                        </a:rPr>
                        <a:t>содбеседника</a:t>
                      </a:r>
                      <a:r>
                        <a:rPr lang="ru-RU" sz="800" b="1" u="none" strike="noStrike" dirty="0">
                          <a:latin typeface="Arial"/>
                        </a:rPr>
                        <a:t>;</a:t>
                      </a:r>
                    </a:p>
                    <a:p>
                      <a:pPr>
                        <a:buFont typeface="Arial"/>
                        <a:buChar char="•"/>
                      </a:pPr>
                      <a:r>
                        <a:rPr lang="ru-RU" sz="800" b="1" u="none" strike="noStrike" dirty="0">
                          <a:latin typeface="Arial"/>
                        </a:rPr>
                        <a:t>умение работать в команде;</a:t>
                      </a:r>
                    </a:p>
                    <a:p>
                      <a:pPr>
                        <a:buFont typeface="Arial"/>
                        <a:buChar char="•"/>
                      </a:pPr>
                      <a:r>
                        <a:rPr lang="ru-RU" sz="800" b="1" u="none" strike="noStrike" dirty="0">
                          <a:latin typeface="Arial"/>
                        </a:rPr>
                        <a:t>развитый эстетический и художественный вкус.</a:t>
                      </a:r>
                    </a:p>
                  </a:txBody>
                  <a:tcPr marL="28575" marR="28575" marT="28575" marB="28575" anchor="ctr"/>
                </a:tc>
              </a:tr>
              <a:tr h="135118">
                <a:tc gridSpan="2">
                  <a:txBody>
                    <a:bodyPr/>
                    <a:lstStyle/>
                    <a:p>
                      <a:pPr algn="ctr"/>
                      <a:r>
                        <a:rPr lang="ru-RU" sz="1000" b="1" dirty="0">
                          <a:latin typeface="Verdana"/>
                        </a:rPr>
                        <a:t>Заболевания, противопоказанные для профессии "Менеджер по рекламе":</a:t>
                      </a:r>
                      <a:endParaRPr lang="ru-RU" sz="1000" dirty="0">
                        <a:latin typeface="Verdana"/>
                      </a:endParaRPr>
                    </a:p>
                  </a:txBody>
                  <a:tcPr marL="28575" marR="28575" marT="28575" marB="28575" anchor="ctr"/>
                </a:tc>
                <a:tc hMerge="1">
                  <a:txBody>
                    <a:bodyPr/>
                    <a:lstStyle/>
                    <a:p>
                      <a:endParaRPr lang="ru-RU"/>
                    </a:p>
                  </a:txBody>
                  <a:tcPr/>
                </a:tc>
              </a:tr>
              <a:tr h="687088">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270236">
                <a:tc gridSpan="2">
                  <a:txBody>
                    <a:bodyPr/>
                    <a:lstStyle/>
                    <a:p>
                      <a:r>
                        <a:rPr lang="ru-RU" sz="1000" b="1" dirty="0">
                          <a:latin typeface="Verdana"/>
                        </a:rPr>
                        <a:t>Уровень образования профессии "Менеджер по рекламе"</a:t>
                      </a:r>
                      <a:endParaRPr lang="ru-RU" sz="1000" dirty="0">
                        <a:latin typeface="Verdana"/>
                      </a:endParaRPr>
                    </a:p>
                    <a:p>
                      <a:r>
                        <a:rPr lang="ru-RU" sz="800" dirty="0">
                          <a:latin typeface="Verdana"/>
                        </a:rPr>
                        <a:t>Для овладения профессией "Менеджер по рекламе" необходимо </a:t>
                      </a:r>
                      <a:r>
                        <a:rPr lang="ru-RU" sz="800" dirty="0" err="1">
                          <a:latin typeface="Verdana"/>
                        </a:rPr>
                        <a:t>необходимо</a:t>
                      </a:r>
                      <a:r>
                        <a:rPr lang="ru-RU" sz="800" dirty="0">
                          <a:latin typeface="Verdana"/>
                        </a:rPr>
                        <a:t>,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62074"/>
          </a:xfrm>
        </p:spPr>
        <p:txBody>
          <a:bodyPr>
            <a:normAutofit/>
          </a:bodyPr>
          <a:lstStyle/>
          <a:p>
            <a:r>
              <a:rPr lang="ru-RU" sz="1200" b="1" dirty="0"/>
              <a:t>Продюсер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611378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000" b="1" i="0" kern="1200" dirty="0" smtClean="0">
                          <a:solidFill>
                            <a:schemeClr val="lt1"/>
                          </a:solidFill>
                          <a:latin typeface="+mn-lt"/>
                          <a:ea typeface="+mn-ea"/>
                          <a:cs typeface="+mn-cs"/>
                        </a:rPr>
                        <a:t>Назначение профессии "Продюсер":</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создание и продвижение телевизионных, музыкальных кино– проектов.</a:t>
                      </a:r>
                      <a:endParaRPr lang="ru-RU" sz="800" dirty="0"/>
                    </a:p>
                  </a:txBody>
                  <a:tcPr/>
                </a:tc>
                <a:tc hMerge="1">
                  <a:txBody>
                    <a:bodyPr/>
                    <a:lstStyle/>
                    <a:p>
                      <a:endParaRPr lang="ru-RU" dirty="0"/>
                    </a:p>
                  </a:txBody>
                  <a:tcPr/>
                </a:tc>
              </a:tr>
              <a:tr h="370840">
                <a:tc gridSpan="2">
                  <a:txBody>
                    <a:bodyPr/>
                    <a:lstStyle/>
                    <a:p>
                      <a:r>
                        <a:rPr lang="ru-RU" sz="1000" b="1" i="0" kern="1200" dirty="0" smtClean="0">
                          <a:solidFill>
                            <a:schemeClr val="dk1"/>
                          </a:solidFill>
                          <a:latin typeface="+mn-lt"/>
                          <a:ea typeface="+mn-ea"/>
                          <a:cs typeface="+mn-cs"/>
                        </a:rPr>
                        <a:t>Основные решаемые задачи профессии "Продюсер":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разработка идеи и создание имиджа проекта;</a:t>
                      </a:r>
                    </a:p>
                    <a:p>
                      <a:r>
                        <a:rPr lang="ru-RU" sz="800" b="1" i="0" u="none" strike="noStrike" kern="1200" dirty="0" smtClean="0">
                          <a:solidFill>
                            <a:schemeClr val="dk1"/>
                          </a:solidFill>
                          <a:latin typeface="+mn-lt"/>
                          <a:ea typeface="+mn-ea"/>
                          <a:cs typeface="+mn-cs"/>
                        </a:rPr>
                        <a:t>работа по реализации продукта;</a:t>
                      </a:r>
                    </a:p>
                    <a:p>
                      <a:r>
                        <a:rPr lang="ru-RU" sz="800" b="1" i="0" u="none" strike="noStrike" kern="1200" dirty="0" smtClean="0">
                          <a:solidFill>
                            <a:schemeClr val="dk1"/>
                          </a:solidFill>
                          <a:latin typeface="+mn-lt"/>
                          <a:ea typeface="+mn-ea"/>
                          <a:cs typeface="+mn-cs"/>
                        </a:rPr>
                        <a:t>поиск путей продвижения проекта (радио, телевидение, концерты, реклама).</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370840">
                <a:tc gridSpan="2">
                  <a:txBody>
                    <a:bodyPr/>
                    <a:lstStyle/>
                    <a:p>
                      <a:pPr algn="ctr"/>
                      <a:r>
                        <a:rPr lang="ru-RU" sz="1000" b="1" dirty="0">
                          <a:latin typeface="Verdana"/>
                        </a:rPr>
                        <a:t>Профессионально–важные качества профессии "Продюсер":</a:t>
                      </a:r>
                      <a:endParaRPr lang="ru-RU" sz="10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800" b="1" u="none" strike="noStrike">
                          <a:latin typeface="Arial"/>
                        </a:rPr>
                        <a:t>инициативность;</a:t>
                      </a:r>
                    </a:p>
                    <a:p>
                      <a:pPr>
                        <a:buFont typeface="Arial"/>
                        <a:buChar char="•"/>
                      </a:pPr>
                      <a:r>
                        <a:rPr lang="ru-RU" sz="800" b="1" u="none" strike="noStrike">
                          <a:latin typeface="Arial"/>
                        </a:rPr>
                        <a:t>оптимизм, доминирование положительных эмоций;</a:t>
                      </a:r>
                    </a:p>
                    <a:p>
                      <a:pPr>
                        <a:buFont typeface="Arial"/>
                        <a:buChar char="•"/>
                      </a:pPr>
                      <a:r>
                        <a:rPr lang="ru-RU" sz="800" b="1" u="none" strike="noStrike">
                          <a:latin typeface="Arial"/>
                        </a:rPr>
                        <a:t>предусмотрительность;</a:t>
                      </a:r>
                    </a:p>
                    <a:p>
                      <a:pPr>
                        <a:buFont typeface="Arial"/>
                        <a:buChar char="•"/>
                      </a:pPr>
                      <a:r>
                        <a:rPr lang="ru-RU" sz="800" b="1" u="none" strike="noStrike">
                          <a:latin typeface="Arial"/>
                        </a:rPr>
                        <a:t>способность аргументировано отстаивать свое мнение;</a:t>
                      </a:r>
                    </a:p>
                    <a:p>
                      <a:pPr>
                        <a:buFont typeface="Arial"/>
                        <a:buChar char="•"/>
                      </a:pPr>
                      <a:r>
                        <a:rPr lang="ru-RU" sz="800" b="1" u="none" strike="noStrike">
                          <a:latin typeface="Arial"/>
                        </a:rPr>
                        <a:t>способность к переключениям с одной деятельности на другую;</a:t>
                      </a:r>
                    </a:p>
                    <a:p>
                      <a:pPr>
                        <a:buFont typeface="Arial"/>
                        <a:buChar char="•"/>
                      </a:pPr>
                      <a:r>
                        <a:rPr lang="ru-RU" sz="800" b="1" u="none" strike="noStrike">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800" b="1" u="none" strike="noStrike">
                          <a:latin typeface="Arial"/>
                        </a:rPr>
                        <a:t>стремление к профессиональному совершенству;</a:t>
                      </a:r>
                    </a:p>
                    <a:p>
                      <a:pPr>
                        <a:buFont typeface="Arial"/>
                        <a:buChar char="•"/>
                      </a:pPr>
                      <a:r>
                        <a:rPr lang="ru-RU" sz="800" b="1" u="none" strike="noStrike">
                          <a:latin typeface="Arial"/>
                        </a:rPr>
                        <a:t>уверенность в себе;</a:t>
                      </a:r>
                    </a:p>
                    <a:p>
                      <a:pPr>
                        <a:buFont typeface="Arial"/>
                        <a:buChar char="•"/>
                      </a:pPr>
                      <a:r>
                        <a:rPr lang="ru-RU" sz="800" b="1" u="none" strike="noStrike">
                          <a:latin typeface="Arial"/>
                        </a:rPr>
                        <a:t>экстравертированность (ориентация на взаимодействие с людьми, общительность);</a:t>
                      </a:r>
                    </a:p>
                    <a:p>
                      <a:pPr>
                        <a:buFont typeface="Arial"/>
                        <a:buChar char="•"/>
                      </a:pPr>
                      <a:r>
                        <a:rPr lang="ru-RU" sz="800" b="1" u="none" strike="noStrike">
                          <a:latin typeface="Arial"/>
                        </a:rPr>
                        <a:t>внимание к деталям;</a:t>
                      </a:r>
                    </a:p>
                    <a:p>
                      <a:pPr>
                        <a:buFont typeface="Arial"/>
                        <a:buChar char="•"/>
                      </a:pPr>
                      <a:r>
                        <a:rPr lang="ru-RU" sz="800" b="1" u="none" strike="noStrike">
                          <a:latin typeface="Arial"/>
                        </a:rPr>
                        <a:t>способность к распределению внимания между несколькими объектами или видами деятельности;</a:t>
                      </a:r>
                    </a:p>
                    <a:p>
                      <a:pPr>
                        <a:buFont typeface="Arial"/>
                        <a:buChar char="•"/>
                      </a:pPr>
                      <a:r>
                        <a:rPr lang="ru-RU" sz="800" b="1" u="none" strike="noStrike">
                          <a:latin typeface="Arial"/>
                        </a:rPr>
                        <a:t>способность к образному представлению предметов, процессов и явлений;</a:t>
                      </a:r>
                    </a:p>
                    <a:p>
                      <a:pPr>
                        <a:buFont typeface="Arial"/>
                        <a:buChar char="•"/>
                      </a:pPr>
                      <a:r>
                        <a:rPr lang="ru-RU" sz="800" b="1" u="none" strike="noStrike">
                          <a:latin typeface="Arial"/>
                        </a:rPr>
                        <a:t>способность к зрительным представлениям;</a:t>
                      </a:r>
                    </a:p>
                    <a:p>
                      <a:pPr>
                        <a:buFont typeface="Arial"/>
                        <a:buChar char="•"/>
                      </a:pPr>
                      <a:r>
                        <a:rPr lang="ru-RU" sz="800" b="1" u="none" strike="noStrike">
                          <a:latin typeface="Arial"/>
                        </a:rPr>
                        <a:t>способность к созданию образа по словесному описанию;</a:t>
                      </a:r>
                    </a:p>
                    <a:p>
                      <a:pPr>
                        <a:buFont typeface="Arial"/>
                        <a:buChar char="•"/>
                      </a:pPr>
                      <a:r>
                        <a:rPr lang="ru-RU" sz="800" b="1" u="none" strike="noStrike">
                          <a:latin typeface="Arial"/>
                        </a:rPr>
                        <a:t>способность к переводу образа в словесное описание;</a:t>
                      </a:r>
                    </a:p>
                    <a:p>
                      <a:pPr>
                        <a:buFont typeface="Arial"/>
                        <a:buChar char="•"/>
                      </a:pPr>
                      <a:r>
                        <a:rPr lang="ru-RU" sz="800" b="1" u="none" strike="noStrike">
                          <a:latin typeface="Arial"/>
                        </a:rPr>
                        <a:t>способность наглядно представлять себе новое явление, ранее не встречавшееся в опыте, или старое, но в новых условиях;</a:t>
                      </a:r>
                    </a:p>
                    <a:p>
                      <a:pPr>
                        <a:buFont typeface="Arial"/>
                        <a:buChar char="•"/>
                      </a:pPr>
                      <a:r>
                        <a:rPr lang="ru-RU" sz="800" b="1" u="none" strike="noStrike">
                          <a:latin typeface="Arial"/>
                        </a:rPr>
                        <a:t>абстрактность (абстрактные образы, понятия) мышления;</a:t>
                      </a:r>
                    </a:p>
                    <a:p>
                      <a:pPr>
                        <a:buFont typeface="Arial"/>
                        <a:buChar char="•"/>
                      </a:pPr>
                      <a:r>
                        <a:rPr lang="ru-RU" sz="800" b="1" u="none" strike="noStrike">
                          <a:latin typeface="Arial"/>
                        </a:rPr>
                        <a:t>ассоциативность мышления;</a:t>
                      </a:r>
                    </a:p>
                  </a:txBody>
                  <a:tcPr marL="28575" marR="28575" marT="28575" marB="28575" anchor="ctr"/>
                </a:tc>
                <a:tc>
                  <a:txBody>
                    <a:bodyPr/>
                    <a:lstStyle/>
                    <a:p>
                      <a:pPr>
                        <a:buFont typeface="Arial"/>
                        <a:buChar char="•"/>
                      </a:pPr>
                      <a:r>
                        <a:rPr lang="ru-RU" sz="800" b="1" u="none" strike="noStrike" dirty="0">
                          <a:latin typeface="Arial"/>
                        </a:rPr>
                        <a:t>гибкость мышления;</a:t>
                      </a:r>
                    </a:p>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наглядно–образное мышление;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творческое мышление;</a:t>
                      </a:r>
                    </a:p>
                    <a:p>
                      <a:pPr>
                        <a:buFont typeface="Arial"/>
                        <a:buChar char="•"/>
                      </a:pPr>
                      <a:r>
                        <a:rPr lang="ru-RU" sz="800" b="1" u="none" strike="noStrike" dirty="0">
                          <a:latin typeface="Arial"/>
                        </a:rPr>
                        <a:t>эрудированность;</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общительность;</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умение управлять собой;</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способность влиять на окружающих;</a:t>
                      </a:r>
                    </a:p>
                    <a:p>
                      <a:pPr>
                        <a:buFont typeface="Arial"/>
                        <a:buChar char="•"/>
                      </a:pPr>
                      <a:r>
                        <a:rPr lang="ru-RU" sz="800" b="1" u="none" strike="noStrike" dirty="0">
                          <a:latin typeface="Arial"/>
                        </a:rPr>
                        <a:t>способность влиять на окружающих;</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умение </a:t>
                      </a:r>
                      <a:r>
                        <a:rPr lang="ru-RU" sz="800" b="1" u="none" strike="noStrike" dirty="0" err="1">
                          <a:latin typeface="Arial"/>
                        </a:rPr>
                        <a:t>заинтерисовать</a:t>
                      </a:r>
                      <a:r>
                        <a:rPr lang="ru-RU" sz="800" b="1" u="none" strike="noStrike" dirty="0">
                          <a:latin typeface="Arial"/>
                        </a:rPr>
                        <a:t>;</a:t>
                      </a:r>
                    </a:p>
                    <a:p>
                      <a:pPr>
                        <a:buFont typeface="Arial"/>
                        <a:buChar char="•"/>
                      </a:pPr>
                      <a:r>
                        <a:rPr lang="ru-RU" sz="800" b="1" u="none" strike="noStrike" dirty="0">
                          <a:latin typeface="Arial"/>
                        </a:rPr>
                        <a:t>умение импровизировать;</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умение работать в команде.</a:t>
                      </a:r>
                    </a:p>
                  </a:txBody>
                  <a:tcPr marL="28575" marR="28575" marT="28575" marB="28575" anchor="ctr"/>
                </a:tc>
              </a:tr>
              <a:tr h="370840">
                <a:tc gridSpan="2">
                  <a:txBody>
                    <a:bodyPr/>
                    <a:lstStyle/>
                    <a:p>
                      <a:pPr algn="ctr"/>
                      <a:r>
                        <a:rPr lang="ru-RU" sz="1000" b="1" dirty="0">
                          <a:latin typeface="Verdana"/>
                        </a:rPr>
                        <a:t>Заболевания, противопоказанные для профессии "Продюсер":</a:t>
                      </a:r>
                      <a:endParaRPr lang="ru-RU" sz="10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txBody>
                  <a:tcPr marL="28575" marR="28575" marT="28575" marB="28575" anchor="ctr"/>
                </a:tc>
              </a:tr>
              <a:tr h="741680">
                <a:tc gridSpan="2">
                  <a:txBody>
                    <a:bodyPr/>
                    <a:lstStyle/>
                    <a:p>
                      <a:r>
                        <a:rPr lang="ru-RU" sz="1000" b="1" dirty="0">
                          <a:latin typeface="Verdana"/>
                        </a:rPr>
                        <a:t>Уровень образования профессии "Продюсер"</a:t>
                      </a:r>
                      <a:endParaRPr lang="ru-RU" sz="1000" dirty="0">
                        <a:latin typeface="Verdana"/>
                      </a:endParaRPr>
                    </a:p>
                    <a:p>
                      <a:r>
                        <a:rPr lang="ru-RU" sz="800" dirty="0">
                          <a:latin typeface="Verdana"/>
                        </a:rPr>
                        <a:t>Для овладения профессией "Продюсер" необходимо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332656"/>
          </a:xfrm>
        </p:spPr>
        <p:txBody>
          <a:bodyPr>
            <a:normAutofit/>
          </a:bodyPr>
          <a:lstStyle/>
          <a:p>
            <a:r>
              <a:rPr lang="ru-RU" sz="1200" b="1" dirty="0"/>
              <a:t>Режиссер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404664"/>
          <a:ext cx="8229600" cy="6231784"/>
        </p:xfrm>
        <a:graphic>
          <a:graphicData uri="http://schemas.openxmlformats.org/drawingml/2006/table">
            <a:tbl>
              <a:tblPr firstRow="1" bandRow="1">
                <a:tableStyleId>{5C22544A-7EE6-4342-B048-85BDC9FD1C3A}</a:tableStyleId>
              </a:tblPr>
              <a:tblGrid>
                <a:gridCol w="4114800"/>
                <a:gridCol w="4114800"/>
              </a:tblGrid>
              <a:tr h="312590">
                <a:tc gridSpan="2">
                  <a:txBody>
                    <a:bodyPr/>
                    <a:lstStyle/>
                    <a:p>
                      <a:r>
                        <a:rPr lang="ru-RU" sz="1000" b="1" i="0" kern="1200" dirty="0" smtClean="0">
                          <a:solidFill>
                            <a:schemeClr val="lt1"/>
                          </a:solidFill>
                          <a:latin typeface="+mn-lt"/>
                          <a:ea typeface="+mn-ea"/>
                          <a:cs typeface="+mn-cs"/>
                        </a:rPr>
                        <a:t>Назначение профессии "Режиссер":</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объединение всех компонентов сценария в одно целое зрелище (работа актера, музыка, освещение и свет, звуковое оформление, декорации, костюмы, и </a:t>
                      </a:r>
                      <a:r>
                        <a:rPr lang="ru-RU" sz="800" b="0" i="0" kern="1200" dirty="0" err="1" smtClean="0">
                          <a:solidFill>
                            <a:schemeClr val="lt1"/>
                          </a:solidFill>
                          <a:latin typeface="+mn-lt"/>
                          <a:ea typeface="+mn-ea"/>
                          <a:cs typeface="+mn-cs"/>
                        </a:rPr>
                        <a:t>др</a:t>
                      </a:r>
                      <a:r>
                        <a:rPr lang="ru-RU" sz="800" b="0" i="0" kern="1200" dirty="0" smtClean="0">
                          <a:solidFill>
                            <a:schemeClr val="lt1"/>
                          </a:solidFill>
                          <a:latin typeface="+mn-lt"/>
                          <a:ea typeface="+mn-ea"/>
                          <a:cs typeface="+mn-cs"/>
                        </a:rPr>
                        <a:t>).</a:t>
                      </a:r>
                      <a:endParaRPr lang="ru-RU" sz="800" dirty="0"/>
                    </a:p>
                  </a:txBody>
                  <a:tcPr/>
                </a:tc>
                <a:tc hMerge="1">
                  <a:txBody>
                    <a:bodyPr/>
                    <a:lstStyle/>
                    <a:p>
                      <a:endParaRPr lang="ru-RU" dirty="0"/>
                    </a:p>
                  </a:txBody>
                  <a:tcPr/>
                </a:tc>
              </a:tr>
              <a:tr h="1108274">
                <a:tc gridSpan="2">
                  <a:txBody>
                    <a:bodyPr/>
                    <a:lstStyle/>
                    <a:p>
                      <a:r>
                        <a:rPr lang="ru-RU" sz="1000" b="1" i="0" kern="1200" dirty="0" smtClean="0">
                          <a:solidFill>
                            <a:schemeClr val="dk1"/>
                          </a:solidFill>
                          <a:latin typeface="+mn-lt"/>
                          <a:ea typeface="+mn-ea"/>
                          <a:cs typeface="+mn-cs"/>
                        </a:rPr>
                        <a:t>Основные решаемые задачи профессии "Режиссер":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выбор сценария, его изучение (содержание, жанр, внешняя форма, ритм, характер и облик персонажей);</a:t>
                      </a:r>
                    </a:p>
                    <a:p>
                      <a:r>
                        <a:rPr lang="ru-RU" sz="800" b="1" i="0" u="none" strike="noStrike" kern="1200" dirty="0" smtClean="0">
                          <a:solidFill>
                            <a:schemeClr val="dk1"/>
                          </a:solidFill>
                          <a:latin typeface="+mn-lt"/>
                          <a:ea typeface="+mn-ea"/>
                          <a:cs typeface="+mn-cs"/>
                        </a:rPr>
                        <a:t>выработка собственного видения и замысла сценария;</a:t>
                      </a:r>
                    </a:p>
                    <a:p>
                      <a:r>
                        <a:rPr lang="ru-RU" sz="800" b="1" i="0" u="none" strike="noStrike" kern="1200" dirty="0" smtClean="0">
                          <a:solidFill>
                            <a:schemeClr val="dk1"/>
                          </a:solidFill>
                          <a:latin typeface="+mn-lt"/>
                          <a:ea typeface="+mn-ea"/>
                          <a:cs typeface="+mn-cs"/>
                        </a:rPr>
                        <a:t>формирование и подбор актерской команды;</a:t>
                      </a:r>
                    </a:p>
                    <a:p>
                      <a:r>
                        <a:rPr lang="ru-RU" sz="800" b="1" i="0" u="none" strike="noStrike" kern="1200" dirty="0" smtClean="0">
                          <a:solidFill>
                            <a:schemeClr val="dk1"/>
                          </a:solidFill>
                          <a:latin typeface="+mn-lt"/>
                          <a:ea typeface="+mn-ea"/>
                          <a:cs typeface="+mn-cs"/>
                        </a:rPr>
                        <a:t>проработка сценария;</a:t>
                      </a:r>
                    </a:p>
                    <a:p>
                      <a:r>
                        <a:rPr lang="ru-RU" sz="800" b="1" i="0" u="none" strike="noStrike" kern="1200" dirty="0" smtClean="0">
                          <a:solidFill>
                            <a:schemeClr val="dk1"/>
                          </a:solidFill>
                          <a:latin typeface="+mn-lt"/>
                          <a:ea typeface="+mn-ea"/>
                          <a:cs typeface="+mn-cs"/>
                        </a:rPr>
                        <a:t>обсуждение, тренировка, подготовка актерской команды к работе;</a:t>
                      </a:r>
                    </a:p>
                    <a:p>
                      <a:r>
                        <a:rPr lang="ru-RU" sz="800" b="1" i="0" u="none" strike="noStrike" kern="1200" dirty="0" smtClean="0">
                          <a:solidFill>
                            <a:schemeClr val="dk1"/>
                          </a:solidFill>
                          <a:latin typeface="+mn-lt"/>
                          <a:ea typeface="+mn-ea"/>
                          <a:cs typeface="+mn-cs"/>
                        </a:rPr>
                        <a:t>организация подготовки декораций, музыки, звука, освещения;</a:t>
                      </a:r>
                    </a:p>
                    <a:p>
                      <a:r>
                        <a:rPr lang="ru-RU" sz="800" b="1" i="0" u="none" strike="noStrike" kern="1200" dirty="0" smtClean="0">
                          <a:solidFill>
                            <a:schemeClr val="dk1"/>
                          </a:solidFill>
                          <a:latin typeface="+mn-lt"/>
                          <a:ea typeface="+mn-ea"/>
                          <a:cs typeface="+mn-cs"/>
                        </a:rPr>
                        <a:t>руководство съемочной командой (кинорежиссер);</a:t>
                      </a:r>
                    </a:p>
                    <a:p>
                      <a:r>
                        <a:rPr lang="ru-RU" sz="800" b="1" i="0" u="none" strike="noStrike" kern="1200" dirty="0" smtClean="0">
                          <a:solidFill>
                            <a:schemeClr val="dk1"/>
                          </a:solidFill>
                          <a:latin typeface="+mn-lt"/>
                          <a:ea typeface="+mn-ea"/>
                          <a:cs typeface="+mn-cs"/>
                        </a:rPr>
                        <a:t>руководство процессом съемки (кинорежиссер), спектаклем (театральный режиссер).</a:t>
                      </a:r>
                    </a:p>
                  </a:txBody>
                  <a:tcPr/>
                </a:tc>
                <a:tc hMerge="1">
                  <a:txBody>
                    <a:bodyPr/>
                    <a:lstStyle/>
                    <a:p>
                      <a:endParaRPr lang="ru-RU" dirty="0"/>
                    </a:p>
                  </a:txBody>
                  <a:tcPr/>
                </a:tc>
              </a:tr>
              <a:tr h="166952">
                <a:tc gridSpan="2">
                  <a:txBody>
                    <a:bodyPr/>
                    <a:lstStyle/>
                    <a:p>
                      <a:pPr algn="ctr"/>
                      <a:r>
                        <a:rPr lang="ru-RU" sz="1000" b="1" dirty="0">
                          <a:latin typeface="Verdana"/>
                        </a:rPr>
                        <a:t>Профессионально–важные качества профессии "Режиссер":</a:t>
                      </a:r>
                      <a:endParaRPr lang="ru-RU" sz="1000" dirty="0">
                        <a:latin typeface="Verdana"/>
                      </a:endParaRPr>
                    </a:p>
                  </a:txBody>
                  <a:tcPr marL="28575" marR="28575" marT="28575" marB="28575" anchor="ctr"/>
                </a:tc>
                <a:tc hMerge="1">
                  <a:txBody>
                    <a:bodyPr/>
                    <a:lstStyle/>
                    <a:p>
                      <a:endParaRPr lang="ru-RU"/>
                    </a:p>
                  </a:txBody>
                  <a:tcPr/>
                </a:tc>
              </a:tr>
              <a:tr h="3236018">
                <a:tc>
                  <a:txBody>
                    <a:bodyPr/>
                    <a:lstStyle/>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решительность;</a:t>
                      </a:r>
                    </a:p>
                    <a:p>
                      <a:pPr>
                        <a:buFont typeface="Arial"/>
                        <a:buChar char="•"/>
                      </a:pPr>
                      <a:r>
                        <a:rPr lang="ru-RU" sz="800" b="1" u="none" strike="noStrike" dirty="0">
                          <a:latin typeface="Arial"/>
                        </a:rPr>
                        <a:t>самодостаточность (ориентация на собственные силы, уверенность в себе, чувство </a:t>
                      </a:r>
                      <a:r>
                        <a:rPr lang="ru-RU" sz="800" b="1" u="none" strike="noStrike" dirty="0" err="1">
                          <a:latin typeface="Arial"/>
                        </a:rPr>
                        <a:t>самоэффективности</a:t>
                      </a:r>
                      <a:r>
                        <a:rPr lang="ru-RU" sz="800" b="1" u="none" strike="noStrike" dirty="0">
                          <a:latin typeface="Arial"/>
                        </a:rPr>
                        <a:t>);</a:t>
                      </a:r>
                    </a:p>
                    <a:p>
                      <a:pPr>
                        <a:buFont typeface="Arial"/>
                        <a:buChar char="•"/>
                      </a:pPr>
                      <a:r>
                        <a:rPr lang="ru-RU" sz="8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слуховая дифференциальная чувствительность (способность различать: тембр, длительность, высоту, силу звука, ритм, фоновые или разнообразные шумы);</a:t>
                      </a:r>
                    </a:p>
                    <a:p>
                      <a:pPr>
                        <a:buFont typeface="Arial"/>
                        <a:buChar char="•"/>
                      </a:pPr>
                      <a:r>
                        <a:rPr lang="ru-RU" sz="800" b="1" u="none" strike="noStrike" dirty="0">
                          <a:latin typeface="Arial"/>
                        </a:rPr>
                        <a:t>устойчивость зрительной чувствительности во времени;</a:t>
                      </a:r>
                    </a:p>
                    <a:p>
                      <a:pPr>
                        <a:buFont typeface="Arial"/>
                        <a:buChar char="•"/>
                      </a:pPr>
                      <a:r>
                        <a:rPr lang="ru-RU" sz="800" b="1" u="none" strike="noStrike" dirty="0">
                          <a:latin typeface="Arial"/>
                        </a:rPr>
                        <a:t>быстрая хорошая зрительная оценка размеров предметов;</a:t>
                      </a:r>
                    </a:p>
                    <a:p>
                      <a:pPr>
                        <a:buFont typeface="Arial"/>
                        <a:buChar char="•"/>
                      </a:pPr>
                      <a:r>
                        <a:rPr lang="ru-RU" sz="800" b="1" u="none" strike="noStrike" dirty="0">
                          <a:latin typeface="Arial"/>
                        </a:rPr>
                        <a:t>хорошее зрительное восприятие расстояний между предметами;</a:t>
                      </a:r>
                    </a:p>
                    <a:p>
                      <a:pPr>
                        <a:buFont typeface="Arial"/>
                        <a:buChar char="•"/>
                      </a:pPr>
                      <a:r>
                        <a:rPr lang="ru-RU" sz="800" b="1" u="none" strike="noStrike" dirty="0">
                          <a:latin typeface="Arial"/>
                        </a:rPr>
                        <a:t>способность к восприятию пространственного соотношения предметов;</a:t>
                      </a:r>
                    </a:p>
                    <a:p>
                      <a:pPr>
                        <a:buFont typeface="Arial"/>
                        <a:buChar char="•"/>
                      </a:pPr>
                      <a:r>
                        <a:rPr lang="ru-RU" sz="800" b="1" u="none" strike="noStrike" dirty="0">
                          <a:latin typeface="Arial"/>
                        </a:rPr>
                        <a:t>хорошее различение отрезков времени;</a:t>
                      </a:r>
                    </a:p>
                    <a:p>
                      <a:pPr>
                        <a:buFont typeface="Arial"/>
                        <a:buChar char="•"/>
                      </a:pPr>
                      <a:r>
                        <a:rPr lang="ru-RU" sz="800" b="1" u="none" strike="noStrike" dirty="0">
                          <a:latin typeface="Arial"/>
                        </a:rPr>
                        <a:t>хорошее цветовое восприятие;</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smtClean="0">
                          <a:latin typeface="Arial"/>
                        </a:rPr>
                        <a:t>переключаемость </a:t>
                      </a:r>
                      <a:r>
                        <a:rPr lang="ru-RU" sz="800" b="1" u="none" strike="noStrike" dirty="0">
                          <a:latin typeface="Arial"/>
                        </a:rPr>
                        <a:t>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способность к образному представлению предметов, процессов и явлений;</a:t>
                      </a:r>
                    </a:p>
                  </a:txBody>
                  <a:tcPr marL="28575" marR="28575" marT="28575" marB="28575" anchor="ctr"/>
                </a:tc>
                <a:tc>
                  <a:txBody>
                    <a:bodyPr/>
                    <a:lstStyle/>
                    <a:p>
                      <a:pPr>
                        <a:buFont typeface="Arial"/>
                        <a:buChar char="•"/>
                      </a:pPr>
                      <a:r>
                        <a:rPr lang="ru-RU" sz="800" b="1" u="none" strike="noStrike" dirty="0">
                          <a:latin typeface="Arial"/>
                        </a:rPr>
                        <a:t>способность к переводу образа в словесное описание;</a:t>
                      </a:r>
                    </a:p>
                    <a:p>
                      <a:pPr>
                        <a:buFont typeface="Arial"/>
                        <a:buChar char="•"/>
                      </a:pPr>
                      <a:r>
                        <a:rPr lang="ru-RU" sz="800" b="1" u="none" strike="noStrike" dirty="0">
                          <a:latin typeface="Arial"/>
                        </a:rPr>
                        <a:t>способность к созданию образа по словесному описанию;</a:t>
                      </a:r>
                    </a:p>
                    <a:p>
                      <a:pPr>
                        <a:buFont typeface="Arial"/>
                        <a:buChar char="•"/>
                      </a:pPr>
                      <a:r>
                        <a:rPr lang="ru-RU" sz="800" b="1" u="none" strike="noStrike" dirty="0">
                          <a:latin typeface="Arial"/>
                        </a:rPr>
                        <a:t>способность наглядно представлять себе новое явление, ранее не встречавшееся в опыте, или старое, но в новых условиях;</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интеллектуальность мышления;</a:t>
                      </a:r>
                    </a:p>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smtClean="0">
                          <a:latin typeface="Arial"/>
                        </a:rPr>
                        <a:t>эрудированность</a:t>
                      </a:r>
                      <a:r>
                        <a:rPr lang="ru-RU" sz="800" b="1" u="none" strike="noStrike" dirty="0">
                          <a:latin typeface="Arial"/>
                        </a:rPr>
                        <a:t>;</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ораторские способности;</a:t>
                      </a:r>
                    </a:p>
                    <a:p>
                      <a:pPr>
                        <a:buFont typeface="Arial"/>
                        <a:buChar char="•"/>
                      </a:pPr>
                      <a:r>
                        <a:rPr lang="ru-RU" sz="800" b="1" u="none" strike="noStrike" dirty="0">
                          <a:latin typeface="Arial"/>
                        </a:rPr>
                        <a:t>способность речевого аппарата к интенсивной и длительной работе;</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smtClean="0">
                          <a:latin typeface="Arial"/>
                        </a:rPr>
                        <a:t>умение </a:t>
                      </a:r>
                      <a:r>
                        <a:rPr lang="ru-RU" sz="800" b="1" u="none" strike="noStrike" dirty="0">
                          <a:latin typeface="Arial"/>
                        </a:rPr>
                        <a:t>быстро ориентироваться в окружающей обстановке;</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артистические способности;</a:t>
                      </a:r>
                    </a:p>
                    <a:p>
                      <a:pPr>
                        <a:buFont typeface="Arial"/>
                        <a:buChar char="•"/>
                      </a:pPr>
                      <a:r>
                        <a:rPr lang="ru-RU" sz="800" b="1" u="none" strike="noStrike" dirty="0">
                          <a:latin typeface="Arial"/>
                        </a:rPr>
                        <a:t>литературные способности;</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склонность к исследовательской деятельности;</a:t>
                      </a:r>
                    </a:p>
                    <a:p>
                      <a:pPr>
                        <a:buFont typeface="Arial"/>
                        <a:buChar char="•"/>
                      </a:pPr>
                      <a:r>
                        <a:rPr lang="ru-RU" sz="800" b="1" u="none" strike="noStrike" dirty="0">
                          <a:latin typeface="Arial"/>
                        </a:rPr>
                        <a:t>способность анализировать и сопоставлять факты;</a:t>
                      </a:r>
                    </a:p>
                    <a:p>
                      <a:pPr>
                        <a:buFont typeface="Arial"/>
                        <a:buChar char="•"/>
                      </a:pPr>
                      <a:r>
                        <a:rPr lang="ru-RU" sz="800" b="1" u="none" strike="noStrike" dirty="0">
                          <a:latin typeface="Arial"/>
                        </a:rPr>
                        <a:t>способность принимать быстрые и нестандартные решения;</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smtClean="0">
                          <a:latin typeface="Arial"/>
                        </a:rPr>
                        <a:t>умение </a:t>
                      </a:r>
                      <a:r>
                        <a:rPr lang="ru-RU" sz="800" b="1" u="none" strike="noStrike" dirty="0">
                          <a:latin typeface="Arial"/>
                        </a:rPr>
                        <a:t>импровизировать;</a:t>
                      </a:r>
                    </a:p>
                    <a:p>
                      <a:pPr>
                        <a:buFont typeface="Arial"/>
                        <a:buChar char="•"/>
                      </a:pPr>
                      <a:r>
                        <a:rPr lang="ru-RU" sz="800" b="1" u="none" strike="noStrike" dirty="0" smtClean="0">
                          <a:latin typeface="Arial"/>
                        </a:rPr>
                        <a:t>умение </a:t>
                      </a:r>
                      <a:r>
                        <a:rPr lang="ru-RU" sz="800" b="1" u="none" strike="noStrike" dirty="0">
                          <a:latin typeface="Arial"/>
                        </a:rPr>
                        <a:t>предвидеть результат;</a:t>
                      </a:r>
                    </a:p>
                    <a:p>
                      <a:pPr>
                        <a:buFont typeface="Arial"/>
                        <a:buChar char="•"/>
                      </a:pPr>
                      <a:r>
                        <a:rPr lang="ru-RU" sz="800" b="1" u="none" strike="noStrike" dirty="0">
                          <a:latin typeface="Arial"/>
                        </a:rPr>
                        <a:t>умение работать в команде;</a:t>
                      </a:r>
                    </a:p>
                    <a:p>
                      <a:pPr>
                        <a:buFont typeface="Arial"/>
                        <a:buChar char="•"/>
                      </a:pPr>
                      <a:r>
                        <a:rPr lang="ru-RU" sz="800" b="1" u="none" strike="noStrike" dirty="0">
                          <a:latin typeface="Arial"/>
                        </a:rPr>
                        <a:t>чувство гармонии.</a:t>
                      </a:r>
                    </a:p>
                  </a:txBody>
                  <a:tcPr marL="28575" marR="28575" marT="28575" marB="28575" anchor="ctr"/>
                </a:tc>
              </a:tr>
              <a:tr h="166952">
                <a:tc gridSpan="2">
                  <a:txBody>
                    <a:bodyPr/>
                    <a:lstStyle/>
                    <a:p>
                      <a:pPr algn="ctr"/>
                      <a:r>
                        <a:rPr lang="ru-RU" sz="1000" b="1" dirty="0">
                          <a:latin typeface="Verdana"/>
                        </a:rPr>
                        <a:t>Заболевания, противопоказанные для профессии "Режиссер":</a:t>
                      </a:r>
                      <a:endParaRPr lang="ru-RU" sz="1000" dirty="0">
                        <a:latin typeface="Verdana"/>
                      </a:endParaRPr>
                    </a:p>
                  </a:txBody>
                  <a:tcPr marL="28575" marR="28575" marT="28575" marB="28575" anchor="ctr"/>
                </a:tc>
                <a:tc hMerge="1">
                  <a:txBody>
                    <a:bodyPr/>
                    <a:lstStyle/>
                    <a:p>
                      <a:endParaRPr lang="ru-RU"/>
                    </a:p>
                  </a:txBody>
                  <a:tcPr/>
                </a:tc>
              </a:tr>
              <a:tr h="507959">
                <a:tc>
                  <a:txBody>
                    <a:bodyPr/>
                    <a:lstStyle/>
                    <a:p>
                      <a:r>
                        <a:rPr lang="ru-RU" sz="800" dirty="0">
                          <a:latin typeface="Verdana"/>
                        </a:rPr>
                        <a:t>заболевания сердца или нарушения артериального давления;</a:t>
                      </a:r>
                    </a:p>
                    <a:p>
                      <a:r>
                        <a:rPr lang="ru-RU" sz="800" dirty="0">
                          <a:latin typeface="Verdana"/>
                        </a:rPr>
                        <a:t>употребление наркотиков, зависимость от </a:t>
                      </a:r>
                      <a:r>
                        <a:rPr lang="ru-RU" sz="800" dirty="0" err="1">
                          <a:latin typeface="Verdana"/>
                        </a:rPr>
                        <a:t>алкоголя;нарушение</a:t>
                      </a:r>
                      <a:r>
                        <a:rPr lang="ru-RU" sz="800" dirty="0">
                          <a:latin typeface="Verdana"/>
                        </a:rPr>
                        <a:t> цветоразличения, бинокулярного </a:t>
                      </a:r>
                      <a:r>
                        <a:rPr lang="ru-RU" sz="800" dirty="0" err="1">
                          <a:latin typeface="Verdana"/>
                        </a:rPr>
                        <a:t>зрения;расстройства</a:t>
                      </a:r>
                      <a:r>
                        <a:rPr lang="ru-RU" sz="800" dirty="0">
                          <a:latin typeface="Verdana"/>
                        </a:rPr>
                        <a:t> </a:t>
                      </a:r>
                      <a:r>
                        <a:rPr lang="ru-RU" sz="800" dirty="0" err="1">
                          <a:latin typeface="Verdana"/>
                        </a:rPr>
                        <a:t>слуха;расстройства</a:t>
                      </a:r>
                      <a:r>
                        <a:rPr lang="ru-RU" sz="800" dirty="0">
                          <a:latin typeface="Verdana"/>
                        </a:rPr>
                        <a:t> речи;</a:t>
                      </a:r>
                    </a:p>
                  </a:txBody>
                  <a:tcPr marL="28575" marR="28575" marT="28575" marB="28575" anchor="ctr"/>
                </a:tc>
                <a:tc>
                  <a:txBody>
                    <a:bodyPr/>
                    <a:lstStyle/>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геморроидальные расстройства.</a:t>
                      </a:r>
                    </a:p>
                  </a:txBody>
                  <a:tcPr marL="28575" marR="28575" marT="28575" marB="28575" anchor="ctr"/>
                </a:tc>
              </a:tr>
              <a:tr h="333904">
                <a:tc gridSpan="2">
                  <a:txBody>
                    <a:bodyPr/>
                    <a:lstStyle/>
                    <a:p>
                      <a:r>
                        <a:rPr lang="ru-RU" sz="1000" b="1" dirty="0">
                          <a:latin typeface="Verdana"/>
                        </a:rPr>
                        <a:t>Уровень образования профессии "Режиссер"</a:t>
                      </a:r>
                      <a:endParaRPr lang="ru-RU" sz="1000" dirty="0">
                        <a:latin typeface="Verdana"/>
                      </a:endParaRPr>
                    </a:p>
                    <a:p>
                      <a:r>
                        <a:rPr lang="ru-RU" sz="800" dirty="0">
                          <a:latin typeface="Verdana"/>
                        </a:rPr>
                        <a:t>Для овладения профессией "Режиссер" необходимо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652934"/>
          </a:xfrm>
        </p:spPr>
        <p:txBody>
          <a:bodyPr>
            <a:normAutofit/>
          </a:bodyPr>
          <a:lstStyle/>
          <a:p>
            <a:r>
              <a:rPr lang="ru-RU" sz="1200" b="1" dirty="0"/>
              <a:t>Милиционер</a:t>
            </a:r>
            <a:endParaRPr lang="ru-RU" sz="1200" dirty="0"/>
          </a:p>
        </p:txBody>
      </p:sp>
      <p:graphicFrame>
        <p:nvGraphicFramePr>
          <p:cNvPr id="4" name="Содержимое 3"/>
          <p:cNvGraphicFramePr>
            <a:graphicFrameLocks noGrp="1"/>
          </p:cNvGraphicFramePr>
          <p:nvPr>
            <p:ph idx="1"/>
          </p:nvPr>
        </p:nvGraphicFramePr>
        <p:xfrm>
          <a:off x="467544" y="652781"/>
          <a:ext cx="8229600" cy="6007178"/>
        </p:xfrm>
        <a:graphic>
          <a:graphicData uri="http://schemas.openxmlformats.org/drawingml/2006/table">
            <a:tbl>
              <a:tblPr firstRow="1" bandRow="1">
                <a:tableStyleId>{5C22544A-7EE6-4342-B048-85BDC9FD1C3A}</a:tableStyleId>
              </a:tblPr>
              <a:tblGrid>
                <a:gridCol w="4114800"/>
                <a:gridCol w="4114800"/>
              </a:tblGrid>
              <a:tr h="325136">
                <a:tc gridSpan="2">
                  <a:txBody>
                    <a:bodyPr/>
                    <a:lstStyle/>
                    <a:p>
                      <a:r>
                        <a:rPr lang="ru-RU" sz="1000" b="1" i="0" kern="1200" dirty="0" smtClean="0">
                          <a:solidFill>
                            <a:schemeClr val="lt1"/>
                          </a:solidFill>
                          <a:latin typeface="+mn-lt"/>
                          <a:ea typeface="+mn-ea"/>
                          <a:cs typeface="+mn-cs"/>
                        </a:rPr>
                        <a:t>Назначение профессии "Милиционер":</a:t>
                      </a:r>
                      <a:r>
                        <a:rPr lang="ru-RU" sz="800" b="0" i="0" kern="1200" dirty="0" smtClean="0">
                          <a:solidFill>
                            <a:schemeClr val="lt1"/>
                          </a:solidFill>
                          <a:latin typeface="+mn-lt"/>
                          <a:ea typeface="+mn-ea"/>
                          <a:cs typeface="+mn-cs"/>
                        </a:rPr>
                        <a:t>обеспечение общественного порядка.</a:t>
                      </a:r>
                      <a:endParaRPr lang="ru-RU" sz="800" dirty="0"/>
                    </a:p>
                  </a:txBody>
                  <a:tcPr/>
                </a:tc>
                <a:tc hMerge="1">
                  <a:txBody>
                    <a:bodyPr/>
                    <a:lstStyle/>
                    <a:p>
                      <a:endParaRPr lang="ru-RU" dirty="0"/>
                    </a:p>
                  </a:txBody>
                  <a:tcPr/>
                </a:tc>
              </a:tr>
              <a:tr h="423558">
                <a:tc gridSpan="2">
                  <a:txBody>
                    <a:bodyPr/>
                    <a:lstStyle/>
                    <a:p>
                      <a:r>
                        <a:rPr lang="ru-RU" sz="1000" b="1" i="0" kern="1200" dirty="0" smtClean="0">
                          <a:solidFill>
                            <a:schemeClr val="dk1"/>
                          </a:solidFill>
                          <a:latin typeface="+mn-lt"/>
                          <a:ea typeface="+mn-ea"/>
                          <a:cs typeface="+mn-cs"/>
                        </a:rPr>
                        <a:t>Основные решаемые задачи профессии "Милиционер":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контроль законности поведения и правовая защита интересов граждан;</a:t>
                      </a:r>
                    </a:p>
                    <a:p>
                      <a:r>
                        <a:rPr lang="ru-RU" sz="800" b="1" i="0" u="none" strike="noStrike" kern="1200" dirty="0" smtClean="0">
                          <a:solidFill>
                            <a:schemeClr val="dk1"/>
                          </a:solidFill>
                          <a:latin typeface="+mn-lt"/>
                          <a:ea typeface="+mn-ea"/>
                          <a:cs typeface="+mn-cs"/>
                        </a:rPr>
                        <a:t>выполнение специальных оперативных и тактических задач.</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325136">
                <a:tc gridSpan="2">
                  <a:txBody>
                    <a:bodyPr/>
                    <a:lstStyle/>
                    <a:p>
                      <a:pPr algn="ctr"/>
                      <a:r>
                        <a:rPr lang="ru-RU" sz="1000" b="1" dirty="0">
                          <a:latin typeface="Verdana"/>
                        </a:rPr>
                        <a:t>Профессионально–важные качества профессии "Милиционер":</a:t>
                      </a:r>
                      <a:endParaRPr lang="ru-RU" sz="1000" dirty="0">
                        <a:latin typeface="Verdana"/>
                      </a:endParaRPr>
                    </a:p>
                  </a:txBody>
                  <a:tcPr marL="28575" marR="28575" marT="28575" marB="28575" anchor="ctr"/>
                </a:tc>
                <a:tc hMerge="1">
                  <a:txBody>
                    <a:bodyPr/>
                    <a:lstStyle/>
                    <a:p>
                      <a:endParaRPr lang="ru-RU"/>
                    </a:p>
                  </a:txBody>
                  <a:tcPr/>
                </a:tc>
              </a:tr>
              <a:tr h="2311922">
                <a:tc>
                  <a:txBody>
                    <a:bodyPr/>
                    <a:lstStyle/>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порядочность;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решительность;</a:t>
                      </a:r>
                    </a:p>
                    <a:p>
                      <a:pPr>
                        <a:buFont typeface="Arial"/>
                        <a:buChar char="•"/>
                      </a:pPr>
                      <a:r>
                        <a:rPr lang="ru-RU" sz="800" b="1" u="none" strike="noStrike" dirty="0">
                          <a:latin typeface="Arial"/>
                        </a:rPr>
                        <a:t>способность рационально действовать в экстремальных ситуациях;</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любовь к животным;</a:t>
                      </a:r>
                    </a:p>
                    <a:p>
                      <a:pPr>
                        <a:buFont typeface="Arial"/>
                        <a:buChar char="•"/>
                      </a:pPr>
                      <a:r>
                        <a:rPr lang="ru-RU" sz="800" b="1" u="none" strike="noStrike" dirty="0">
                          <a:latin typeface="Arial"/>
                        </a:rPr>
                        <a:t>товарищество;</a:t>
                      </a:r>
                    </a:p>
                    <a:p>
                      <a:pPr>
                        <a:buFont typeface="Arial"/>
                        <a:buChar char="•"/>
                      </a:pPr>
                      <a:r>
                        <a:rPr lang="ru-RU" sz="800" b="1" u="none" strike="noStrike" dirty="0">
                          <a:latin typeface="Arial"/>
                        </a:rPr>
                        <a:t>чувство долга;</a:t>
                      </a:r>
                    </a:p>
                    <a:p>
                      <a:pPr>
                        <a:buFont typeface="Arial"/>
                        <a:buChar char="•"/>
                      </a:pPr>
                      <a:r>
                        <a:rPr lang="ru-RU" sz="800" b="1" u="none" strike="noStrike" dirty="0">
                          <a:latin typeface="Arial"/>
                        </a:rPr>
                        <a:t>смелость;</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хорошо развитые свойства ощущения, </a:t>
                      </a:r>
                      <a:r>
                        <a:rPr lang="ru-RU" sz="800" b="1" u="none" strike="noStrike" dirty="0" err="1">
                          <a:latin typeface="Arial"/>
                        </a:rPr>
                        <a:t>воприятия</a:t>
                      </a:r>
                      <a:r>
                        <a:rPr lang="ru-RU" sz="800" b="1" u="none" strike="noStrike" dirty="0">
                          <a:latin typeface="Arial"/>
                        </a:rPr>
                        <a:t>, внимания;</a:t>
                      </a:r>
                    </a:p>
                    <a:p>
                      <a:pPr>
                        <a:buFont typeface="Arial"/>
                        <a:buChar char="•"/>
                      </a:pPr>
                      <a:r>
                        <a:rPr lang="ru-RU" sz="800" b="1" u="none" strike="noStrike" dirty="0">
                          <a:latin typeface="Arial"/>
                        </a:rPr>
                        <a:t>способность к распределению внимания между несколькими объектами или видами деятельности;</a:t>
                      </a:r>
                    </a:p>
                    <a:p>
                      <a:pPr>
                        <a:buFont typeface="Arial"/>
                        <a:buChar char="•"/>
                      </a:pPr>
                      <a:r>
                        <a:rPr lang="ru-RU" sz="800" b="1" u="none" strike="noStrike" dirty="0">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800" b="1" u="none" strike="noStrike" dirty="0">
                          <a:latin typeface="Arial"/>
                        </a:rPr>
                        <a:t>способность к образному представлению предметов, процессов и явлений;</a:t>
                      </a:r>
                    </a:p>
                  </a:txBody>
                  <a:tcPr marL="28575" marR="28575" marT="28575" marB="28575" anchor="ctr"/>
                </a:tc>
                <a:tc>
                  <a:txBody>
                    <a:bodyPr/>
                    <a:lstStyle/>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дедуктивное мышление;</a:t>
                      </a:r>
                    </a:p>
                    <a:p>
                      <a:pPr>
                        <a:buFont typeface="Arial"/>
                        <a:buChar char="•"/>
                      </a:pPr>
                      <a:r>
                        <a:rPr lang="ru-RU" sz="800" b="1" u="none" strike="noStrike" dirty="0">
                          <a:latin typeface="Arial"/>
                        </a:rPr>
                        <a:t>логичность мышления;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среды;</a:t>
                      </a:r>
                    </a:p>
                    <a:p>
                      <a:pPr>
                        <a:buFont typeface="Arial"/>
                        <a:buChar char="•"/>
                      </a:pPr>
                      <a:r>
                        <a:rPr lang="ru-RU" sz="800" b="1" u="none" strike="noStrike" dirty="0">
                          <a:latin typeface="Arial"/>
                        </a:rPr>
                        <a:t>оперативность;</a:t>
                      </a:r>
                    </a:p>
                    <a:p>
                      <a:pPr>
                        <a:buFont typeface="Arial"/>
                        <a:buChar char="•"/>
                      </a:pPr>
                      <a:r>
                        <a:rPr lang="ru-RU" sz="800" b="1" u="none" strike="noStrike" dirty="0">
                          <a:latin typeface="Arial"/>
                        </a:rPr>
                        <a:t>способность четко действовать в </a:t>
                      </a:r>
                      <a:r>
                        <a:rPr lang="ru-RU" sz="800" b="1" u="none" strike="noStrike" dirty="0" err="1">
                          <a:latin typeface="Arial"/>
                        </a:rPr>
                        <a:t>экстримальных</a:t>
                      </a:r>
                      <a:r>
                        <a:rPr lang="ru-RU" sz="800" b="1" u="none" strike="noStrike" dirty="0">
                          <a:latin typeface="Arial"/>
                        </a:rPr>
                        <a:t> ситуациях;</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способность переносить физическое и психическое напряжение;</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способность к волевому саморегулированию;</a:t>
                      </a:r>
                    </a:p>
                    <a:p>
                      <a:pPr>
                        <a:buFont typeface="Arial"/>
                        <a:buChar char="•"/>
                      </a:pPr>
                      <a:r>
                        <a:rPr lang="ru-RU" sz="800" b="1" u="none" strike="noStrike" dirty="0">
                          <a:latin typeface="Arial"/>
                        </a:rPr>
                        <a:t>умение хранить тайну.</a:t>
                      </a:r>
                    </a:p>
                  </a:txBody>
                  <a:tcPr marL="28575" marR="28575" marT="28575" marB="28575" anchor="ctr"/>
                </a:tc>
              </a:tr>
              <a:tr h="325136">
                <a:tc gridSpan="2">
                  <a:txBody>
                    <a:bodyPr/>
                    <a:lstStyle/>
                    <a:p>
                      <a:pPr algn="ctr"/>
                      <a:r>
                        <a:rPr lang="ru-RU" sz="1000" b="1" dirty="0">
                          <a:latin typeface="Verdana"/>
                        </a:rPr>
                        <a:t>Заболевания, противопоказанные для профессии "Милиционер":</a:t>
                      </a:r>
                      <a:endParaRPr lang="ru-RU" sz="1000" dirty="0">
                        <a:latin typeface="Verdana"/>
                      </a:endParaRPr>
                    </a:p>
                  </a:txBody>
                  <a:tcPr marL="28575" marR="28575" marT="28575" marB="28575" anchor="ctr"/>
                </a:tc>
                <a:tc hMerge="1">
                  <a:txBody>
                    <a:bodyPr/>
                    <a:lstStyle/>
                    <a:p>
                      <a:endParaRPr lang="ru-RU"/>
                    </a:p>
                  </a:txBody>
                  <a:tcPr/>
                </a:tc>
              </a:tr>
              <a:tr h="1295382">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вестибулярные расстройства, нарушение чувства равновесия;</a:t>
                      </a:r>
                    </a:p>
                    <a:p>
                      <a:pPr>
                        <a:buFont typeface="Arial"/>
                        <a:buChar char="•"/>
                      </a:pPr>
                      <a:r>
                        <a:rPr lang="ru-RU" sz="800" b="1" u="none" strike="noStrike">
                          <a:latin typeface="Arial"/>
                        </a:rPr>
                        <a:t>расстройства координации движений;</a:t>
                      </a:r>
                    </a:p>
                    <a:p>
                      <a:pPr>
                        <a:buFont typeface="Arial"/>
                        <a:buChar char="•"/>
                      </a:pPr>
                      <a:r>
                        <a:rPr lang="ru-RU" sz="800" b="1" u="none" strike="noStrike">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650270">
                <a:tc gridSpan="2">
                  <a:txBody>
                    <a:bodyPr/>
                    <a:lstStyle/>
                    <a:p>
                      <a:r>
                        <a:rPr lang="ru-RU" sz="1000" b="1" dirty="0">
                          <a:latin typeface="Verdana"/>
                        </a:rPr>
                        <a:t>Уровень образования профессии "Милиционер"</a:t>
                      </a:r>
                      <a:endParaRPr lang="ru-RU" sz="1000" dirty="0">
                        <a:latin typeface="Verdana"/>
                      </a:endParaRPr>
                    </a:p>
                    <a:p>
                      <a:r>
                        <a:rPr lang="ru-RU" sz="800" dirty="0">
                          <a:latin typeface="Verdana"/>
                        </a:rPr>
                        <a:t>Для овладения профессией "Милиционер" необходимо высшее или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Официант</a:t>
            </a:r>
            <a:endParaRPr lang="ru-RU" sz="1200" dirty="0"/>
          </a:p>
        </p:txBody>
      </p:sp>
      <p:graphicFrame>
        <p:nvGraphicFramePr>
          <p:cNvPr id="4" name="Содержимое 3"/>
          <p:cNvGraphicFramePr>
            <a:graphicFrameLocks noGrp="1"/>
          </p:cNvGraphicFramePr>
          <p:nvPr>
            <p:ph idx="1"/>
          </p:nvPr>
        </p:nvGraphicFramePr>
        <p:xfrm>
          <a:off x="467544" y="620689"/>
          <a:ext cx="8229600" cy="6003491"/>
        </p:xfrm>
        <a:graphic>
          <a:graphicData uri="http://schemas.openxmlformats.org/drawingml/2006/table">
            <a:tbl>
              <a:tblPr firstRow="1" bandRow="1">
                <a:tableStyleId>{5C22544A-7EE6-4342-B048-85BDC9FD1C3A}</a:tableStyleId>
              </a:tblPr>
              <a:tblGrid>
                <a:gridCol w="4114800"/>
                <a:gridCol w="4114800"/>
              </a:tblGrid>
              <a:tr h="275630">
                <a:tc gridSpan="2">
                  <a:txBody>
                    <a:bodyPr/>
                    <a:lstStyle/>
                    <a:p>
                      <a:r>
                        <a:rPr lang="ru-RU" sz="1000" b="1" i="0" kern="1200" dirty="0" smtClean="0">
                          <a:solidFill>
                            <a:schemeClr val="lt1"/>
                          </a:solidFill>
                          <a:latin typeface="+mn-lt"/>
                          <a:ea typeface="+mn-ea"/>
                          <a:cs typeface="+mn-cs"/>
                        </a:rPr>
                        <a:t>Назначение профессии "Официант":</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обслуживание посетителей заведения.</a:t>
                      </a:r>
                      <a:endParaRPr lang="ru-RU" sz="800" dirty="0"/>
                    </a:p>
                  </a:txBody>
                  <a:tcPr/>
                </a:tc>
                <a:tc hMerge="1">
                  <a:txBody>
                    <a:bodyPr/>
                    <a:lstStyle/>
                    <a:p>
                      <a:endParaRPr lang="ru-RU" dirty="0"/>
                    </a:p>
                  </a:txBody>
                  <a:tcPr/>
                </a:tc>
              </a:tr>
              <a:tr h="886400">
                <a:tc gridSpan="2">
                  <a:txBody>
                    <a:bodyPr/>
                    <a:lstStyle/>
                    <a:p>
                      <a:r>
                        <a:rPr lang="ru-RU" sz="1000" b="1" i="0" kern="1200" dirty="0" smtClean="0">
                          <a:solidFill>
                            <a:schemeClr val="dk1"/>
                          </a:solidFill>
                          <a:latin typeface="+mn-lt"/>
                          <a:ea typeface="+mn-ea"/>
                          <a:cs typeface="+mn-cs"/>
                        </a:rPr>
                        <a:t>Основные решаемые задачи профессии "Официант":</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подготовка зала;</a:t>
                      </a:r>
                    </a:p>
                    <a:p>
                      <a:r>
                        <a:rPr lang="ru-RU" sz="800" b="1" i="0" u="none" strike="noStrike" kern="1200" dirty="0" smtClean="0">
                          <a:solidFill>
                            <a:schemeClr val="dk1"/>
                          </a:solidFill>
                          <a:latin typeface="+mn-lt"/>
                          <a:ea typeface="+mn-ea"/>
                          <a:cs typeface="+mn-cs"/>
                        </a:rPr>
                        <a:t>прием посетителей;</a:t>
                      </a:r>
                    </a:p>
                    <a:p>
                      <a:r>
                        <a:rPr lang="ru-RU" sz="800" b="1" i="0" u="none" strike="noStrike" kern="1200" dirty="0" smtClean="0">
                          <a:solidFill>
                            <a:schemeClr val="dk1"/>
                          </a:solidFill>
                          <a:latin typeface="+mn-lt"/>
                          <a:ea typeface="+mn-ea"/>
                          <a:cs typeface="+mn-cs"/>
                        </a:rPr>
                        <a:t>предложение меню, обзор новинок блюд и напитков;</a:t>
                      </a:r>
                    </a:p>
                    <a:p>
                      <a:r>
                        <a:rPr lang="ru-RU" sz="800" b="1" i="0" u="none" strike="noStrike" kern="1200" dirty="0" smtClean="0">
                          <a:solidFill>
                            <a:schemeClr val="dk1"/>
                          </a:solidFill>
                          <a:latin typeface="+mn-lt"/>
                          <a:ea typeface="+mn-ea"/>
                          <a:cs typeface="+mn-cs"/>
                        </a:rPr>
                        <a:t>прием и преподнесение заказов;</a:t>
                      </a:r>
                    </a:p>
                    <a:p>
                      <a:r>
                        <a:rPr lang="ru-RU" sz="800" b="1" i="0" u="none" strike="noStrike" kern="1200" dirty="0" smtClean="0">
                          <a:solidFill>
                            <a:schemeClr val="dk1"/>
                          </a:solidFill>
                          <a:latin typeface="+mn-lt"/>
                          <a:ea typeface="+mn-ea"/>
                          <a:cs typeface="+mn-cs"/>
                        </a:rPr>
                        <a:t>прием оплаты заказов.</a:t>
                      </a:r>
                    </a:p>
                    <a:p>
                      <a:endParaRPr lang="ru-RU" sz="800" dirty="0"/>
                    </a:p>
                  </a:txBody>
                  <a:tcPr/>
                </a:tc>
                <a:tc hMerge="1">
                  <a:txBody>
                    <a:bodyPr/>
                    <a:lstStyle/>
                    <a:p>
                      <a:endParaRPr lang="ru-RU" dirty="0"/>
                    </a:p>
                  </a:txBody>
                  <a:tcPr/>
                </a:tc>
              </a:tr>
              <a:tr h="275630">
                <a:tc gridSpan="2">
                  <a:txBody>
                    <a:bodyPr/>
                    <a:lstStyle/>
                    <a:p>
                      <a:pPr algn="ctr"/>
                      <a:r>
                        <a:rPr lang="ru-RU" sz="1000" b="1" dirty="0">
                          <a:latin typeface="Verdana"/>
                        </a:rPr>
                        <a:t>Профессионально–важные качества профессии "Официант":</a:t>
                      </a:r>
                      <a:endParaRPr lang="ru-RU" sz="1000" dirty="0">
                        <a:latin typeface="Verdana"/>
                      </a:endParaRPr>
                    </a:p>
                  </a:txBody>
                  <a:tcPr marL="28575" marR="28575" marT="28575" marB="28575" anchor="ctr"/>
                </a:tc>
                <a:tc hMerge="1">
                  <a:txBody>
                    <a:bodyPr/>
                    <a:lstStyle/>
                    <a:p>
                      <a:endParaRPr lang="ru-RU"/>
                    </a:p>
                  </a:txBody>
                  <a:tcPr/>
                </a:tc>
              </a:tr>
              <a:tr h="2341098">
                <a:tc>
                  <a:txBody>
                    <a:bodyPr/>
                    <a:lstStyle/>
                    <a:p>
                      <a:pPr>
                        <a:buFont typeface="Arial"/>
                        <a:buChar char="•"/>
                      </a:pPr>
                      <a:r>
                        <a:rPr lang="ru-RU" sz="800" b="1" u="none" strike="noStrike" dirty="0">
                          <a:latin typeface="Arial"/>
                        </a:rPr>
                        <a:t>аккуратность;</a:t>
                      </a:r>
                    </a:p>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самокритичность;</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самостоятельность;</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800" b="1" u="none" strike="noStrike" dirty="0">
                          <a:latin typeface="Arial"/>
                        </a:rPr>
                        <a:t>логичность мышления;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способность к обобщению информации;</a:t>
                      </a:r>
                    </a:p>
                  </a:txBody>
                  <a:tcPr marL="28575" marR="28575" marT="28575" marB="28575" anchor="ctr"/>
                </a:tc>
                <a:tc>
                  <a:txBody>
                    <a:bodyPr/>
                    <a:lstStyle/>
                    <a:p>
                      <a:pPr>
                        <a:buFont typeface="Arial"/>
                        <a:buChar char="•"/>
                      </a:pPr>
                      <a:r>
                        <a:rPr lang="ru-RU" sz="800" b="1" u="none" strike="noStrike" dirty="0">
                          <a:latin typeface="Arial"/>
                        </a:rPr>
                        <a:t>вкусовая память;</a:t>
                      </a:r>
                    </a:p>
                    <a:p>
                      <a:pPr>
                        <a:buFont typeface="Arial"/>
                        <a:buChar char="•"/>
                      </a:pPr>
                      <a:r>
                        <a:rPr lang="ru-RU" sz="800" b="1" u="none" strike="noStrike" dirty="0">
                          <a:latin typeface="Arial"/>
                        </a:rPr>
                        <a:t>обонятельная память;</a:t>
                      </a:r>
                    </a:p>
                    <a:p>
                      <a:pPr>
                        <a:buFont typeface="Arial"/>
                        <a:buChar char="•"/>
                      </a:pPr>
                      <a:r>
                        <a:rPr lang="ru-RU" sz="800" b="1" u="none" strike="noStrike" dirty="0">
                          <a:latin typeface="Arial"/>
                        </a:rPr>
                        <a:t>зрительная память;</a:t>
                      </a:r>
                    </a:p>
                    <a:p>
                      <a:pPr>
                        <a:buFont typeface="Arial"/>
                        <a:buChar char="•"/>
                      </a:pPr>
                      <a:r>
                        <a:rPr lang="ru-RU" sz="800" b="1" u="none" strike="noStrike" dirty="0">
                          <a:latin typeface="Arial"/>
                        </a:rPr>
                        <a:t>оперативная память;</a:t>
                      </a:r>
                    </a:p>
                    <a:p>
                      <a:pPr>
                        <a:buFont typeface="Arial"/>
                        <a:buChar char="•"/>
                      </a:pPr>
                      <a:r>
                        <a:rPr lang="ru-RU" sz="800" b="1" u="none" strike="noStrike" dirty="0">
                          <a:latin typeface="Arial"/>
                        </a:rPr>
                        <a:t>слуховая память;</a:t>
                      </a:r>
                    </a:p>
                    <a:p>
                      <a:pPr>
                        <a:buFont typeface="Arial"/>
                        <a:buChar char="•"/>
                      </a:pPr>
                      <a:r>
                        <a:rPr lang="ru-RU" sz="800" b="1" u="none" strike="noStrike" dirty="0">
                          <a:latin typeface="Arial"/>
                        </a:rPr>
                        <a:t>способность запоминать на длительный срок большие объемы информации;</a:t>
                      </a:r>
                    </a:p>
                    <a:p>
                      <a:pPr>
                        <a:buFont typeface="Arial"/>
                        <a:buChar char="•"/>
                      </a:pPr>
                      <a:r>
                        <a:rPr lang="ru-RU" sz="800" b="1" u="none" strike="noStrike" dirty="0">
                          <a:latin typeface="Arial"/>
                        </a:rPr>
                        <a:t>хорошая координация движений рук и ног;</a:t>
                      </a:r>
                    </a:p>
                    <a:p>
                      <a:pPr>
                        <a:buFont typeface="Arial"/>
                        <a:buChar char="•"/>
                      </a:pPr>
                      <a:r>
                        <a:rPr lang="ru-RU" sz="800" b="1" u="none" strike="noStrike" dirty="0" err="1">
                          <a:latin typeface="Arial"/>
                        </a:rPr>
                        <a:t>навки</a:t>
                      </a:r>
                      <a:r>
                        <a:rPr lang="ru-RU" sz="800" b="1" u="none" strike="noStrike" dirty="0">
                          <a:latin typeface="Arial"/>
                        </a:rPr>
                        <a:t> точной манипуляции и ловкость;</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сохранение работоспособности при развивающемся утомлении;</a:t>
                      </a:r>
                    </a:p>
                    <a:p>
                      <a:pPr>
                        <a:buFont typeface="Arial"/>
                        <a:buChar char="•"/>
                      </a:pPr>
                      <a:r>
                        <a:rPr lang="ru-RU" sz="800" b="1" u="none" strike="noStrike" dirty="0">
                          <a:latin typeface="Arial"/>
                        </a:rPr>
                        <a:t>сохранение бдительности в режиме ожидания;</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оперативность;</a:t>
                      </a:r>
                    </a:p>
                    <a:p>
                      <a:pPr>
                        <a:buFont typeface="Arial"/>
                        <a:buChar char="•"/>
                      </a:pPr>
                      <a:r>
                        <a:rPr lang="ru-RU" sz="800" b="1" u="none" strike="noStrike" dirty="0">
                          <a:latin typeface="Arial"/>
                        </a:rPr>
                        <a:t>умение интенсивно работать в течение длительного времени без снижения результативности;</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физическая работоспособность (выносливость);</a:t>
                      </a:r>
                    </a:p>
                    <a:p>
                      <a:pPr>
                        <a:buFont typeface="Arial"/>
                        <a:buChar char="•"/>
                      </a:pPr>
                      <a:r>
                        <a:rPr lang="ru-RU" sz="800" b="1" u="none" strike="noStrike" dirty="0">
                          <a:latin typeface="Arial"/>
                        </a:rPr>
                        <a:t>умение обращаться с </a:t>
                      </a:r>
                      <a:r>
                        <a:rPr lang="ru-RU" sz="800" b="1" u="none" strike="noStrike" dirty="0" err="1">
                          <a:latin typeface="Arial"/>
                        </a:rPr>
                        <a:t>барными</a:t>
                      </a:r>
                      <a:r>
                        <a:rPr lang="ru-RU" sz="800" b="1" u="none" strike="noStrike" dirty="0">
                          <a:latin typeface="Arial"/>
                        </a:rPr>
                        <a:t> </a:t>
                      </a:r>
                      <a:r>
                        <a:rPr lang="ru-RU" sz="800" b="1" u="none" strike="noStrike" dirty="0" err="1">
                          <a:latin typeface="Arial"/>
                        </a:rPr>
                        <a:t>аксесуарами</a:t>
                      </a:r>
                      <a:r>
                        <a:rPr lang="ru-RU" sz="800" b="1" u="none" strike="noStrike" dirty="0">
                          <a:latin typeface="Arial"/>
                        </a:rPr>
                        <a:t>;</a:t>
                      </a:r>
                    </a:p>
                    <a:p>
                      <a:pPr>
                        <a:buFont typeface="Arial"/>
                        <a:buChar char="•"/>
                      </a:pPr>
                      <a:r>
                        <a:rPr lang="ru-RU" sz="800" b="1" u="none" strike="noStrike" dirty="0">
                          <a:latin typeface="Arial"/>
                        </a:rPr>
                        <a:t>умение правильно и эффективно распределять время.</a:t>
                      </a:r>
                    </a:p>
                  </a:txBody>
                  <a:tcPr marL="28575" marR="28575" marT="28575" marB="28575" anchor="ctr"/>
                </a:tc>
              </a:tr>
              <a:tr h="275630">
                <a:tc gridSpan="2">
                  <a:txBody>
                    <a:bodyPr/>
                    <a:lstStyle/>
                    <a:p>
                      <a:pPr algn="ctr"/>
                      <a:r>
                        <a:rPr lang="ru-RU" sz="1000" b="1" dirty="0">
                          <a:latin typeface="Verdana"/>
                        </a:rPr>
                        <a:t>Заболевания, противопоказанные для профессии "Официант":</a:t>
                      </a:r>
                      <a:endParaRPr lang="ru-RU" sz="1000" dirty="0">
                        <a:latin typeface="Verdana"/>
                      </a:endParaRPr>
                    </a:p>
                  </a:txBody>
                  <a:tcPr marL="28575" marR="28575" marT="28575" marB="28575" anchor="ctr"/>
                </a:tc>
                <a:tc hMerge="1">
                  <a:txBody>
                    <a:bodyPr/>
                    <a:lstStyle/>
                    <a:p>
                      <a:endParaRPr lang="ru-RU"/>
                    </a:p>
                  </a:txBody>
                  <a:tcPr/>
                </a:tc>
              </a:tr>
              <a:tr h="1082981">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расстройства координации движений;</a:t>
                      </a:r>
                    </a:p>
                    <a:p>
                      <a:pPr>
                        <a:buFont typeface="Arial"/>
                        <a:buChar char="•"/>
                      </a:pPr>
                      <a:r>
                        <a:rPr lang="ru-RU" sz="800" b="1" u="none" strike="noStrike">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551261">
                <a:tc gridSpan="2">
                  <a:txBody>
                    <a:bodyPr/>
                    <a:lstStyle/>
                    <a:p>
                      <a:r>
                        <a:rPr lang="ru-RU" sz="1000" b="1" dirty="0">
                          <a:latin typeface="Verdana"/>
                        </a:rPr>
                        <a:t>Уровень образования профессии "Официант"</a:t>
                      </a:r>
                      <a:endParaRPr lang="ru-RU" sz="1000" dirty="0">
                        <a:latin typeface="Verdana"/>
                      </a:endParaRPr>
                    </a:p>
                    <a:p>
                      <a:r>
                        <a:rPr lang="ru-RU" sz="800" dirty="0">
                          <a:latin typeface="Verdana"/>
                        </a:rPr>
                        <a:t>Профессии обучают специальные курсы, семинары, тренинги.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24942"/>
          </a:xfrm>
        </p:spPr>
        <p:txBody>
          <a:bodyPr>
            <a:normAutofit/>
          </a:bodyPr>
          <a:lstStyle/>
          <a:p>
            <a:r>
              <a:rPr lang="ru-RU" sz="1200" b="1" dirty="0"/>
              <a:t>Проводник пассажирского вагона</a:t>
            </a:r>
            <a:endParaRPr lang="ru-RU" sz="1200" dirty="0"/>
          </a:p>
        </p:txBody>
      </p:sp>
      <p:graphicFrame>
        <p:nvGraphicFramePr>
          <p:cNvPr id="4" name="Содержимое 3"/>
          <p:cNvGraphicFramePr>
            <a:graphicFrameLocks noGrp="1"/>
          </p:cNvGraphicFramePr>
          <p:nvPr>
            <p:ph idx="1"/>
          </p:nvPr>
        </p:nvGraphicFramePr>
        <p:xfrm>
          <a:off x="539552" y="692697"/>
          <a:ext cx="8229600" cy="5920539"/>
        </p:xfrm>
        <a:graphic>
          <a:graphicData uri="http://schemas.openxmlformats.org/drawingml/2006/table">
            <a:tbl>
              <a:tblPr firstRow="1" bandRow="1">
                <a:tableStyleId>{5C22544A-7EE6-4342-B048-85BDC9FD1C3A}</a:tableStyleId>
              </a:tblPr>
              <a:tblGrid>
                <a:gridCol w="4114800"/>
                <a:gridCol w="4114800"/>
              </a:tblGrid>
              <a:tr h="195658">
                <a:tc gridSpan="2">
                  <a:txBody>
                    <a:bodyPr/>
                    <a:lstStyle/>
                    <a:p>
                      <a:r>
                        <a:rPr lang="ru-RU" sz="900" b="1" i="0" kern="1200" dirty="0" smtClean="0">
                          <a:solidFill>
                            <a:schemeClr val="lt1"/>
                          </a:solidFill>
                          <a:latin typeface="+mn-lt"/>
                          <a:ea typeface="+mn-ea"/>
                          <a:cs typeface="+mn-cs"/>
                        </a:rPr>
                        <a:t>Назначение профессии "Проводник вагона поезда (проводница)": </a:t>
                      </a:r>
                      <a:r>
                        <a:rPr lang="ru-RU" sz="800" b="0" i="0" kern="1200" dirty="0" smtClean="0">
                          <a:solidFill>
                            <a:schemeClr val="lt1"/>
                          </a:solidFill>
                          <a:latin typeface="+mn-lt"/>
                          <a:ea typeface="+mn-ea"/>
                          <a:cs typeface="+mn-cs"/>
                        </a:rPr>
                        <a:t>обеспечение установленных норм процесса проезда пассажиров в железнодорожном вагоне.</a:t>
                      </a:r>
                      <a:endParaRPr lang="ru-RU" sz="800" dirty="0"/>
                    </a:p>
                  </a:txBody>
                  <a:tcPr/>
                </a:tc>
                <a:tc hMerge="1">
                  <a:txBody>
                    <a:bodyPr/>
                    <a:lstStyle/>
                    <a:p>
                      <a:endParaRPr lang="ru-RU" dirty="0"/>
                    </a:p>
                  </a:txBody>
                  <a:tcPr/>
                </a:tc>
              </a:tr>
              <a:tr h="531073">
                <a:tc gridSpan="2">
                  <a:txBody>
                    <a:bodyPr/>
                    <a:lstStyle/>
                    <a:p>
                      <a:r>
                        <a:rPr lang="ru-RU" sz="900" b="1" i="0" kern="1200" dirty="0" smtClean="0">
                          <a:solidFill>
                            <a:schemeClr val="dk1"/>
                          </a:solidFill>
                          <a:latin typeface="+mn-lt"/>
                          <a:ea typeface="+mn-ea"/>
                          <a:cs typeface="+mn-cs"/>
                        </a:rPr>
                        <a:t>Основные решаемые задачи профессии "Проводник вагона поезда (проводница)":</a:t>
                      </a:r>
                      <a:endParaRPr lang="ru-RU" sz="9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контроль посадки и высадки пассажиров;</a:t>
                      </a:r>
                    </a:p>
                    <a:p>
                      <a:r>
                        <a:rPr lang="ru-RU" sz="800" b="1" i="0" u="none" strike="noStrike" kern="1200" dirty="0" smtClean="0">
                          <a:solidFill>
                            <a:schemeClr val="dk1"/>
                          </a:solidFill>
                          <a:latin typeface="+mn-lt"/>
                          <a:ea typeface="+mn-ea"/>
                          <a:cs typeface="+mn-cs"/>
                        </a:rPr>
                        <a:t>контроль проездных документов;</a:t>
                      </a:r>
                    </a:p>
                    <a:p>
                      <a:r>
                        <a:rPr lang="ru-RU" sz="800" b="1" i="0" u="none" strike="noStrike" kern="1200" dirty="0" smtClean="0">
                          <a:solidFill>
                            <a:schemeClr val="dk1"/>
                          </a:solidFill>
                          <a:latin typeface="+mn-lt"/>
                          <a:ea typeface="+mn-ea"/>
                          <a:cs typeface="+mn-cs"/>
                        </a:rPr>
                        <a:t>в пути – сервисное обслуживание пассажиров.</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64213">
                <a:tc gridSpan="2">
                  <a:txBody>
                    <a:bodyPr/>
                    <a:lstStyle/>
                    <a:p>
                      <a:pPr algn="ctr"/>
                      <a:r>
                        <a:rPr lang="ru-RU" sz="900" b="1" dirty="0">
                          <a:latin typeface="Verdana"/>
                        </a:rPr>
                        <a:t>Профессионально–важные качества профессии "Проводник вагона поезда (проводница)":</a:t>
                      </a:r>
                      <a:endParaRPr lang="ru-RU" sz="900" dirty="0">
                        <a:latin typeface="Verdana"/>
                      </a:endParaRPr>
                    </a:p>
                  </a:txBody>
                  <a:tcPr marL="28575" marR="28575" marT="28575" marB="28575" anchor="ctr"/>
                </a:tc>
                <a:tc hMerge="1">
                  <a:txBody>
                    <a:bodyPr/>
                    <a:lstStyle/>
                    <a:p>
                      <a:endParaRPr lang="ru-RU"/>
                    </a:p>
                  </a:txBody>
                  <a:tcPr/>
                </a:tc>
              </a:tr>
              <a:tr h="2735722">
                <a:tc>
                  <a:txBody>
                    <a:bodyPr/>
                    <a:lstStyle/>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800" b="1" u="none" strike="noStrike" dirty="0">
                          <a:latin typeface="Arial"/>
                        </a:rPr>
                        <a:t>способность рационально действовать в экстремальных ситуациях;</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трудолюбие;</a:t>
                      </a:r>
                    </a:p>
                    <a:p>
                      <a:pPr>
                        <a:buFont typeface="Arial"/>
                        <a:buChar char="•"/>
                      </a:pPr>
                      <a:r>
                        <a:rPr lang="ru-RU" sz="800" b="1" u="none" strike="noStrike" dirty="0">
                          <a:latin typeface="Arial"/>
                        </a:rPr>
                        <a:t>быстрая адаптация зрения к темноте, свету;</a:t>
                      </a:r>
                    </a:p>
                    <a:p>
                      <a:pPr>
                        <a:buFont typeface="Arial"/>
                        <a:buChar char="•"/>
                      </a:pPr>
                      <a:r>
                        <a:rPr lang="ru-RU" sz="800" b="1" u="none" strike="noStrike" dirty="0" err="1">
                          <a:latin typeface="Arial"/>
                        </a:rPr>
                        <a:t>мышечно</a:t>
                      </a:r>
                      <a:r>
                        <a:rPr lang="ru-RU" sz="800" b="1" u="none" strike="noStrike" dirty="0">
                          <a:latin typeface="Arial"/>
                        </a:rPr>
                        <a:t>–суставная чувствительность усилий или сопротивления;</a:t>
                      </a:r>
                    </a:p>
                    <a:p>
                      <a:pPr>
                        <a:buFont typeface="Arial"/>
                        <a:buChar char="•"/>
                      </a:pPr>
                      <a:r>
                        <a:rPr lang="ru-RU" sz="800" b="1" u="none" strike="noStrike" dirty="0">
                          <a:latin typeface="Arial"/>
                        </a:rPr>
                        <a:t>острота зрения;</a:t>
                      </a:r>
                    </a:p>
                    <a:p>
                      <a:pPr>
                        <a:buFont typeface="Arial"/>
                        <a:buChar char="•"/>
                      </a:pPr>
                      <a:r>
                        <a:rPr lang="ru-RU" sz="800" b="1" u="none" strike="noStrike" dirty="0">
                          <a:latin typeface="Arial"/>
                        </a:rPr>
                        <a:t>острота слуха;</a:t>
                      </a:r>
                    </a:p>
                    <a:p>
                      <a:pPr>
                        <a:buFont typeface="Arial"/>
                        <a:buChar char="•"/>
                      </a:pPr>
                      <a:r>
                        <a:rPr lang="ru-RU" sz="800" b="1" u="none" strike="noStrike" dirty="0">
                          <a:latin typeface="Arial"/>
                        </a:rPr>
                        <a:t>способность к различению фигуры (предмета, отметки, сигнала и пр.) на малоконтрастном фоне;</a:t>
                      </a:r>
                    </a:p>
                    <a:p>
                      <a:pPr>
                        <a:buFont typeface="Arial"/>
                        <a:buChar char="•"/>
                      </a:pPr>
                      <a:r>
                        <a:rPr lang="ru-RU" sz="800" b="1" u="none" strike="noStrike" dirty="0">
                          <a:latin typeface="Arial"/>
                        </a:rPr>
                        <a:t>способность различать отклонения параметров процессов от заданных значений;</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наглядно–образное мышление;</a:t>
                      </a:r>
                    </a:p>
                  </a:txBody>
                  <a:tcPr marL="28575" marR="28575" marT="28575" marB="28575" anchor="ctr"/>
                </a:tc>
                <a:tc>
                  <a:txBody>
                    <a:bodyPr/>
                    <a:lstStyle/>
                    <a:p>
                      <a:pPr>
                        <a:buFont typeface="Arial"/>
                        <a:buChar char="•"/>
                      </a:pPr>
                      <a:r>
                        <a:rPr lang="ru-RU" sz="800" b="1" u="none" strike="noStrike" dirty="0">
                          <a:latin typeface="Arial"/>
                        </a:rPr>
                        <a:t>память на образы предметного мира;</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память на лица;</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хорошая координация движений;</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переносимость динамических физических нагрузок;</a:t>
                      </a:r>
                    </a:p>
                    <a:p>
                      <a:pPr>
                        <a:buFont typeface="Arial"/>
                        <a:buChar char="•"/>
                      </a:pPr>
                      <a:r>
                        <a:rPr lang="ru-RU" sz="800" b="1" u="none" strike="noStrike" dirty="0">
                          <a:latin typeface="Arial"/>
                        </a:rPr>
                        <a:t>сохранение работоспособности при недостатке сна;</a:t>
                      </a:r>
                    </a:p>
                    <a:p>
                      <a:pPr>
                        <a:buFont typeface="Arial"/>
                        <a:buChar char="•"/>
                      </a:pPr>
                      <a:r>
                        <a:rPr lang="ru-RU" sz="800" b="1" u="none" strike="noStrike" dirty="0">
                          <a:latin typeface="Arial"/>
                        </a:rPr>
                        <a:t>сохранение работоспособности в условиях воздействия вибрации;</a:t>
                      </a:r>
                    </a:p>
                    <a:p>
                      <a:pPr>
                        <a:buFont typeface="Arial"/>
                        <a:buChar char="•"/>
                      </a:pPr>
                      <a:r>
                        <a:rPr lang="ru-RU" sz="800" b="1" u="none" strike="noStrike" dirty="0">
                          <a:latin typeface="Arial"/>
                        </a:rPr>
                        <a:t>способность </a:t>
                      </a:r>
                      <a:r>
                        <a:rPr lang="ru-RU" sz="800" b="1" u="none" strike="noStrike" dirty="0" err="1">
                          <a:latin typeface="Arial"/>
                        </a:rPr>
                        <a:t>переадаптироваться</a:t>
                      </a:r>
                      <a:r>
                        <a:rPr lang="ru-RU" sz="800" b="1" u="none" strike="noStrike" dirty="0">
                          <a:latin typeface="Arial"/>
                        </a:rPr>
                        <a:t> к новым средовым условиям;</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выносливость к эмоциональным нагрузкам;</a:t>
                      </a:r>
                    </a:p>
                    <a:p>
                      <a:pPr>
                        <a:buFont typeface="Arial"/>
                        <a:buChar char="•"/>
                      </a:pPr>
                      <a:r>
                        <a:rPr lang="ru-RU" sz="800" b="1" u="none" strike="noStrike" dirty="0">
                          <a:latin typeface="Arial"/>
                        </a:rPr>
                        <a:t>оперативность;</a:t>
                      </a:r>
                    </a:p>
                    <a:p>
                      <a:pPr>
                        <a:buFont typeface="Arial"/>
                        <a:buChar char="•"/>
                      </a:pPr>
                      <a:r>
                        <a:rPr lang="ru-RU" sz="800" b="1" u="none" strike="noStrike" dirty="0">
                          <a:latin typeface="Arial"/>
                        </a:rPr>
                        <a:t>способность четко действовать в </a:t>
                      </a:r>
                      <a:r>
                        <a:rPr lang="ru-RU" sz="800" b="1" u="none" strike="noStrike" dirty="0" err="1">
                          <a:latin typeface="Arial"/>
                        </a:rPr>
                        <a:t>экстримальных</a:t>
                      </a:r>
                      <a:r>
                        <a:rPr lang="ru-RU" sz="800" b="1" u="none" strike="noStrike" dirty="0">
                          <a:latin typeface="Arial"/>
                        </a:rPr>
                        <a:t> ситуациях;</a:t>
                      </a:r>
                    </a:p>
                    <a:p>
                      <a:pPr>
                        <a:buFont typeface="Arial"/>
                        <a:buChar char="•"/>
                      </a:pPr>
                      <a:r>
                        <a:rPr lang="ru-RU" sz="800" b="1" u="none" strike="noStrike" dirty="0">
                          <a:latin typeface="Arial"/>
                        </a:rPr>
                        <a:t>умение интенсивно работать в течение длительного времени без снижения результативности;</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чувство времени;</a:t>
                      </a:r>
                    </a:p>
                    <a:p>
                      <a:pPr>
                        <a:buFont typeface="Arial"/>
                        <a:buChar char="•"/>
                      </a:pPr>
                      <a:r>
                        <a:rPr lang="ru-RU" sz="800" b="1" u="none" strike="noStrike" dirty="0">
                          <a:latin typeface="Arial"/>
                        </a:rPr>
                        <a:t>умение правильно и эффективно распределять время.</a:t>
                      </a:r>
                    </a:p>
                  </a:txBody>
                  <a:tcPr marL="28575" marR="28575" marT="28575" marB="28575" anchor="ctr"/>
                </a:tc>
              </a:tr>
              <a:tr h="164213">
                <a:tc gridSpan="2">
                  <a:txBody>
                    <a:bodyPr/>
                    <a:lstStyle/>
                    <a:p>
                      <a:pPr algn="ctr"/>
                      <a:r>
                        <a:rPr lang="ru-RU" sz="900" b="1" dirty="0">
                          <a:latin typeface="Verdana"/>
                        </a:rPr>
                        <a:t>Заболевания, противопоказанные для профессии "Проводник вагона поезда (проводница)":</a:t>
                      </a:r>
                      <a:endParaRPr lang="ru-RU" sz="900" dirty="0">
                        <a:latin typeface="Verdana"/>
                      </a:endParaRPr>
                    </a:p>
                  </a:txBody>
                  <a:tcPr marL="28575" marR="28575" marT="28575" marB="28575" anchor="ctr"/>
                </a:tc>
                <a:tc hMerge="1">
                  <a:txBody>
                    <a:bodyPr/>
                    <a:lstStyle/>
                    <a:p>
                      <a:endParaRPr lang="ru-RU"/>
                    </a:p>
                  </a:txBody>
                  <a:tcPr/>
                </a:tc>
              </a:tr>
              <a:tr h="1282261">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вестибулярные расстройства, нарушение чувства равновесия;</a:t>
                      </a:r>
                    </a:p>
                    <a:p>
                      <a:pPr>
                        <a:buFont typeface="Arial"/>
                        <a:buChar char="•"/>
                      </a:pPr>
                      <a:r>
                        <a:rPr lang="ru-RU" sz="800" b="1" u="none" strike="noStrike">
                          <a:latin typeface="Arial"/>
                        </a:rPr>
                        <a:t>дрожание рук;</a:t>
                      </a:r>
                    </a:p>
                    <a:p>
                      <a:pPr>
                        <a:buFont typeface="Arial"/>
                        <a:buChar char="•"/>
                      </a:pPr>
                      <a:r>
                        <a:rPr lang="ru-RU" sz="800" b="1" u="none" strike="noStrike">
                          <a:latin typeface="Arial"/>
                        </a:rPr>
                        <a:t>расстройства речи;</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327459">
                <a:tc gridSpan="2">
                  <a:txBody>
                    <a:bodyPr/>
                    <a:lstStyle/>
                    <a:p>
                      <a:r>
                        <a:rPr lang="ru-RU" sz="900" b="1" dirty="0">
                          <a:latin typeface="Verdana"/>
                        </a:rPr>
                        <a:t>Уровень образования профессии "Проводник вагона поезда (проводница)"</a:t>
                      </a:r>
                      <a:endParaRPr lang="ru-RU" sz="900" dirty="0">
                        <a:latin typeface="Verdana"/>
                      </a:endParaRPr>
                    </a:p>
                    <a:p>
                      <a:r>
                        <a:rPr lang="ru-RU" sz="800" dirty="0">
                          <a:latin typeface="Verdana"/>
                        </a:rPr>
                        <a:t>Для овладения профессией "Проводник вагона поезда (проводница)" необходимо среднее или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24942"/>
          </a:xfrm>
        </p:spPr>
        <p:txBody>
          <a:bodyPr>
            <a:normAutofit/>
          </a:bodyPr>
          <a:lstStyle/>
          <a:p>
            <a:r>
              <a:rPr lang="ru-RU" sz="1200" b="1" dirty="0"/>
              <a:t>Продавец</a:t>
            </a:r>
            <a:endParaRPr lang="ru-RU" sz="1200" dirty="0"/>
          </a:p>
        </p:txBody>
      </p:sp>
      <p:graphicFrame>
        <p:nvGraphicFramePr>
          <p:cNvPr id="4" name="Содержимое 3"/>
          <p:cNvGraphicFramePr>
            <a:graphicFrameLocks noGrp="1"/>
          </p:cNvGraphicFramePr>
          <p:nvPr>
            <p:ph idx="1"/>
          </p:nvPr>
        </p:nvGraphicFramePr>
        <p:xfrm>
          <a:off x="395536" y="620689"/>
          <a:ext cx="8229600" cy="5867309"/>
        </p:xfrm>
        <a:graphic>
          <a:graphicData uri="http://schemas.openxmlformats.org/drawingml/2006/table">
            <a:tbl>
              <a:tblPr firstRow="1" bandRow="1">
                <a:tableStyleId>{5C22544A-7EE6-4342-B048-85BDC9FD1C3A}</a:tableStyleId>
              </a:tblPr>
              <a:tblGrid>
                <a:gridCol w="4114800"/>
                <a:gridCol w="4114800"/>
              </a:tblGrid>
              <a:tr h="226672">
                <a:tc gridSpan="2">
                  <a:txBody>
                    <a:bodyPr/>
                    <a:lstStyle/>
                    <a:p>
                      <a:r>
                        <a:rPr lang="ru-RU" sz="900" b="1" i="0" kern="1200" dirty="0" smtClean="0">
                          <a:solidFill>
                            <a:schemeClr val="lt1"/>
                          </a:solidFill>
                          <a:latin typeface="+mn-lt"/>
                          <a:ea typeface="+mn-ea"/>
                          <a:cs typeface="+mn-cs"/>
                        </a:rPr>
                        <a:t>Назначение профессии "Продавец":</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продажа товара.</a:t>
                      </a:r>
                      <a:endParaRPr lang="ru-RU" sz="800" dirty="0"/>
                    </a:p>
                  </a:txBody>
                  <a:tcPr/>
                </a:tc>
                <a:tc hMerge="1">
                  <a:txBody>
                    <a:bodyPr/>
                    <a:lstStyle/>
                    <a:p>
                      <a:endParaRPr lang="ru-RU" dirty="0"/>
                    </a:p>
                  </a:txBody>
                  <a:tcPr/>
                </a:tc>
              </a:tr>
              <a:tr h="825977">
                <a:tc gridSpan="2">
                  <a:txBody>
                    <a:bodyPr/>
                    <a:lstStyle/>
                    <a:p>
                      <a:r>
                        <a:rPr lang="ru-RU" sz="900" b="1" i="0" kern="1200" dirty="0" smtClean="0">
                          <a:solidFill>
                            <a:schemeClr val="dk1"/>
                          </a:solidFill>
                          <a:latin typeface="+mn-lt"/>
                          <a:ea typeface="+mn-ea"/>
                          <a:cs typeface="+mn-cs"/>
                        </a:rPr>
                        <a:t>Основные решаемые задачи профессии "Продавец":</a:t>
                      </a:r>
                      <a:endParaRPr lang="ru-RU" sz="9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прием товара от поставщика, его раскладка по витринам;</a:t>
                      </a:r>
                    </a:p>
                    <a:p>
                      <a:r>
                        <a:rPr lang="ru-RU" sz="800" b="1" i="0" u="none" strike="noStrike" kern="1200" dirty="0" smtClean="0">
                          <a:solidFill>
                            <a:schemeClr val="dk1"/>
                          </a:solidFill>
                          <a:latin typeface="+mn-lt"/>
                          <a:ea typeface="+mn-ea"/>
                          <a:cs typeface="+mn-cs"/>
                        </a:rPr>
                        <a:t>знание ассортимента товаров, его размещение, количество и остатка, цены и качества;</a:t>
                      </a:r>
                    </a:p>
                    <a:p>
                      <a:r>
                        <a:rPr lang="ru-RU" sz="800" b="1" i="0" u="none" strike="noStrike" kern="1200" dirty="0" smtClean="0">
                          <a:solidFill>
                            <a:schemeClr val="dk1"/>
                          </a:solidFill>
                          <a:latin typeface="+mn-lt"/>
                          <a:ea typeface="+mn-ea"/>
                          <a:cs typeface="+mn-cs"/>
                        </a:rPr>
                        <a:t>помощь покупателю в выборе товара;</a:t>
                      </a:r>
                    </a:p>
                    <a:p>
                      <a:r>
                        <a:rPr lang="ru-RU" sz="800" b="1" i="0" u="none" strike="noStrike" kern="1200" dirty="0" smtClean="0">
                          <a:solidFill>
                            <a:schemeClr val="dk1"/>
                          </a:solidFill>
                          <a:latin typeface="+mn-lt"/>
                          <a:ea typeface="+mn-ea"/>
                          <a:cs typeface="+mn-cs"/>
                        </a:rPr>
                        <a:t>продажа товара;</a:t>
                      </a:r>
                    </a:p>
                    <a:p>
                      <a:r>
                        <a:rPr lang="ru-RU" sz="800" b="1" i="0" u="none" strike="noStrike" kern="1200" dirty="0" smtClean="0">
                          <a:solidFill>
                            <a:schemeClr val="dk1"/>
                          </a:solidFill>
                          <a:latin typeface="+mn-lt"/>
                          <a:ea typeface="+mn-ea"/>
                          <a:cs typeface="+mn-cs"/>
                        </a:rPr>
                        <a:t>владение кассовым оборудованием;</a:t>
                      </a:r>
                    </a:p>
                    <a:p>
                      <a:r>
                        <a:rPr lang="ru-RU" sz="800" b="1" i="0" u="none" strike="noStrike" kern="1200" dirty="0" smtClean="0">
                          <a:solidFill>
                            <a:schemeClr val="dk1"/>
                          </a:solidFill>
                          <a:latin typeface="+mn-lt"/>
                          <a:ea typeface="+mn-ea"/>
                          <a:cs typeface="+mn-cs"/>
                        </a:rPr>
                        <a:t>учет товарооборота.</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226672">
                <a:tc gridSpan="2">
                  <a:txBody>
                    <a:bodyPr/>
                    <a:lstStyle/>
                    <a:p>
                      <a:pPr algn="ctr"/>
                      <a:r>
                        <a:rPr lang="ru-RU" sz="900" b="1" dirty="0">
                          <a:latin typeface="Verdana"/>
                        </a:rPr>
                        <a:t>Профессионально–важные качества профессии "Продавец":</a:t>
                      </a:r>
                      <a:endParaRPr lang="ru-RU" sz="900" dirty="0">
                        <a:latin typeface="Verdana"/>
                      </a:endParaRPr>
                    </a:p>
                  </a:txBody>
                  <a:tcPr marL="28575" marR="28575" marT="28575" marB="28575" anchor="ctr"/>
                </a:tc>
                <a:tc hMerge="1">
                  <a:txBody>
                    <a:bodyPr/>
                    <a:lstStyle/>
                    <a:p>
                      <a:endParaRPr lang="ru-RU"/>
                    </a:p>
                  </a:txBody>
                  <a:tcPr/>
                </a:tc>
              </a:tr>
              <a:tr h="2394666">
                <a:tc>
                  <a:txBody>
                    <a:bodyPr/>
                    <a:lstStyle/>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пунктуальность;</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ручная ловкость;</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логичность мышления;</a:t>
                      </a:r>
                    </a:p>
                    <a:p>
                      <a:pPr>
                        <a:buFont typeface="Arial"/>
                        <a:buChar char="•"/>
                      </a:pPr>
                      <a:r>
                        <a:rPr lang="ru-RU" sz="800" b="1" u="none" strike="noStrike" dirty="0">
                          <a:latin typeface="Arial"/>
                        </a:rPr>
                        <a:t>наглядно–образное мышление;</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память на образы предметного мира;</a:t>
                      </a:r>
                    </a:p>
                    <a:p>
                      <a:pPr>
                        <a:buFont typeface="Arial"/>
                        <a:buChar char="•"/>
                      </a:pPr>
                      <a:r>
                        <a:rPr lang="ru-RU" sz="800" b="1" u="none" strike="noStrike" dirty="0">
                          <a:latin typeface="Arial"/>
                        </a:rPr>
                        <a:t>развитая словесно–логическая память;</a:t>
                      </a:r>
                    </a:p>
                  </a:txBody>
                  <a:tcPr marL="28575" marR="28575" marT="28575" marB="28575" anchor="ctr"/>
                </a:tc>
                <a:tc>
                  <a:txBody>
                    <a:bodyPr/>
                    <a:lstStyle/>
                    <a:p>
                      <a:pPr>
                        <a:buFont typeface="Arial"/>
                        <a:buChar char="•"/>
                      </a:pPr>
                      <a:r>
                        <a:rPr lang="ru-RU" sz="800" b="1" u="none" strike="noStrike" dirty="0">
                          <a:latin typeface="Arial"/>
                        </a:rPr>
                        <a:t>хорошая координация движений;</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коммуникативные способности (</a:t>
                      </a:r>
                      <a:r>
                        <a:rPr lang="ru-RU" sz="800" b="1" u="none" strike="noStrike" dirty="0" err="1">
                          <a:latin typeface="Arial"/>
                        </a:rPr>
                        <a:t>способности</a:t>
                      </a:r>
                      <a:r>
                        <a:rPr lang="ru-RU" sz="800" b="1" u="none" strike="noStrike" dirty="0">
                          <a:latin typeface="Arial"/>
                        </a:rPr>
                        <a:t> общения и взаимодействия с людьми);</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способность к быстрому переходу из состояния покоя к интенсивной деятельности;</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эмоциональная стабильность;</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интенсивно работать в течение длительного времени без снижения результативности;</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способность убеждать людей;</a:t>
                      </a:r>
                    </a:p>
                    <a:p>
                      <a:pPr>
                        <a:buFont typeface="Arial"/>
                        <a:buChar char="•"/>
                      </a:pPr>
                      <a:r>
                        <a:rPr lang="ru-RU" sz="800" b="1" u="none" strike="noStrike" dirty="0">
                          <a:latin typeface="Arial"/>
                        </a:rPr>
                        <a:t>умение быть интересным для </a:t>
                      </a:r>
                      <a:r>
                        <a:rPr lang="ru-RU" sz="800" b="1" u="none" strike="noStrike" dirty="0" err="1">
                          <a:latin typeface="Arial"/>
                        </a:rPr>
                        <a:t>содбеседника</a:t>
                      </a:r>
                      <a:r>
                        <a:rPr lang="ru-RU" sz="800" b="1" u="none" strike="noStrike" dirty="0">
                          <a:latin typeface="Arial"/>
                        </a:rPr>
                        <a:t>;</a:t>
                      </a:r>
                    </a:p>
                    <a:p>
                      <a:pPr>
                        <a:buFont typeface="Arial"/>
                        <a:buChar char="•"/>
                      </a:pPr>
                      <a:r>
                        <a:rPr lang="ru-RU" sz="800" b="1" u="none" strike="noStrike" dirty="0">
                          <a:latin typeface="Arial"/>
                        </a:rPr>
                        <a:t>умение </a:t>
                      </a:r>
                      <a:r>
                        <a:rPr lang="ru-RU" sz="800" b="1" u="none" strike="noStrike" dirty="0" err="1">
                          <a:latin typeface="Arial"/>
                        </a:rPr>
                        <a:t>заинтерисовать</a:t>
                      </a:r>
                      <a:r>
                        <a:rPr lang="ru-RU" sz="800" b="1" u="none" strike="noStrike" dirty="0">
                          <a:latin typeface="Arial"/>
                        </a:rPr>
                        <a:t>;</a:t>
                      </a:r>
                    </a:p>
                    <a:p>
                      <a:pPr>
                        <a:buFont typeface="Arial"/>
                        <a:buChar char="•"/>
                      </a:pPr>
                      <a:r>
                        <a:rPr lang="ru-RU" sz="800" b="1" u="none" strike="noStrike" dirty="0">
                          <a:latin typeface="Arial"/>
                        </a:rPr>
                        <a:t>умение импровизировать;</a:t>
                      </a:r>
                    </a:p>
                    <a:p>
                      <a:pPr>
                        <a:buFont typeface="Arial"/>
                        <a:buChar char="•"/>
                      </a:pPr>
                      <a:r>
                        <a:rPr lang="ru-RU" sz="800" b="1" u="none" strike="noStrike" dirty="0">
                          <a:latin typeface="Arial"/>
                        </a:rPr>
                        <a:t>умение работать в команде;</a:t>
                      </a:r>
                    </a:p>
                    <a:p>
                      <a:pPr>
                        <a:buFont typeface="Arial"/>
                        <a:buChar char="•"/>
                      </a:pPr>
                      <a:r>
                        <a:rPr lang="ru-RU" sz="800" b="1" u="none" strike="noStrike" dirty="0">
                          <a:latin typeface="Arial"/>
                        </a:rPr>
                        <a:t>умение понять потребность клиента и найти подход к нему.</a:t>
                      </a:r>
                    </a:p>
                  </a:txBody>
                  <a:tcPr marL="28575" marR="28575" marT="28575" marB="28575" anchor="ctr"/>
                </a:tc>
              </a:tr>
              <a:tr h="226672">
                <a:tc gridSpan="2">
                  <a:txBody>
                    <a:bodyPr/>
                    <a:lstStyle/>
                    <a:p>
                      <a:pPr algn="ctr"/>
                      <a:r>
                        <a:rPr lang="ru-RU" sz="900" b="1" dirty="0">
                          <a:latin typeface="Verdana"/>
                        </a:rPr>
                        <a:t>Заболевания, противопоказанные для профессии "Продавец":</a:t>
                      </a:r>
                      <a:endParaRPr lang="ru-RU" sz="900" dirty="0">
                        <a:latin typeface="Verdana"/>
                      </a:endParaRPr>
                    </a:p>
                  </a:txBody>
                  <a:tcPr marL="28575" marR="28575" marT="28575" marB="28575" anchor="ctr"/>
                </a:tc>
                <a:tc hMerge="1">
                  <a:txBody>
                    <a:bodyPr/>
                    <a:lstStyle/>
                    <a:p>
                      <a:endParaRPr lang="ru-RU"/>
                    </a:p>
                  </a:txBody>
                  <a:tcPr/>
                </a:tc>
              </a:tr>
              <a:tr h="902579">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453345">
                <a:tc gridSpan="2">
                  <a:txBody>
                    <a:bodyPr/>
                    <a:lstStyle/>
                    <a:p>
                      <a:r>
                        <a:rPr lang="ru-RU" sz="900" b="1" dirty="0">
                          <a:latin typeface="Verdana"/>
                        </a:rPr>
                        <a:t>Уровень образования профессии "Продавец"</a:t>
                      </a:r>
                      <a:endParaRPr lang="ru-RU" sz="900" dirty="0">
                        <a:latin typeface="Verdana"/>
                      </a:endParaRPr>
                    </a:p>
                    <a:p>
                      <a:r>
                        <a:rPr lang="ru-RU" sz="800" dirty="0">
                          <a:latin typeface="Verdana"/>
                        </a:rPr>
                        <a:t>Для овладения профессией "Продавец"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64704"/>
          </a:xfrm>
        </p:spPr>
        <p:txBody>
          <a:bodyPr>
            <a:normAutofit/>
          </a:bodyPr>
          <a:lstStyle/>
          <a:p>
            <a:r>
              <a:rPr lang="ru-RU" sz="2800" b="1" u="sng" dirty="0" smtClean="0">
                <a:latin typeface="Times New Roman" pitchFamily="18" charset="0"/>
                <a:cs typeface="Times New Roman" pitchFamily="18" charset="0"/>
              </a:rPr>
              <a:t>Инструкция по работе с документом</a:t>
            </a:r>
            <a:endParaRPr lang="ru-RU" sz="2800" b="1" u="sng" dirty="0">
              <a:latin typeface="Times New Roman" pitchFamily="18" charset="0"/>
              <a:cs typeface="Times New Roman" pitchFamily="18" charset="0"/>
            </a:endParaRPr>
          </a:p>
        </p:txBody>
      </p:sp>
      <p:sp>
        <p:nvSpPr>
          <p:cNvPr id="4" name="TextBox 3"/>
          <p:cNvSpPr txBox="1"/>
          <p:nvPr/>
        </p:nvSpPr>
        <p:spPr>
          <a:xfrm>
            <a:off x="251520" y="856357"/>
            <a:ext cx="8748464" cy="6001643"/>
          </a:xfrm>
          <a:prstGeom prst="rect">
            <a:avLst/>
          </a:prstGeom>
          <a:noFill/>
        </p:spPr>
        <p:txBody>
          <a:bodyPr wrap="square" rtlCol="0">
            <a:spAutoFit/>
          </a:bodyPr>
          <a:lstStyle/>
          <a:p>
            <a:pPr algn="just"/>
            <a:r>
              <a:rPr lang="ru-RU" sz="1600" b="1" dirty="0" smtClean="0">
                <a:latin typeface="Times New Roman" pitchFamily="18" charset="0"/>
                <a:cs typeface="Times New Roman" pitchFamily="18" charset="0"/>
              </a:rPr>
              <a:t>Для использования данного диска вам не потребуются высокие навыки владения ПК. Основные сведения, нужные для комфортного использования этого документа таковы:</a:t>
            </a:r>
          </a:p>
          <a:p>
            <a:pPr lvl="0" algn="just"/>
            <a:r>
              <a:rPr lang="ru-RU" sz="1600" b="1" dirty="0" smtClean="0">
                <a:latin typeface="Times New Roman" pitchFamily="18" charset="0"/>
                <a:cs typeface="Times New Roman" pitchFamily="18" charset="0"/>
              </a:rPr>
              <a:t>1. Для начала работы переведите презентацию в режим </a:t>
            </a:r>
            <a:r>
              <a:rPr lang="ru-RU" sz="1600" b="1" i="1" dirty="0" smtClean="0">
                <a:latin typeface="Times New Roman" pitchFamily="18" charset="0"/>
                <a:cs typeface="Times New Roman" pitchFamily="18" charset="0"/>
              </a:rPr>
              <a:t>Показ слайдов</a:t>
            </a:r>
            <a:r>
              <a:rPr lang="ru-RU" sz="1600" b="1" dirty="0" smtClean="0">
                <a:latin typeface="Times New Roman" pitchFamily="18" charset="0"/>
                <a:cs typeface="Times New Roman" pitchFamily="18" charset="0"/>
              </a:rPr>
              <a:t> (вкладка </a:t>
            </a:r>
            <a:r>
              <a:rPr lang="ru-RU" sz="1600" b="1" i="1" dirty="0" smtClean="0">
                <a:latin typeface="Times New Roman" pitchFamily="18" charset="0"/>
                <a:cs typeface="Times New Roman" pitchFamily="18" charset="0"/>
              </a:rPr>
              <a:t>Показ слайдов -&gt;&gt;</a:t>
            </a:r>
            <a:r>
              <a:rPr lang="ru-RU" sz="1600" b="1" dirty="0" smtClean="0">
                <a:latin typeface="Times New Roman" pitchFamily="18" charset="0"/>
                <a:cs typeface="Times New Roman" pitchFamily="18" charset="0"/>
              </a:rPr>
              <a:t> </a:t>
            </a:r>
            <a:r>
              <a:rPr lang="ru-RU" sz="1600" b="1" i="1" dirty="0" smtClean="0">
                <a:latin typeface="Times New Roman" pitchFamily="18" charset="0"/>
                <a:cs typeface="Times New Roman" pitchFamily="18" charset="0"/>
              </a:rPr>
              <a:t>С начала</a:t>
            </a:r>
            <a:r>
              <a:rPr lang="ru-RU" sz="1600" b="1" dirty="0" smtClean="0">
                <a:latin typeface="Times New Roman" pitchFamily="18" charset="0"/>
                <a:cs typeface="Times New Roman" pitchFamily="18" charset="0"/>
              </a:rPr>
              <a:t>)</a:t>
            </a:r>
          </a:p>
          <a:p>
            <a:pPr lvl="0" algn="just"/>
            <a:r>
              <a:rPr lang="ru-RU" sz="1600" b="1" dirty="0" smtClean="0">
                <a:latin typeface="Times New Roman" pitchFamily="18" charset="0"/>
                <a:cs typeface="Times New Roman" pitchFamily="18" charset="0"/>
              </a:rPr>
              <a:t>2. Нажимая на стрелку, находящуюся слева внизу экрана, вы откроете слайд с классификацией профессий по типам (предмету труда)</a:t>
            </a:r>
          </a:p>
          <a:p>
            <a:pPr lvl="0" algn="just"/>
            <a:r>
              <a:rPr lang="ru-RU" sz="1600" b="1" dirty="0" smtClean="0">
                <a:latin typeface="Times New Roman" pitchFamily="18" charset="0"/>
                <a:cs typeface="Times New Roman" pitchFamily="18" charset="0"/>
              </a:rPr>
              <a:t>3. Прочитав характеристики типов профессий, вы можете выбрать нужный вариант щелчком левой кнопки мыши по соответствующей надписи</a:t>
            </a:r>
          </a:p>
          <a:p>
            <a:pPr lvl="0" algn="just"/>
            <a:r>
              <a:rPr lang="ru-RU" sz="1600" b="1" dirty="0" smtClean="0">
                <a:latin typeface="Times New Roman" pitchFamily="18" charset="0"/>
                <a:cs typeface="Times New Roman" pitchFamily="18" charset="0"/>
              </a:rPr>
              <a:t>4. Теперь из таблицы со списком профессий нужного вам типа, проклассифицированных по классам, вы можете выбрать любую понравившуюся щелчком левой кнопки мыши</a:t>
            </a:r>
          </a:p>
          <a:p>
            <a:pPr lvl="1" algn="just"/>
            <a:r>
              <a:rPr lang="ru-RU" sz="1600" b="1" dirty="0" smtClean="0">
                <a:latin typeface="Times New Roman" pitchFamily="18" charset="0"/>
                <a:cs typeface="Times New Roman" pitchFamily="18" charset="0"/>
              </a:rPr>
              <a:t>           4.1. Если вы хотите вернуться на страницу с классификацией профессий по типу </a:t>
            </a:r>
          </a:p>
          <a:p>
            <a:pPr lvl="1" algn="just"/>
            <a:r>
              <a:rPr lang="ru-RU" sz="1600" b="1" dirty="0" smtClean="0">
                <a:latin typeface="Times New Roman" pitchFamily="18" charset="0"/>
                <a:cs typeface="Times New Roman" pitchFamily="18" charset="0"/>
              </a:rPr>
              <a:t>                  (предмету труда), щелкните левой кнопкой мыши по пиктограмме </a:t>
            </a:r>
            <a:r>
              <a:rPr lang="ru-RU" sz="1600" b="1" i="1" dirty="0" smtClean="0">
                <a:latin typeface="Times New Roman" pitchFamily="18" charset="0"/>
                <a:cs typeface="Times New Roman" pitchFamily="18" charset="0"/>
              </a:rPr>
              <a:t>Дом</a:t>
            </a:r>
            <a:r>
              <a:rPr lang="ru-RU" sz="1600" b="1" dirty="0" smtClean="0">
                <a:latin typeface="Times New Roman" pitchFamily="18" charset="0"/>
                <a:cs typeface="Times New Roman" pitchFamily="18" charset="0"/>
              </a:rPr>
              <a:t> в </a:t>
            </a:r>
          </a:p>
          <a:p>
            <a:pPr lvl="1" algn="just"/>
            <a:r>
              <a:rPr lang="ru-RU" sz="1600" b="1" dirty="0" smtClean="0">
                <a:latin typeface="Times New Roman" pitchFamily="18" charset="0"/>
                <a:cs typeface="Times New Roman" pitchFamily="18" charset="0"/>
              </a:rPr>
              <a:t>                   левом  верхнем углу экрана</a:t>
            </a:r>
          </a:p>
          <a:p>
            <a:pPr lvl="0" algn="just"/>
            <a:r>
              <a:rPr lang="ru-RU" sz="1600" b="1" dirty="0" smtClean="0">
                <a:latin typeface="Times New Roman" pitchFamily="18" charset="0"/>
                <a:cs typeface="Times New Roman" pitchFamily="18" charset="0"/>
              </a:rPr>
              <a:t>5. На данном этапе вы увидите </a:t>
            </a:r>
            <a:r>
              <a:rPr lang="ru-RU" sz="1600" b="1" dirty="0" err="1" smtClean="0">
                <a:latin typeface="Times New Roman" pitchFamily="18" charset="0"/>
                <a:cs typeface="Times New Roman" pitchFamily="18" charset="0"/>
              </a:rPr>
              <a:t>профессиограмму</a:t>
            </a:r>
            <a:r>
              <a:rPr lang="ru-RU" sz="1600" b="1" dirty="0" smtClean="0">
                <a:latin typeface="Times New Roman" pitchFamily="18" charset="0"/>
                <a:cs typeface="Times New Roman" pitchFamily="18" charset="0"/>
              </a:rPr>
              <a:t> запрошенной вами профессии с необходимыми о ней сведениями</a:t>
            </a:r>
          </a:p>
          <a:p>
            <a:pPr lvl="1" algn="just"/>
            <a:r>
              <a:rPr lang="ru-RU" sz="1600" b="1" dirty="0" smtClean="0">
                <a:latin typeface="Times New Roman" pitchFamily="18" charset="0"/>
                <a:cs typeface="Times New Roman" pitchFamily="18" charset="0"/>
              </a:rPr>
              <a:t>           5.1. Если вы хотите вернуться на страницу с таблицей профессий того типа,</a:t>
            </a:r>
          </a:p>
          <a:p>
            <a:pPr lvl="1" algn="just"/>
            <a:r>
              <a:rPr lang="ru-RU" sz="1600" b="1" dirty="0" smtClean="0">
                <a:latin typeface="Times New Roman" pitchFamily="18" charset="0"/>
                <a:cs typeface="Times New Roman" pitchFamily="18" charset="0"/>
              </a:rPr>
              <a:t>                  который вы сейчас просматриваете , щелкните левой кнопкой мыши по</a:t>
            </a:r>
          </a:p>
          <a:p>
            <a:pPr lvl="1" algn="just"/>
            <a:r>
              <a:rPr lang="ru-RU" sz="1600" b="1" dirty="0" smtClean="0">
                <a:latin typeface="Times New Roman" pitchFamily="18" charset="0"/>
                <a:cs typeface="Times New Roman" pitchFamily="18" charset="0"/>
              </a:rPr>
              <a:t>                  пиктограмме </a:t>
            </a:r>
            <a:r>
              <a:rPr lang="ru-RU" sz="1600" b="1" i="1" dirty="0" smtClean="0">
                <a:latin typeface="Times New Roman" pitchFamily="18" charset="0"/>
                <a:cs typeface="Times New Roman" pitchFamily="18" charset="0"/>
              </a:rPr>
              <a:t>Дом </a:t>
            </a:r>
            <a:endParaRPr lang="ru-RU" sz="1600" b="1" dirty="0" smtClean="0">
              <a:latin typeface="Times New Roman" pitchFamily="18" charset="0"/>
              <a:cs typeface="Times New Roman" pitchFamily="18" charset="0"/>
            </a:endParaRPr>
          </a:p>
          <a:p>
            <a:pPr lvl="0" algn="just"/>
            <a:r>
              <a:rPr lang="ru-RU" sz="1600" b="1" dirty="0" smtClean="0">
                <a:latin typeface="Times New Roman" pitchFamily="18" charset="0"/>
                <a:cs typeface="Times New Roman" pitchFamily="18" charset="0"/>
              </a:rPr>
              <a:t>6. Таким образом, переходя из одной страницы в другую, вы можете изучать абсолютно все представленные профессии, не выходя из режима просмотра</a:t>
            </a:r>
          </a:p>
          <a:p>
            <a:pPr lvl="0" algn="just"/>
            <a:r>
              <a:rPr lang="ru-RU" sz="1600" b="1" dirty="0" smtClean="0">
                <a:latin typeface="Times New Roman" pitchFamily="18" charset="0"/>
                <a:cs typeface="Times New Roman" pitchFamily="18" charset="0"/>
              </a:rPr>
              <a:t>7. Чтобы выйти, нажмите на кнопку </a:t>
            </a:r>
            <a:r>
              <a:rPr lang="en-US" sz="1600" b="1" i="1" dirty="0" smtClean="0">
                <a:latin typeface="Times New Roman" pitchFamily="18" charset="0"/>
                <a:cs typeface="Times New Roman" pitchFamily="18" charset="0"/>
              </a:rPr>
              <a:t>Esc</a:t>
            </a:r>
            <a:endParaRPr lang="ru-RU" sz="1600" b="1" dirty="0" smtClean="0">
              <a:latin typeface="Times New Roman" pitchFamily="18" charset="0"/>
              <a:cs typeface="Times New Roman" pitchFamily="18" charset="0"/>
            </a:endParaRPr>
          </a:p>
          <a:p>
            <a:pPr algn="r"/>
            <a:r>
              <a:rPr lang="ru-RU" sz="1600" b="1" dirty="0" smtClean="0">
                <a:latin typeface="Times New Roman" pitchFamily="18" charset="0"/>
                <a:cs typeface="Times New Roman" pitchFamily="18" charset="0"/>
              </a:rPr>
              <a:t>Спасибо за внимание.</a:t>
            </a:r>
          </a:p>
          <a:p>
            <a:pPr algn="r"/>
            <a:r>
              <a:rPr lang="ru-RU" sz="1600" b="1" dirty="0" smtClean="0">
                <a:latin typeface="Times New Roman" pitchFamily="18" charset="0"/>
                <a:cs typeface="Times New Roman" pitchFamily="18" charset="0"/>
              </a:rPr>
              <a:t>Желаем удачного выбора.</a:t>
            </a:r>
          </a:p>
          <a:p>
            <a:endParaRPr lang="ru-RU" sz="16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Сотрудник Министерства чрезвычайных ситуаций</a:t>
            </a:r>
            <a:endParaRPr lang="ru-RU" sz="1200" dirty="0"/>
          </a:p>
        </p:txBody>
      </p:sp>
      <p:graphicFrame>
        <p:nvGraphicFramePr>
          <p:cNvPr id="4" name="Содержимое 3"/>
          <p:cNvGraphicFramePr>
            <a:graphicFrameLocks noGrp="1"/>
          </p:cNvGraphicFramePr>
          <p:nvPr>
            <p:ph idx="1"/>
          </p:nvPr>
        </p:nvGraphicFramePr>
        <p:xfrm>
          <a:off x="467544" y="548680"/>
          <a:ext cx="8229600" cy="6275070"/>
        </p:xfrm>
        <a:graphic>
          <a:graphicData uri="http://schemas.openxmlformats.org/drawingml/2006/table">
            <a:tbl>
              <a:tblPr firstRow="1" bandRow="1">
                <a:tableStyleId>{5C22544A-7EE6-4342-B048-85BDC9FD1C3A}</a:tableStyleId>
              </a:tblPr>
              <a:tblGrid>
                <a:gridCol w="4114800"/>
                <a:gridCol w="4114800"/>
              </a:tblGrid>
              <a:tr h="175970">
                <a:tc gridSpan="2">
                  <a:txBody>
                    <a:bodyPr/>
                    <a:lstStyle/>
                    <a:p>
                      <a:r>
                        <a:rPr lang="ru-RU" sz="900" b="1" i="0" kern="1200" dirty="0" smtClean="0">
                          <a:solidFill>
                            <a:schemeClr val="lt1"/>
                          </a:solidFill>
                          <a:latin typeface="+mn-lt"/>
                          <a:ea typeface="+mn-ea"/>
                          <a:cs typeface="+mn-cs"/>
                        </a:rPr>
                        <a:t>Назначение профессии "Сотрудник Министерства чрезвычайных ситуаций (МЧС)« </a:t>
                      </a:r>
                      <a:r>
                        <a:rPr lang="ru-RU" sz="800" b="1" i="0" kern="1200" dirty="0" smtClean="0">
                          <a:solidFill>
                            <a:schemeClr val="lt1"/>
                          </a:solidFill>
                          <a:latin typeface="+mn-lt"/>
                          <a:ea typeface="+mn-ea"/>
                          <a:cs typeface="+mn-cs"/>
                        </a:rPr>
                        <a:t>:</a:t>
                      </a:r>
                      <a:r>
                        <a:rPr lang="ru-RU" sz="800" b="0" i="0" kern="1200" dirty="0" smtClean="0">
                          <a:solidFill>
                            <a:schemeClr val="lt1"/>
                          </a:solidFill>
                          <a:latin typeface="+mn-lt"/>
                          <a:ea typeface="+mn-ea"/>
                          <a:cs typeface="+mn-cs"/>
                        </a:rPr>
                        <a:t>защита от угроз чрезвычайных ситуаций.</a:t>
                      </a:r>
                      <a:endParaRPr lang="ru-RU" sz="800" dirty="0"/>
                    </a:p>
                  </a:txBody>
                  <a:tcPr/>
                </a:tc>
                <a:tc hMerge="1">
                  <a:txBody>
                    <a:bodyPr/>
                    <a:lstStyle/>
                    <a:p>
                      <a:endParaRPr lang="ru-RU" dirty="0"/>
                    </a:p>
                  </a:txBody>
                  <a:tcPr/>
                </a:tc>
              </a:tr>
              <a:tr h="377079">
                <a:tc gridSpan="2">
                  <a:txBody>
                    <a:bodyPr/>
                    <a:lstStyle/>
                    <a:p>
                      <a:r>
                        <a:rPr lang="ru-RU" sz="900" b="1" i="0" kern="1200" dirty="0" smtClean="0">
                          <a:solidFill>
                            <a:schemeClr val="dk1"/>
                          </a:solidFill>
                          <a:latin typeface="+mn-lt"/>
                          <a:ea typeface="+mn-ea"/>
                          <a:cs typeface="+mn-cs"/>
                        </a:rPr>
                        <a:t>Основные решаемые задачи профессии "Сотрудник Министерства чрезвычайных ситуаций (МЧС)":</a:t>
                      </a:r>
                      <a:endParaRPr lang="ru-RU" sz="9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выполнение специальных </a:t>
                      </a:r>
                      <a:r>
                        <a:rPr lang="ru-RU" sz="800" b="1" i="0" u="none" strike="noStrike" kern="1200" dirty="0" err="1" smtClean="0">
                          <a:solidFill>
                            <a:schemeClr val="dk1"/>
                          </a:solidFill>
                          <a:latin typeface="+mn-lt"/>
                          <a:ea typeface="+mn-ea"/>
                          <a:cs typeface="+mn-cs"/>
                        </a:rPr>
                        <a:t>стратегиских</a:t>
                      </a:r>
                      <a:r>
                        <a:rPr lang="ru-RU" sz="800" b="1" i="0" u="none" strike="noStrike" kern="1200" dirty="0" smtClean="0">
                          <a:solidFill>
                            <a:schemeClr val="dk1"/>
                          </a:solidFill>
                          <a:latin typeface="+mn-lt"/>
                          <a:ea typeface="+mn-ea"/>
                          <a:cs typeface="+mn-cs"/>
                        </a:rPr>
                        <a:t>, тактических и оперативных задач.</a:t>
                      </a:r>
                    </a:p>
                    <a:p>
                      <a:endParaRPr lang="ru-RU" sz="800" dirty="0"/>
                    </a:p>
                  </a:txBody>
                  <a:tcPr/>
                </a:tc>
                <a:tc hMerge="1">
                  <a:txBody>
                    <a:bodyPr/>
                    <a:lstStyle/>
                    <a:p>
                      <a:endParaRPr lang="ru-RU" dirty="0"/>
                    </a:p>
                  </a:txBody>
                  <a:tcPr/>
                </a:tc>
              </a:tr>
              <a:tr h="147689">
                <a:tc gridSpan="2">
                  <a:txBody>
                    <a:bodyPr/>
                    <a:lstStyle/>
                    <a:p>
                      <a:pPr algn="ctr"/>
                      <a:r>
                        <a:rPr lang="ru-RU" sz="900" b="1" dirty="0">
                          <a:latin typeface="Verdana"/>
                        </a:rPr>
                        <a:t>Профессионально–важные качества профессии "Сотрудник Министерства чрезвычайных ситуаций (МЧС)":</a:t>
                      </a:r>
                      <a:endParaRPr lang="ru-RU" sz="900" dirty="0">
                        <a:latin typeface="Verdana"/>
                      </a:endParaRPr>
                    </a:p>
                  </a:txBody>
                  <a:tcPr marL="28575" marR="28575" marT="28575" marB="28575" anchor="ctr"/>
                </a:tc>
                <a:tc hMerge="1">
                  <a:txBody>
                    <a:bodyPr/>
                    <a:lstStyle/>
                    <a:p>
                      <a:endParaRPr lang="ru-RU"/>
                    </a:p>
                  </a:txBody>
                  <a:tcPr/>
                </a:tc>
              </a:tr>
              <a:tr h="2560997">
                <a:tc>
                  <a:txBody>
                    <a:bodyPr/>
                    <a:lstStyle/>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пунктуальность;</a:t>
                      </a:r>
                    </a:p>
                    <a:p>
                      <a:pPr>
                        <a:buFont typeface="Arial"/>
                        <a:buChar char="•"/>
                      </a:pPr>
                      <a:r>
                        <a:rPr lang="ru-RU" sz="800" b="1" u="none" strike="noStrike" dirty="0">
                          <a:latin typeface="Arial"/>
                        </a:rPr>
                        <a:t>решительность;</a:t>
                      </a:r>
                    </a:p>
                    <a:p>
                      <a:pPr>
                        <a:buFont typeface="Arial"/>
                        <a:buChar char="•"/>
                      </a:pPr>
                      <a:r>
                        <a:rPr lang="ru-RU" sz="800" b="1" u="none" strike="noStrike" dirty="0">
                          <a:latin typeface="Arial"/>
                        </a:rPr>
                        <a:t>развитые волевые качества;</a:t>
                      </a:r>
                    </a:p>
                    <a:p>
                      <a:pPr>
                        <a:buFont typeface="Arial"/>
                        <a:buChar char="•"/>
                      </a:pPr>
                      <a:r>
                        <a:rPr lang="ru-RU" sz="800" b="1" u="none" strike="noStrike" dirty="0">
                          <a:latin typeface="Arial"/>
                        </a:rPr>
                        <a:t>смелость;</a:t>
                      </a:r>
                    </a:p>
                    <a:p>
                      <a:pPr>
                        <a:buFont typeface="Arial"/>
                        <a:buChar char="•"/>
                      </a:pPr>
                      <a:r>
                        <a:rPr lang="ru-RU" sz="8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800" b="1" u="none" strike="noStrike" dirty="0">
                          <a:latin typeface="Arial"/>
                        </a:rPr>
                        <a:t>способность рационально действовать в экстремальных ситуациях;</a:t>
                      </a:r>
                    </a:p>
                    <a:p>
                      <a:pPr>
                        <a:buFont typeface="Arial"/>
                        <a:buChar char="•"/>
                      </a:pPr>
                      <a:r>
                        <a:rPr lang="ru-RU" sz="800" b="1" u="none" strike="noStrike" dirty="0">
                          <a:latin typeface="Arial"/>
                        </a:rPr>
                        <a:t>товарищество;</a:t>
                      </a:r>
                    </a:p>
                    <a:p>
                      <a:pPr>
                        <a:buFont typeface="Arial"/>
                        <a:buChar char="•"/>
                      </a:pPr>
                      <a:r>
                        <a:rPr lang="ru-RU" sz="800" b="1" u="none" strike="noStrike" dirty="0">
                          <a:latin typeface="Arial"/>
                        </a:rPr>
                        <a:t>уверенность в себе;</a:t>
                      </a:r>
                    </a:p>
                    <a:p>
                      <a:pPr>
                        <a:buFont typeface="Arial"/>
                        <a:buChar char="•"/>
                      </a:pPr>
                      <a:r>
                        <a:rPr lang="ru-RU" sz="800" b="1" u="none" strike="noStrike" dirty="0" err="1">
                          <a:latin typeface="Arial"/>
                        </a:rPr>
                        <a:t>стрессоустойчивость</a:t>
                      </a:r>
                      <a:r>
                        <a:rPr lang="ru-RU" sz="800" b="1" u="none" strike="noStrike" dirty="0">
                          <a:latin typeface="Arial"/>
                        </a:rPr>
                        <a:t>;</a:t>
                      </a:r>
                    </a:p>
                    <a:p>
                      <a:pPr>
                        <a:buFont typeface="Arial"/>
                        <a:buChar char="•"/>
                      </a:pPr>
                      <a:r>
                        <a:rPr lang="ru-RU" sz="800" b="1" u="none" strike="noStrike" dirty="0">
                          <a:latin typeface="Arial"/>
                        </a:rPr>
                        <a:t>чувство долга;</a:t>
                      </a:r>
                    </a:p>
                    <a:p>
                      <a:pPr>
                        <a:buFont typeface="Arial"/>
                        <a:buChar char="•"/>
                      </a:pPr>
                      <a:r>
                        <a:rPr lang="ru-RU" sz="800" b="1" u="none" strike="noStrike" dirty="0">
                          <a:latin typeface="Arial"/>
                        </a:rPr>
                        <a:t>патриотизм;</a:t>
                      </a:r>
                    </a:p>
                    <a:p>
                      <a:pPr>
                        <a:buFont typeface="Arial"/>
                        <a:buChar char="•"/>
                      </a:pPr>
                      <a:r>
                        <a:rPr lang="ru-RU" sz="800" b="1" u="none" strike="noStrike" dirty="0">
                          <a:latin typeface="Arial"/>
                        </a:rPr>
                        <a:t>хорошо развитые свойства ощущений и восприятия (зрение, слух, обоняние, осязание);</a:t>
                      </a:r>
                    </a:p>
                    <a:p>
                      <a:pPr>
                        <a:buFont typeface="Arial"/>
                        <a:buChar char="•"/>
                      </a:pPr>
                      <a:r>
                        <a:rPr lang="ru-RU" sz="800" b="1" u="none" strike="noStrike" dirty="0">
                          <a:latin typeface="Arial"/>
                        </a:rPr>
                        <a:t>хорошо развитые свойства внимания;</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наглядно–образное мышление;</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txBody>
                  <a:tcPr marL="28575" marR="28575" marT="28575" marB="28575" anchor="ctr"/>
                </a:tc>
                <a:tc>
                  <a:txBody>
                    <a:bodyPr/>
                    <a:lstStyle/>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переносимость динамических физических нагрузок;</a:t>
                      </a:r>
                    </a:p>
                    <a:p>
                      <a:pPr>
                        <a:buFont typeface="Arial"/>
                        <a:buChar char="•"/>
                      </a:pPr>
                      <a:r>
                        <a:rPr lang="ru-RU" sz="800" b="1" u="none" strike="noStrike" dirty="0">
                          <a:latin typeface="Arial"/>
                        </a:rPr>
                        <a:t>переносимость статических физических нагрузок;</a:t>
                      </a:r>
                    </a:p>
                    <a:p>
                      <a:pPr>
                        <a:buFont typeface="Arial"/>
                        <a:buChar char="•"/>
                      </a:pPr>
                      <a:r>
                        <a:rPr lang="ru-RU" sz="800" b="1" u="none" strike="noStrike" dirty="0">
                          <a:latin typeface="Arial"/>
                        </a:rPr>
                        <a:t>сохранение работоспособности при недостатке сна;</a:t>
                      </a:r>
                    </a:p>
                    <a:p>
                      <a:pPr>
                        <a:buFont typeface="Arial"/>
                        <a:buChar char="•"/>
                      </a:pPr>
                      <a:r>
                        <a:rPr lang="ru-RU" sz="800" b="1" u="none" strike="noStrike" dirty="0">
                          <a:latin typeface="Arial"/>
                        </a:rPr>
                        <a:t>способность к быстрому переходу из состояния покоя к интенсивной деятельности;</a:t>
                      </a:r>
                    </a:p>
                    <a:p>
                      <a:pPr>
                        <a:buFont typeface="Arial"/>
                        <a:buChar char="•"/>
                      </a:pPr>
                      <a:r>
                        <a:rPr lang="ru-RU" sz="800" b="1" u="none" strike="noStrike" dirty="0">
                          <a:latin typeface="Arial"/>
                        </a:rPr>
                        <a:t>сохранение бдительности в режиме ожидания;</a:t>
                      </a:r>
                    </a:p>
                    <a:p>
                      <a:pPr>
                        <a:buFont typeface="Arial"/>
                        <a:buChar char="•"/>
                      </a:pPr>
                      <a:r>
                        <a:rPr lang="ru-RU" sz="800" b="1" u="none" strike="noStrike" dirty="0">
                          <a:latin typeface="Arial"/>
                        </a:rPr>
                        <a:t>сохранение работоспособности в некомфортных температурных условиях;</a:t>
                      </a:r>
                    </a:p>
                    <a:p>
                      <a:pPr>
                        <a:buFont typeface="Arial"/>
                        <a:buChar char="•"/>
                      </a:pPr>
                      <a:r>
                        <a:rPr lang="ru-RU" sz="800" b="1" u="none" strike="noStrike" dirty="0">
                          <a:latin typeface="Arial"/>
                        </a:rPr>
                        <a:t>сохранение работоспособности в условиях воздействия вибрации;</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800" b="1" u="none" strike="noStrike" dirty="0">
                          <a:latin typeface="Arial"/>
                        </a:rPr>
                        <a:t>выносливость к эмоциональным нагрузкам;</a:t>
                      </a:r>
                    </a:p>
                    <a:p>
                      <a:pPr>
                        <a:buFont typeface="Arial"/>
                        <a:buChar char="•"/>
                      </a:pPr>
                      <a:r>
                        <a:rPr lang="ru-RU" sz="800" b="1" u="none" strike="noStrike" dirty="0">
                          <a:latin typeface="Arial"/>
                        </a:rPr>
                        <a:t>оперативность;</a:t>
                      </a:r>
                    </a:p>
                    <a:p>
                      <a:pPr>
                        <a:buFont typeface="Arial"/>
                        <a:buChar char="•"/>
                      </a:pPr>
                      <a:r>
                        <a:rPr lang="ru-RU" sz="800" b="1" u="none" strike="noStrike" dirty="0">
                          <a:latin typeface="Arial"/>
                        </a:rPr>
                        <a:t>способность работать в напряженных условиях;</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умение принимать адекватные решения;</a:t>
                      </a:r>
                    </a:p>
                    <a:p>
                      <a:pPr>
                        <a:buFont typeface="Arial"/>
                        <a:buChar char="•"/>
                      </a:pPr>
                      <a:r>
                        <a:rPr lang="ru-RU" sz="800" b="1" u="none" strike="noStrike" dirty="0">
                          <a:latin typeface="Arial"/>
                        </a:rPr>
                        <a:t>умение прогнозировать ситуацию;</a:t>
                      </a:r>
                    </a:p>
                    <a:p>
                      <a:pPr>
                        <a:buFont typeface="Arial"/>
                        <a:buChar char="•"/>
                      </a:pPr>
                      <a:r>
                        <a:rPr lang="ru-RU" sz="800" b="1" u="none" strike="noStrike" dirty="0">
                          <a:latin typeface="Arial"/>
                        </a:rPr>
                        <a:t>умение работать в команде.</a:t>
                      </a:r>
                    </a:p>
                  </a:txBody>
                  <a:tcPr marL="28575" marR="28575" marT="28575" marB="28575" anchor="ctr"/>
                </a:tc>
              </a:tr>
              <a:tr h="147689">
                <a:tc gridSpan="2">
                  <a:txBody>
                    <a:bodyPr/>
                    <a:lstStyle/>
                    <a:p>
                      <a:pPr algn="ctr"/>
                      <a:r>
                        <a:rPr lang="ru-RU" sz="900" b="1" dirty="0">
                          <a:latin typeface="Verdana"/>
                        </a:rPr>
                        <a:t>Заболевания, противопоказанные для профессии "Сотрудник Министерства чрезвычайных ситуаций" (МЧС):</a:t>
                      </a:r>
                      <a:endParaRPr lang="ru-RU" sz="900" dirty="0">
                        <a:latin typeface="Verdana"/>
                      </a:endParaRPr>
                    </a:p>
                  </a:txBody>
                  <a:tcPr marL="28575" marR="28575" marT="28575" marB="28575" anchor="ctr"/>
                </a:tc>
                <a:tc hMerge="1">
                  <a:txBody>
                    <a:bodyPr/>
                    <a:lstStyle/>
                    <a:p>
                      <a:endParaRPr lang="ru-RU"/>
                    </a:p>
                  </a:txBody>
                  <a:tcPr/>
                </a:tc>
              </a:tr>
              <a:tr h="1253789">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449353">
                <a:tc gridSpan="2">
                  <a:txBody>
                    <a:bodyPr/>
                    <a:lstStyle/>
                    <a:p>
                      <a:r>
                        <a:rPr lang="ru-RU" sz="900" b="1" dirty="0">
                          <a:latin typeface="Verdana"/>
                        </a:rPr>
                        <a:t>Уровень образования профессии "Сотрудник Министерства чрезвычайных ситуаций (МЧС)"</a:t>
                      </a:r>
                      <a:endParaRPr lang="ru-RU" sz="900" dirty="0">
                        <a:latin typeface="Verdana"/>
                      </a:endParaRPr>
                    </a:p>
                    <a:p>
                      <a:r>
                        <a:rPr lang="ru-RU" sz="800" dirty="0">
                          <a:latin typeface="Verdana"/>
                        </a:rPr>
                        <a:t>Для овладения профессией "Сотрудник Министерства чрезвычайных ситуаций (МЧС)" необходимо либо среднее, либо высшее профессиональное образование. Направления: ЗАЩИТА ОКРУЖАЮЩЕЙ СРЕДЫ, БЕЗОПАСНОСТЬ ЖИЗНЕДЕЯТЕЛЬНОСТИ, ПРИРОДООБУСТРОЙСТВО И ЗАЩИТА ОКРУЖАЮЩЕЙ СРЕДЫ.</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600" b="1" dirty="0"/>
              <a:t>Сотрудник службы безопасности охранного предприятия (охранник</a:t>
            </a:r>
            <a:r>
              <a:rPr lang="ru-RU" sz="1200" b="1" dirty="0"/>
              <a:t>)</a:t>
            </a:r>
            <a:endParaRPr lang="ru-RU" sz="1200" dirty="0"/>
          </a:p>
        </p:txBody>
      </p:sp>
      <p:graphicFrame>
        <p:nvGraphicFramePr>
          <p:cNvPr id="4" name="Содержимое 3"/>
          <p:cNvGraphicFramePr>
            <a:graphicFrameLocks noGrp="1"/>
          </p:cNvGraphicFramePr>
          <p:nvPr>
            <p:ph idx="1"/>
          </p:nvPr>
        </p:nvGraphicFramePr>
        <p:xfrm>
          <a:off x="467544" y="476671"/>
          <a:ext cx="8229600" cy="6296828"/>
        </p:xfrm>
        <a:graphic>
          <a:graphicData uri="http://schemas.openxmlformats.org/drawingml/2006/table">
            <a:tbl>
              <a:tblPr firstRow="1" bandRow="1">
                <a:tableStyleId>{5C22544A-7EE6-4342-B048-85BDC9FD1C3A}</a:tableStyleId>
              </a:tblPr>
              <a:tblGrid>
                <a:gridCol w="4114800"/>
                <a:gridCol w="4114800"/>
              </a:tblGrid>
              <a:tr h="311743">
                <a:tc gridSpan="2">
                  <a:txBody>
                    <a:bodyPr/>
                    <a:lstStyle/>
                    <a:p>
                      <a:r>
                        <a:rPr lang="ru-RU" sz="1400" b="1" i="0" kern="1200" dirty="0" smtClean="0">
                          <a:solidFill>
                            <a:schemeClr val="lt1"/>
                          </a:solidFill>
                          <a:latin typeface="+mj-lt"/>
                          <a:ea typeface="+mn-ea"/>
                          <a:cs typeface="+mn-cs"/>
                        </a:rPr>
                        <a:t>Назначение профессии</a:t>
                      </a:r>
                      <a:r>
                        <a:rPr lang="ru-RU" sz="1100" b="1" i="0" kern="1200" dirty="0" smtClean="0">
                          <a:solidFill>
                            <a:schemeClr val="lt1"/>
                          </a:solidFill>
                          <a:latin typeface="+mj-lt"/>
                          <a:ea typeface="+mn-ea"/>
                          <a:cs typeface="+mn-cs"/>
                        </a:rPr>
                        <a:t>: </a:t>
                      </a:r>
                      <a:r>
                        <a:rPr lang="ru-RU" sz="1100" b="0" i="0" kern="1200" dirty="0" smtClean="0">
                          <a:solidFill>
                            <a:schemeClr val="lt1"/>
                          </a:solidFill>
                          <a:latin typeface="+mj-lt"/>
                          <a:ea typeface="+mn-ea"/>
                          <a:cs typeface="+mn-cs"/>
                        </a:rPr>
                        <a:t>обеспечение безопасности и правопорядка на предприятии.</a:t>
                      </a:r>
                      <a:endParaRPr lang="ru-RU" sz="1100" dirty="0">
                        <a:latin typeface="+mj-lt"/>
                      </a:endParaRPr>
                    </a:p>
                  </a:txBody>
                  <a:tcPr/>
                </a:tc>
                <a:tc hMerge="1">
                  <a:txBody>
                    <a:bodyPr/>
                    <a:lstStyle/>
                    <a:p>
                      <a:endParaRPr lang="ru-RU" dirty="0"/>
                    </a:p>
                  </a:txBody>
                  <a:tcPr/>
                </a:tc>
              </a:tr>
              <a:tr h="840386">
                <a:tc gridSpan="2">
                  <a:txBody>
                    <a:bodyPr/>
                    <a:lstStyle/>
                    <a:p>
                      <a:r>
                        <a:rPr lang="ru-RU" sz="1400" b="1" i="0" kern="1200" dirty="0" smtClean="0">
                          <a:solidFill>
                            <a:schemeClr val="dk1"/>
                          </a:solidFill>
                          <a:latin typeface="+mj-lt"/>
                          <a:ea typeface="+mn-ea"/>
                          <a:cs typeface="+mn-cs"/>
                        </a:rPr>
                        <a:t>Основные решаемые задачи</a:t>
                      </a:r>
                      <a:r>
                        <a:rPr lang="ru-RU" sz="1100" b="1" i="0" kern="1200" dirty="0" smtClean="0">
                          <a:solidFill>
                            <a:schemeClr val="dk1"/>
                          </a:solidFill>
                          <a:latin typeface="+mj-lt"/>
                          <a:ea typeface="+mn-ea"/>
                          <a:cs typeface="+mn-cs"/>
                        </a:rPr>
                        <a:t>:</a:t>
                      </a:r>
                      <a:r>
                        <a:rPr lang="ru-RU" sz="1100" b="0" i="0" kern="1200" baseline="0" dirty="0" smtClean="0">
                          <a:solidFill>
                            <a:schemeClr val="dk1"/>
                          </a:solidFill>
                          <a:latin typeface="+mj-lt"/>
                          <a:ea typeface="+mn-ea"/>
                          <a:cs typeface="+mn-cs"/>
                        </a:rPr>
                        <a:t> </a:t>
                      </a:r>
                      <a:r>
                        <a:rPr lang="ru-RU" sz="1100" b="1" i="0" u="none" strike="noStrike" kern="1200" dirty="0" smtClean="0">
                          <a:solidFill>
                            <a:schemeClr val="dk1"/>
                          </a:solidFill>
                          <a:latin typeface="+mj-lt"/>
                          <a:ea typeface="+mn-ea"/>
                          <a:cs typeface="+mn-cs"/>
                        </a:rPr>
                        <a:t>четкое следование должностным инструкциям;</a:t>
                      </a:r>
                      <a:r>
                        <a:rPr lang="ru-RU" sz="1100" b="1" i="0" u="none" strike="noStrike" kern="1200" baseline="0" dirty="0" smtClean="0">
                          <a:solidFill>
                            <a:schemeClr val="dk1"/>
                          </a:solidFill>
                          <a:latin typeface="+mj-lt"/>
                          <a:ea typeface="+mn-ea"/>
                          <a:cs typeface="+mn-cs"/>
                        </a:rPr>
                        <a:t> </a:t>
                      </a:r>
                      <a:r>
                        <a:rPr lang="ru-RU" sz="1100" b="1" i="0" u="none" strike="noStrike" kern="1200" dirty="0" smtClean="0">
                          <a:solidFill>
                            <a:schemeClr val="dk1"/>
                          </a:solidFill>
                          <a:latin typeface="+mj-lt"/>
                          <a:ea typeface="+mn-ea"/>
                          <a:cs typeface="+mn-cs"/>
                        </a:rPr>
                        <a:t>знание и умение правильно применять средства охраны;</a:t>
                      </a:r>
                      <a:r>
                        <a:rPr lang="ru-RU" sz="1100" b="1" i="0" u="none" strike="noStrike" kern="1200" baseline="0" dirty="0" smtClean="0">
                          <a:solidFill>
                            <a:schemeClr val="dk1"/>
                          </a:solidFill>
                          <a:latin typeface="+mj-lt"/>
                          <a:ea typeface="+mn-ea"/>
                          <a:cs typeface="+mn-cs"/>
                        </a:rPr>
                        <a:t> </a:t>
                      </a:r>
                      <a:r>
                        <a:rPr lang="ru-RU" sz="1100" b="1" i="0" u="none" strike="noStrike" kern="1200" dirty="0" smtClean="0">
                          <a:solidFill>
                            <a:schemeClr val="dk1"/>
                          </a:solidFill>
                          <a:latin typeface="+mj-lt"/>
                          <a:ea typeface="+mn-ea"/>
                          <a:cs typeface="+mn-cs"/>
                        </a:rPr>
                        <a:t>проверка комплектности и исправности средств охраны, системы контроля охраны;</a:t>
                      </a:r>
                      <a:r>
                        <a:rPr lang="ru-RU" sz="1100" b="1" i="0" u="none" strike="noStrike" kern="1200" baseline="0" dirty="0" smtClean="0">
                          <a:solidFill>
                            <a:schemeClr val="dk1"/>
                          </a:solidFill>
                          <a:latin typeface="+mj-lt"/>
                          <a:ea typeface="+mn-ea"/>
                          <a:cs typeface="+mn-cs"/>
                        </a:rPr>
                        <a:t> </a:t>
                      </a:r>
                      <a:r>
                        <a:rPr lang="ru-RU" sz="1100" b="1" i="0" u="none" strike="noStrike" kern="1200" dirty="0" smtClean="0">
                          <a:solidFill>
                            <a:schemeClr val="dk1"/>
                          </a:solidFill>
                          <a:latin typeface="+mj-lt"/>
                          <a:ea typeface="+mn-ea"/>
                          <a:cs typeface="+mn-cs"/>
                        </a:rPr>
                        <a:t>обеспечение соблюдения пропускного режима на предприятии;</a:t>
                      </a:r>
                      <a:r>
                        <a:rPr lang="ru-RU" sz="1100" b="1" i="0" u="none" strike="noStrike" kern="1200" baseline="0" dirty="0" smtClean="0">
                          <a:solidFill>
                            <a:schemeClr val="dk1"/>
                          </a:solidFill>
                          <a:latin typeface="+mj-lt"/>
                          <a:ea typeface="+mn-ea"/>
                          <a:cs typeface="+mn-cs"/>
                        </a:rPr>
                        <a:t> </a:t>
                      </a:r>
                      <a:r>
                        <a:rPr lang="ru-RU" sz="1100" b="1" i="0" u="none" strike="noStrike" kern="1200" dirty="0" smtClean="0">
                          <a:solidFill>
                            <a:schemeClr val="dk1"/>
                          </a:solidFill>
                          <a:latin typeface="+mj-lt"/>
                          <a:ea typeface="+mn-ea"/>
                          <a:cs typeface="+mn-cs"/>
                        </a:rPr>
                        <a:t>патрулирование территории предприятия согласно установленного графика;</a:t>
                      </a:r>
                      <a:r>
                        <a:rPr lang="ru-RU" sz="1100" b="1" i="0" u="none" strike="noStrike" kern="1200" baseline="0" dirty="0" smtClean="0">
                          <a:solidFill>
                            <a:schemeClr val="dk1"/>
                          </a:solidFill>
                          <a:latin typeface="+mj-lt"/>
                          <a:ea typeface="+mn-ea"/>
                          <a:cs typeface="+mn-cs"/>
                        </a:rPr>
                        <a:t> </a:t>
                      </a:r>
                      <a:r>
                        <a:rPr lang="ru-RU" sz="1100" b="1" i="0" u="none" strike="noStrike" kern="1200" dirty="0" smtClean="0">
                          <a:solidFill>
                            <a:schemeClr val="dk1"/>
                          </a:solidFill>
                          <a:latin typeface="+mj-lt"/>
                          <a:ea typeface="+mn-ea"/>
                          <a:cs typeface="+mn-cs"/>
                        </a:rPr>
                        <a:t>при возникновении нештатной ситуации четкое выполнение инструкций, немедленное информирование начальника службы.</a:t>
                      </a:r>
                      <a:endParaRPr lang="ru-RU" sz="1100" b="1" i="0" u="none" strike="noStrike" kern="1200" dirty="0">
                        <a:solidFill>
                          <a:schemeClr val="dk1"/>
                        </a:solidFill>
                        <a:latin typeface="+mj-lt"/>
                        <a:ea typeface="+mn-ea"/>
                        <a:cs typeface="+mn-cs"/>
                      </a:endParaRPr>
                    </a:p>
                  </a:txBody>
                  <a:tcPr/>
                </a:tc>
                <a:tc hMerge="1">
                  <a:txBody>
                    <a:bodyPr/>
                    <a:lstStyle/>
                    <a:p>
                      <a:endParaRPr lang="ru-RU" dirty="0"/>
                    </a:p>
                  </a:txBody>
                  <a:tcPr/>
                </a:tc>
              </a:tr>
              <a:tr h="202848">
                <a:tc gridSpan="2">
                  <a:txBody>
                    <a:bodyPr/>
                    <a:lstStyle/>
                    <a:p>
                      <a:pPr algn="ctr"/>
                      <a:r>
                        <a:rPr lang="ru-RU" sz="1400" b="1" dirty="0">
                          <a:latin typeface="+mj-lt"/>
                        </a:rPr>
                        <a:t>Профессионально–важные </a:t>
                      </a:r>
                      <a:r>
                        <a:rPr lang="ru-RU" sz="1400" b="1" dirty="0" smtClean="0">
                          <a:latin typeface="+mj-lt"/>
                        </a:rPr>
                        <a:t>качества:</a:t>
                      </a:r>
                      <a:endParaRPr lang="ru-RU" sz="1400" dirty="0">
                        <a:latin typeface="+mj-lt"/>
                      </a:endParaRPr>
                    </a:p>
                  </a:txBody>
                  <a:tcPr marL="28575" marR="28575" marT="28575" marB="28575" anchor="ctr"/>
                </a:tc>
                <a:tc hMerge="1">
                  <a:txBody>
                    <a:bodyPr/>
                    <a:lstStyle/>
                    <a:p>
                      <a:endParaRPr lang="ru-RU"/>
                    </a:p>
                  </a:txBody>
                  <a:tcPr/>
                </a:tc>
              </a:tr>
              <a:tr h="2973250">
                <a:tc>
                  <a:txBody>
                    <a:bodyPr/>
                    <a:lstStyle/>
                    <a:p>
                      <a:pPr>
                        <a:buFont typeface="Arial"/>
                        <a:buChar char="•"/>
                      </a:pPr>
                      <a:r>
                        <a:rPr lang="ru-RU" sz="1100" b="1" u="none" strike="noStrike" dirty="0" smtClean="0">
                          <a:latin typeface="+mj-lt"/>
                        </a:rPr>
                        <a:t>дисциплинированность;</a:t>
                      </a:r>
                      <a:r>
                        <a:rPr lang="ru-RU" sz="1100" b="1" u="none" strike="noStrike" baseline="0" dirty="0" smtClean="0">
                          <a:latin typeface="+mj-lt"/>
                        </a:rPr>
                        <a:t> </a:t>
                      </a:r>
                      <a:r>
                        <a:rPr lang="ru-RU" sz="1100" b="1" u="none" strike="noStrike" dirty="0" smtClean="0">
                          <a:latin typeface="+mj-lt"/>
                        </a:rPr>
                        <a:t>организованность</a:t>
                      </a:r>
                      <a:r>
                        <a:rPr lang="ru-RU" sz="1100" b="1" u="none" strike="noStrike" dirty="0">
                          <a:latin typeface="+mj-lt"/>
                        </a:rPr>
                        <a:t>, самодисциплина;</a:t>
                      </a:r>
                    </a:p>
                    <a:p>
                      <a:pPr>
                        <a:buFont typeface="Arial"/>
                        <a:buChar char="•"/>
                      </a:pPr>
                      <a:r>
                        <a:rPr lang="ru-RU" sz="1100" b="1" u="none" strike="noStrike" dirty="0" smtClean="0">
                          <a:latin typeface="+mj-lt"/>
                        </a:rPr>
                        <a:t>ответственность;</a:t>
                      </a:r>
                      <a:r>
                        <a:rPr lang="ru-RU" sz="1100" b="1" u="none" strike="noStrike" baseline="0" dirty="0" smtClean="0">
                          <a:latin typeface="+mj-lt"/>
                        </a:rPr>
                        <a:t> </a:t>
                      </a:r>
                      <a:r>
                        <a:rPr lang="ru-RU" sz="1100" b="1" u="none" strike="noStrike" dirty="0" smtClean="0">
                          <a:latin typeface="+mj-lt"/>
                        </a:rPr>
                        <a:t>пунктуальность;</a:t>
                      </a:r>
                      <a:r>
                        <a:rPr lang="ru-RU" sz="1100" b="1" u="none" strike="noStrike" baseline="0" dirty="0" smtClean="0">
                          <a:latin typeface="+mj-lt"/>
                        </a:rPr>
                        <a:t> </a:t>
                      </a:r>
                      <a:r>
                        <a:rPr lang="ru-RU" sz="1100" b="1" u="none" strike="noStrike" dirty="0" smtClean="0">
                          <a:latin typeface="+mj-lt"/>
                        </a:rPr>
                        <a:t>решительность</a:t>
                      </a:r>
                      <a:r>
                        <a:rPr lang="ru-RU" sz="1100" b="1" u="none" strike="noStrike" dirty="0">
                          <a:latin typeface="+mj-lt"/>
                        </a:rPr>
                        <a:t>;</a:t>
                      </a:r>
                    </a:p>
                    <a:p>
                      <a:pPr>
                        <a:buFont typeface="Arial"/>
                        <a:buChar char="•"/>
                      </a:pPr>
                      <a:r>
                        <a:rPr lang="ru-RU" sz="1100" b="1" u="none" strike="noStrike" dirty="0">
                          <a:latin typeface="+mj-lt"/>
                        </a:rPr>
                        <a:t>самодостаточность (ориентация на собственные силы, уверенность в себе, чувство </a:t>
                      </a:r>
                      <a:r>
                        <a:rPr lang="ru-RU" sz="1100" b="1" u="none" strike="noStrike" dirty="0" err="1">
                          <a:latin typeface="+mj-lt"/>
                        </a:rPr>
                        <a:t>самоэффективности</a:t>
                      </a:r>
                      <a:r>
                        <a:rPr lang="ru-RU" sz="1100" b="1" u="none" strike="noStrike" dirty="0">
                          <a:latin typeface="+mj-lt"/>
                        </a:rPr>
                        <a:t>);</a:t>
                      </a:r>
                    </a:p>
                    <a:p>
                      <a:pPr>
                        <a:buFont typeface="Arial"/>
                        <a:buChar char="•"/>
                      </a:pPr>
                      <a:r>
                        <a:rPr lang="ru-RU" sz="1100" b="1" u="none" strike="noStrike" dirty="0">
                          <a:latin typeface="+mj-lt"/>
                        </a:rPr>
                        <a:t>самообладание, эмоциональная уравновешенность, выдержка;</a:t>
                      </a:r>
                    </a:p>
                    <a:p>
                      <a:pPr>
                        <a:buFont typeface="Arial"/>
                        <a:buChar char="•"/>
                      </a:pPr>
                      <a:r>
                        <a:rPr lang="ru-RU" sz="1100" b="1" u="none" strike="noStrike" dirty="0" smtClean="0">
                          <a:latin typeface="+mj-lt"/>
                        </a:rPr>
                        <a:t>смелость;</a:t>
                      </a:r>
                      <a:r>
                        <a:rPr lang="ru-RU" sz="1100" b="1" u="none" strike="noStrike" baseline="0" dirty="0" smtClean="0">
                          <a:latin typeface="+mj-lt"/>
                        </a:rPr>
                        <a:t> </a:t>
                      </a:r>
                      <a:r>
                        <a:rPr lang="ru-RU" sz="1100" b="1" u="none" strike="noStrike" dirty="0" smtClean="0">
                          <a:latin typeface="+mj-lt"/>
                        </a:rPr>
                        <a:t>способность </a:t>
                      </a:r>
                      <a:r>
                        <a:rPr lang="ru-RU" sz="1100" b="1" u="none" strike="noStrike" dirty="0">
                          <a:latin typeface="+mj-lt"/>
                        </a:rPr>
                        <a:t>рационально действовать в экстремальных </a:t>
                      </a:r>
                      <a:r>
                        <a:rPr lang="ru-RU" sz="1100" b="1" u="none" strike="noStrike" dirty="0" smtClean="0">
                          <a:latin typeface="+mj-lt"/>
                        </a:rPr>
                        <a:t>ситуациях;</a:t>
                      </a:r>
                      <a:r>
                        <a:rPr lang="ru-RU" sz="1100" b="1" u="none" strike="noStrike" baseline="0" dirty="0" smtClean="0">
                          <a:latin typeface="+mj-lt"/>
                        </a:rPr>
                        <a:t> </a:t>
                      </a:r>
                      <a:r>
                        <a:rPr lang="ru-RU" sz="1100" b="1" u="none" strike="noStrike" dirty="0" smtClean="0">
                          <a:latin typeface="+mj-lt"/>
                        </a:rPr>
                        <a:t>старательность</a:t>
                      </a:r>
                      <a:r>
                        <a:rPr lang="ru-RU" sz="1100" b="1" u="none" strike="noStrike" dirty="0">
                          <a:latin typeface="+mj-lt"/>
                        </a:rPr>
                        <a:t>, исполнительность;</a:t>
                      </a:r>
                    </a:p>
                    <a:p>
                      <a:pPr>
                        <a:buFont typeface="Arial"/>
                        <a:buChar char="•"/>
                      </a:pPr>
                      <a:r>
                        <a:rPr lang="ru-RU" sz="1100" b="1" u="none" strike="noStrike" dirty="0">
                          <a:latin typeface="+mj-lt"/>
                        </a:rPr>
                        <a:t>уверенность в </a:t>
                      </a:r>
                      <a:r>
                        <a:rPr lang="ru-RU" sz="1100" b="1" u="none" strike="noStrike" dirty="0" smtClean="0">
                          <a:latin typeface="+mj-lt"/>
                        </a:rPr>
                        <a:t>себе;</a:t>
                      </a:r>
                      <a:r>
                        <a:rPr lang="ru-RU" sz="1100" b="1" u="none" strike="noStrike" baseline="0" dirty="0" smtClean="0">
                          <a:latin typeface="+mj-lt"/>
                        </a:rPr>
                        <a:t> </a:t>
                      </a:r>
                      <a:r>
                        <a:rPr lang="ru-RU" sz="1100" b="1" u="none" strike="noStrike" dirty="0" err="1" smtClean="0">
                          <a:latin typeface="+mj-lt"/>
                        </a:rPr>
                        <a:t>стрессоустойчивость</a:t>
                      </a:r>
                      <a:r>
                        <a:rPr lang="ru-RU" sz="1100" b="1" u="none" strike="noStrike" dirty="0" smtClean="0">
                          <a:latin typeface="+mj-lt"/>
                        </a:rPr>
                        <a:t>;</a:t>
                      </a:r>
                      <a:r>
                        <a:rPr lang="ru-RU" sz="1100" b="1" u="none" strike="noStrike" baseline="0" dirty="0" smtClean="0">
                          <a:latin typeface="+mj-lt"/>
                        </a:rPr>
                        <a:t> </a:t>
                      </a:r>
                      <a:r>
                        <a:rPr lang="ru-RU" sz="1100" b="1" u="none" strike="noStrike" dirty="0" smtClean="0">
                          <a:latin typeface="+mj-lt"/>
                        </a:rPr>
                        <a:t>развитые </a:t>
                      </a:r>
                      <a:r>
                        <a:rPr lang="ru-RU" sz="1100" b="1" u="none" strike="noStrike" dirty="0">
                          <a:latin typeface="+mj-lt"/>
                        </a:rPr>
                        <a:t>волевые </a:t>
                      </a:r>
                      <a:r>
                        <a:rPr lang="ru-RU" sz="1100" b="1" u="none" strike="noStrike" dirty="0" smtClean="0">
                          <a:latin typeface="+mj-lt"/>
                        </a:rPr>
                        <a:t>качества;</a:t>
                      </a:r>
                      <a:r>
                        <a:rPr lang="ru-RU" sz="1100" b="1" u="none" strike="noStrike" baseline="0" dirty="0" smtClean="0">
                          <a:latin typeface="+mj-lt"/>
                        </a:rPr>
                        <a:t> х</a:t>
                      </a:r>
                      <a:r>
                        <a:rPr lang="ru-RU" sz="1100" b="1" u="none" strike="noStrike" dirty="0" smtClean="0">
                          <a:latin typeface="+mj-lt"/>
                        </a:rPr>
                        <a:t>орошо </a:t>
                      </a:r>
                      <a:r>
                        <a:rPr lang="ru-RU" sz="1100" b="1" u="none" strike="noStrike" dirty="0">
                          <a:latin typeface="+mj-lt"/>
                        </a:rPr>
                        <a:t>развитые свойства ощущений и восприятия (зрение, слух, обоняние, осязание</a:t>
                      </a:r>
                      <a:r>
                        <a:rPr lang="ru-RU" sz="1100" b="1" u="none" strike="noStrike" dirty="0" smtClean="0">
                          <a:latin typeface="+mj-lt"/>
                        </a:rPr>
                        <a:t>); </a:t>
                      </a:r>
                      <a:r>
                        <a:rPr lang="ru-RU" sz="1100" b="1" u="none" strike="noStrike" dirty="0">
                          <a:latin typeface="+mj-lt"/>
                        </a:rPr>
                        <a:t>свойства внимания</a:t>
                      </a:r>
                      <a:r>
                        <a:rPr lang="ru-RU" sz="1100" b="1" u="none" strike="noStrike" dirty="0" smtClean="0">
                          <a:latin typeface="+mj-lt"/>
                        </a:rPr>
                        <a:t>;</a:t>
                      </a:r>
                      <a:r>
                        <a:rPr lang="ru-RU" sz="1100" b="1" u="none" strike="noStrike" kern="1200" dirty="0" smtClean="0">
                          <a:solidFill>
                            <a:schemeClr val="dk1"/>
                          </a:solidFill>
                          <a:latin typeface="+mn-lt"/>
                          <a:ea typeface="+mn-ea"/>
                          <a:cs typeface="+mn-cs"/>
                        </a:rPr>
                        <a:t> </a:t>
                      </a:r>
                      <a:r>
                        <a:rPr lang="ru-RU" sz="1100" b="1" u="none" strike="noStrike" kern="1200" dirty="0" err="1" smtClean="0">
                          <a:solidFill>
                            <a:schemeClr val="dk1"/>
                          </a:solidFill>
                          <a:latin typeface="+mn-lt"/>
                          <a:ea typeface="+mn-ea"/>
                          <a:cs typeface="+mn-cs"/>
                        </a:rPr>
                        <a:t>мнемические</a:t>
                      </a:r>
                      <a:r>
                        <a:rPr lang="ru-RU" sz="1100" b="1" u="none" strike="noStrike" kern="1200" dirty="0" smtClean="0">
                          <a:solidFill>
                            <a:schemeClr val="dk1"/>
                          </a:solidFill>
                          <a:latin typeface="+mn-lt"/>
                          <a:ea typeface="+mn-ea"/>
                          <a:cs typeface="+mn-cs"/>
                        </a:rPr>
                        <a:t> способности (свойства памяти);</a:t>
                      </a:r>
                      <a:endParaRPr lang="ru-RU" sz="1100" b="1" u="none" strike="noStrike" dirty="0">
                        <a:latin typeface="+mj-lt"/>
                      </a:endParaRPr>
                    </a:p>
                    <a:p>
                      <a:pPr>
                        <a:buFont typeface="Arial"/>
                        <a:buChar char="•"/>
                      </a:pPr>
                      <a:r>
                        <a:rPr lang="ru-RU" sz="1100" b="1" u="none" strike="noStrike" dirty="0">
                          <a:latin typeface="+mj-lt"/>
                        </a:rPr>
                        <a:t>оперативность (скорость мыслительных процессов, интеллектуальная лабильность) мышления;</a:t>
                      </a:r>
                    </a:p>
                    <a:p>
                      <a:pPr>
                        <a:buFont typeface="Arial"/>
                        <a:buChar char="•"/>
                      </a:pPr>
                      <a:r>
                        <a:rPr lang="ru-RU" sz="1100" b="1" u="none" strike="noStrike" dirty="0">
                          <a:latin typeface="+mj-lt"/>
                        </a:rPr>
                        <a:t>предметность (объекты реального мира и их признаки) </a:t>
                      </a:r>
                      <a:r>
                        <a:rPr lang="ru-RU" sz="1100" b="1" u="none" strike="noStrike" dirty="0" smtClean="0">
                          <a:latin typeface="+mj-lt"/>
                        </a:rPr>
                        <a:t>мышления;</a:t>
                      </a:r>
                      <a:r>
                        <a:rPr lang="ru-RU" sz="1100" b="1" u="none" strike="noStrike" baseline="0" dirty="0" smtClean="0">
                          <a:latin typeface="+mj-lt"/>
                        </a:rPr>
                        <a:t> </a:t>
                      </a:r>
                      <a:endParaRPr lang="ru-RU" sz="1100" b="1" u="none" strike="noStrike" dirty="0" smtClean="0">
                        <a:latin typeface="+mj-lt"/>
                      </a:endParaRPr>
                    </a:p>
                    <a:p>
                      <a:pPr>
                        <a:buFont typeface="Arial"/>
                        <a:buChar char="•"/>
                      </a:pPr>
                      <a:r>
                        <a:rPr lang="ru-RU" sz="1100" b="1" u="none" strike="noStrike" kern="1200" dirty="0" smtClean="0">
                          <a:solidFill>
                            <a:schemeClr val="dk1"/>
                          </a:solidFill>
                          <a:latin typeface="+mn-lt"/>
                          <a:ea typeface="+mn-ea"/>
                          <a:cs typeface="+mn-cs"/>
                        </a:rPr>
                        <a:t>умение оставаться "в тени«, принимать адекватные решения;</a:t>
                      </a:r>
                    </a:p>
                    <a:p>
                      <a:pPr>
                        <a:buFont typeface="Arial"/>
                        <a:buNone/>
                      </a:pPr>
                      <a:r>
                        <a:rPr lang="ru-RU" sz="1100" b="1" u="none" strike="noStrike" kern="1200" dirty="0" smtClean="0">
                          <a:solidFill>
                            <a:schemeClr val="dk1"/>
                          </a:solidFill>
                          <a:latin typeface="+mn-lt"/>
                          <a:ea typeface="+mn-ea"/>
                          <a:cs typeface="+mn-cs"/>
                        </a:rPr>
                        <a:t> работать в команде, хранить тайну.</a:t>
                      </a:r>
                    </a:p>
                  </a:txBody>
                  <a:tcPr marL="28575" marR="28575" marT="28575" marB="28575" anchor="ctr"/>
                </a:tc>
                <a:tc>
                  <a:txBody>
                    <a:bodyPr/>
                    <a:lstStyle/>
                    <a:p>
                      <a:pPr>
                        <a:buFont typeface="Arial"/>
                        <a:buChar char="•"/>
                      </a:pPr>
                      <a:r>
                        <a:rPr lang="ru-RU" sz="1100" b="1" u="none" strike="noStrike" dirty="0">
                          <a:latin typeface="+mj-lt"/>
                        </a:rPr>
                        <a:t>хорошее общее физическое развитие – выносливость, </a:t>
                      </a:r>
                      <a:r>
                        <a:rPr lang="ru-RU" sz="1100" b="1" u="none" strike="noStrike" dirty="0" err="1">
                          <a:latin typeface="+mj-lt"/>
                        </a:rPr>
                        <a:t>координированность</a:t>
                      </a:r>
                      <a:r>
                        <a:rPr lang="ru-RU" sz="1100" b="1" u="none" strike="noStrike" dirty="0">
                          <a:latin typeface="+mj-lt"/>
                        </a:rPr>
                        <a:t>, сила, быстрота;</a:t>
                      </a:r>
                    </a:p>
                    <a:p>
                      <a:pPr>
                        <a:buFont typeface="Arial"/>
                        <a:buChar char="•"/>
                      </a:pPr>
                      <a:r>
                        <a:rPr lang="ru-RU" sz="1100" b="1" u="none" strike="noStrike" dirty="0">
                          <a:latin typeface="+mj-lt"/>
                        </a:rPr>
                        <a:t>умение четко и кратко формулировать информацию;</a:t>
                      </a:r>
                    </a:p>
                    <a:p>
                      <a:pPr>
                        <a:buFont typeface="Arial"/>
                        <a:buChar char="•"/>
                      </a:pPr>
                      <a:r>
                        <a:rPr lang="ru-RU" sz="1100" b="1" u="none" strike="noStrike" dirty="0">
                          <a:latin typeface="+mj-lt"/>
                        </a:rPr>
                        <a:t>переносимость статических физических нагрузок;</a:t>
                      </a:r>
                    </a:p>
                    <a:p>
                      <a:pPr>
                        <a:buFont typeface="Arial"/>
                        <a:buChar char="•"/>
                      </a:pPr>
                      <a:r>
                        <a:rPr lang="ru-RU" sz="1100" b="1" u="none" strike="noStrike" dirty="0">
                          <a:latin typeface="+mj-lt"/>
                        </a:rPr>
                        <a:t>сохранение работоспособности при недостатке сна;</a:t>
                      </a:r>
                    </a:p>
                    <a:p>
                      <a:pPr>
                        <a:buFont typeface="Arial"/>
                        <a:buChar char="•"/>
                      </a:pPr>
                      <a:r>
                        <a:rPr lang="ru-RU" sz="1100" b="1" u="none" strike="noStrike" dirty="0">
                          <a:latin typeface="+mj-lt"/>
                        </a:rPr>
                        <a:t>сохранение бдительности в условиях однообразной деятельности (</a:t>
                      </a:r>
                      <a:r>
                        <a:rPr lang="ru-RU" sz="1100" b="1" u="none" strike="noStrike" dirty="0" err="1">
                          <a:latin typeface="+mj-lt"/>
                        </a:rPr>
                        <a:t>монотонии</a:t>
                      </a:r>
                      <a:r>
                        <a:rPr lang="ru-RU" sz="1100" b="1" u="none" strike="noStrike" dirty="0" smtClean="0">
                          <a:latin typeface="+mj-lt"/>
                        </a:rPr>
                        <a:t>)</a:t>
                      </a:r>
                      <a:r>
                        <a:rPr lang="ru-RU" sz="1100" b="1" u="none" strike="noStrike" baseline="0" dirty="0" smtClean="0">
                          <a:latin typeface="+mj-lt"/>
                        </a:rPr>
                        <a:t> и</a:t>
                      </a:r>
                      <a:r>
                        <a:rPr lang="ru-RU" sz="1100" b="1" u="none" strike="noStrike" dirty="0" smtClean="0">
                          <a:latin typeface="+mj-lt"/>
                        </a:rPr>
                        <a:t> </a:t>
                      </a:r>
                      <a:r>
                        <a:rPr lang="ru-RU" sz="1100" b="1" u="none" strike="noStrike" dirty="0">
                          <a:latin typeface="+mj-lt"/>
                        </a:rPr>
                        <a:t>в режиме ожидания;</a:t>
                      </a:r>
                    </a:p>
                    <a:p>
                      <a:pPr>
                        <a:buFont typeface="Arial"/>
                        <a:buChar char="•"/>
                      </a:pPr>
                      <a:r>
                        <a:rPr lang="ru-RU" sz="1100" b="1" u="none" strike="noStrike" dirty="0">
                          <a:latin typeface="+mj-lt"/>
                        </a:rPr>
                        <a:t>физическая подготовленность к воздействию неблагоприятных факторов профессиональной деятельности;</a:t>
                      </a:r>
                    </a:p>
                    <a:p>
                      <a:pPr>
                        <a:buFont typeface="Arial"/>
                        <a:buChar char="•"/>
                      </a:pPr>
                      <a:r>
                        <a:rPr lang="ru-RU" sz="1100" b="1" u="none" strike="noStrike" dirty="0">
                          <a:latin typeface="+mj-lt"/>
                        </a:rPr>
                        <a:t>выносливость к эмоциональным </a:t>
                      </a:r>
                      <a:r>
                        <a:rPr lang="ru-RU" sz="1100" b="1" u="none" strike="noStrike" dirty="0" smtClean="0">
                          <a:latin typeface="+mj-lt"/>
                        </a:rPr>
                        <a:t>нагрузкам;</a:t>
                      </a:r>
                      <a:r>
                        <a:rPr lang="ru-RU" sz="1100" b="1" u="none" strike="noStrike" baseline="0" dirty="0" smtClean="0">
                          <a:latin typeface="+mj-lt"/>
                        </a:rPr>
                        <a:t> </a:t>
                      </a:r>
                      <a:r>
                        <a:rPr lang="ru-RU" sz="1100" b="1" u="none" strike="noStrike" dirty="0" smtClean="0">
                          <a:latin typeface="+mj-lt"/>
                        </a:rPr>
                        <a:t>оперативность</a:t>
                      </a:r>
                      <a:r>
                        <a:rPr lang="ru-RU" sz="1100" b="1" u="none" strike="noStrike" dirty="0">
                          <a:latin typeface="+mj-lt"/>
                        </a:rPr>
                        <a:t>;</a:t>
                      </a:r>
                    </a:p>
                    <a:p>
                      <a:pPr>
                        <a:buFont typeface="Arial"/>
                        <a:buChar char="•"/>
                      </a:pPr>
                      <a:r>
                        <a:rPr lang="ru-RU" sz="1100" b="1" u="none" strike="noStrike" dirty="0">
                          <a:latin typeface="+mj-lt"/>
                        </a:rPr>
                        <a:t>способность четко действовать в </a:t>
                      </a:r>
                      <a:r>
                        <a:rPr lang="ru-RU" sz="1100" b="1" u="none" strike="noStrike" dirty="0" err="1">
                          <a:latin typeface="+mj-lt"/>
                        </a:rPr>
                        <a:t>экстримальных</a:t>
                      </a:r>
                      <a:r>
                        <a:rPr lang="ru-RU" sz="1100" b="1" u="none" strike="noStrike" dirty="0">
                          <a:latin typeface="+mj-lt"/>
                        </a:rPr>
                        <a:t> ситуациях;</a:t>
                      </a:r>
                    </a:p>
                    <a:p>
                      <a:pPr>
                        <a:buFont typeface="Arial"/>
                        <a:buChar char="•"/>
                      </a:pPr>
                      <a:r>
                        <a:rPr lang="ru-RU" sz="1100" b="1" u="none" strike="noStrike" dirty="0">
                          <a:latin typeface="+mj-lt"/>
                        </a:rPr>
                        <a:t>умение быстро ориентироваться в окружающей обстановке;</a:t>
                      </a:r>
                    </a:p>
                    <a:p>
                      <a:pPr>
                        <a:buFont typeface="Arial"/>
                        <a:buChar char="•"/>
                      </a:pPr>
                      <a:r>
                        <a:rPr lang="ru-RU" sz="1100" b="1" u="none" strike="noStrike" dirty="0">
                          <a:latin typeface="+mj-lt"/>
                        </a:rPr>
                        <a:t>умение интенсивно работать в течение длительного времени без снижения результативности;</a:t>
                      </a:r>
                    </a:p>
                    <a:p>
                      <a:pPr>
                        <a:buFont typeface="Arial"/>
                        <a:buChar char="•"/>
                      </a:pPr>
                      <a:r>
                        <a:rPr lang="ru-RU" sz="1100" b="1" u="none" strike="noStrike" dirty="0">
                          <a:latin typeface="+mj-lt"/>
                        </a:rPr>
                        <a:t>способность быстро реагировать на ситуацию;</a:t>
                      </a:r>
                    </a:p>
                    <a:p>
                      <a:pPr>
                        <a:buFont typeface="Arial"/>
                        <a:buChar char="•"/>
                      </a:pPr>
                      <a:r>
                        <a:rPr lang="ru-RU" sz="1100" b="1" u="none" strike="noStrike" dirty="0">
                          <a:latin typeface="+mj-lt"/>
                        </a:rPr>
                        <a:t>способность заниматься длительное время кропотливой </a:t>
                      </a:r>
                      <a:r>
                        <a:rPr lang="ru-RU" sz="1100" b="1" u="none" strike="noStrike" dirty="0" smtClean="0">
                          <a:latin typeface="+mj-lt"/>
                        </a:rPr>
                        <a:t>работой;</a:t>
                      </a:r>
                      <a:r>
                        <a:rPr lang="ru-RU" sz="1100" b="1" u="none" strike="noStrike" baseline="0" dirty="0" smtClean="0">
                          <a:latin typeface="+mj-lt"/>
                        </a:rPr>
                        <a:t> </a:t>
                      </a:r>
                      <a:r>
                        <a:rPr lang="ru-RU" sz="1100" b="1" u="none" strike="noStrike" dirty="0" smtClean="0">
                          <a:latin typeface="+mj-lt"/>
                        </a:rPr>
                        <a:t>способность </a:t>
                      </a:r>
                      <a:r>
                        <a:rPr lang="ru-RU" sz="1100" b="1" u="none" strike="noStrike" dirty="0">
                          <a:latin typeface="+mj-lt"/>
                        </a:rPr>
                        <a:t>идти на риск</a:t>
                      </a:r>
                      <a:r>
                        <a:rPr lang="ru-RU" sz="1100" b="1" u="none" strike="noStrike" dirty="0" smtClean="0">
                          <a:latin typeface="+mj-lt"/>
                        </a:rPr>
                        <a:t>;</a:t>
                      </a:r>
                      <a:endParaRPr lang="ru-RU" sz="1100" b="1" u="none" strike="noStrike" dirty="0">
                        <a:latin typeface="+mj-lt"/>
                      </a:endParaRPr>
                    </a:p>
                  </a:txBody>
                  <a:tcPr marL="28575" marR="28575" marT="28575" marB="28575" anchor="ctr"/>
                </a:tc>
              </a:tr>
              <a:tr h="199448">
                <a:tc gridSpan="2">
                  <a:txBody>
                    <a:bodyPr/>
                    <a:lstStyle/>
                    <a:p>
                      <a:pPr algn="ctr"/>
                      <a:r>
                        <a:rPr lang="ru-RU" sz="1400" b="1" dirty="0">
                          <a:latin typeface="+mj-lt"/>
                        </a:rPr>
                        <a:t>Заболевания, противопоказанные для </a:t>
                      </a:r>
                      <a:r>
                        <a:rPr lang="ru-RU" sz="1400" b="1" dirty="0" smtClean="0">
                          <a:latin typeface="+mj-lt"/>
                        </a:rPr>
                        <a:t>профессии</a:t>
                      </a:r>
                      <a:r>
                        <a:rPr lang="ru-RU" sz="1100" b="1" dirty="0" smtClean="0">
                          <a:latin typeface="+mj-lt"/>
                        </a:rPr>
                        <a:t>:</a:t>
                      </a:r>
                      <a:endParaRPr lang="ru-RU" sz="1100" dirty="0">
                        <a:latin typeface="+mj-lt"/>
                      </a:endParaRPr>
                    </a:p>
                  </a:txBody>
                  <a:tcPr marL="28575" marR="28575" marT="28575" marB="28575" anchor="ctr"/>
                </a:tc>
                <a:tc hMerge="1">
                  <a:txBody>
                    <a:bodyPr/>
                    <a:lstStyle/>
                    <a:p>
                      <a:endParaRPr lang="ru-RU"/>
                    </a:p>
                  </a:txBody>
                  <a:tcPr/>
                </a:tc>
              </a:tr>
              <a:tr h="1329705">
                <a:tc>
                  <a:txBody>
                    <a:bodyPr/>
                    <a:lstStyle/>
                    <a:p>
                      <a:pPr>
                        <a:buFont typeface="Arial"/>
                        <a:buChar char="•"/>
                      </a:pPr>
                      <a:r>
                        <a:rPr lang="ru-RU" sz="1100" b="1" u="none" strike="noStrike" dirty="0">
                          <a:latin typeface="+mj-lt"/>
                        </a:rPr>
                        <a:t>заболевания сердца или нарушения артериального давления;</a:t>
                      </a:r>
                    </a:p>
                    <a:p>
                      <a:pPr>
                        <a:buFont typeface="Arial"/>
                        <a:buChar char="•"/>
                      </a:pPr>
                      <a:r>
                        <a:rPr lang="ru-RU" sz="1100" b="1" u="none" strike="noStrike" dirty="0">
                          <a:latin typeface="+mj-lt"/>
                        </a:rPr>
                        <a:t>нервно–психические </a:t>
                      </a:r>
                      <a:r>
                        <a:rPr lang="ru-RU" sz="1100" b="1" u="none" strike="noStrike" dirty="0" smtClean="0">
                          <a:latin typeface="+mj-lt"/>
                        </a:rPr>
                        <a:t>расстройства;</a:t>
                      </a:r>
                      <a:r>
                        <a:rPr lang="ru-RU" sz="1100" b="1" u="none" strike="noStrike" baseline="0" dirty="0" smtClean="0">
                          <a:latin typeface="+mj-lt"/>
                        </a:rPr>
                        <a:t> </a:t>
                      </a:r>
                      <a:r>
                        <a:rPr lang="ru-RU" sz="1100" b="1" u="none" strike="noStrike" dirty="0" smtClean="0">
                          <a:latin typeface="+mj-lt"/>
                        </a:rPr>
                        <a:t>судороги</a:t>
                      </a:r>
                      <a:r>
                        <a:rPr lang="ru-RU" sz="1100" b="1" u="none" strike="noStrike" dirty="0">
                          <a:latin typeface="+mj-lt"/>
                        </a:rPr>
                        <a:t>, потери сознания;</a:t>
                      </a:r>
                    </a:p>
                    <a:p>
                      <a:pPr>
                        <a:buFont typeface="Arial"/>
                        <a:buChar char="•"/>
                      </a:pPr>
                      <a:r>
                        <a:rPr lang="ru-RU" sz="1100" b="1" u="none" strike="noStrike" dirty="0">
                          <a:latin typeface="+mj-lt"/>
                        </a:rPr>
                        <a:t>употребление наркотиков, зависимость от алкоголя;</a:t>
                      </a:r>
                    </a:p>
                    <a:p>
                      <a:pPr>
                        <a:buFont typeface="Arial"/>
                        <a:buChar char="•"/>
                      </a:pPr>
                      <a:r>
                        <a:rPr lang="ru-RU" sz="1100" b="1" u="none" strike="noStrike" dirty="0">
                          <a:latin typeface="+mj-lt"/>
                        </a:rPr>
                        <a:t>некорректируемое снижение остроты зрения;</a:t>
                      </a:r>
                    </a:p>
                    <a:p>
                      <a:pPr>
                        <a:buFont typeface="Arial"/>
                        <a:buChar char="•"/>
                      </a:pPr>
                      <a:r>
                        <a:rPr lang="ru-RU" sz="1100" b="1" u="none" strike="noStrike" dirty="0">
                          <a:latin typeface="+mj-lt"/>
                        </a:rPr>
                        <a:t>нарушение цветоразличения, бинокулярного зрения;</a:t>
                      </a:r>
                    </a:p>
                    <a:p>
                      <a:pPr>
                        <a:buFont typeface="Arial"/>
                        <a:buChar char="•"/>
                      </a:pPr>
                      <a:r>
                        <a:rPr lang="ru-RU" sz="1100" b="1" u="none" strike="noStrike" dirty="0">
                          <a:latin typeface="+mj-lt"/>
                        </a:rPr>
                        <a:t>расстройства </a:t>
                      </a:r>
                      <a:r>
                        <a:rPr lang="ru-RU" sz="1100" b="1" u="none" strike="noStrike" dirty="0" smtClean="0">
                          <a:latin typeface="+mj-lt"/>
                        </a:rPr>
                        <a:t>слуха;</a:t>
                      </a:r>
                      <a:r>
                        <a:rPr lang="ru-RU" sz="1100" b="1" u="none" strike="noStrike" baseline="0" dirty="0" smtClean="0">
                          <a:latin typeface="+mj-lt"/>
                        </a:rPr>
                        <a:t> </a:t>
                      </a:r>
                      <a:r>
                        <a:rPr lang="ru-RU" sz="1100" b="1" u="none" strike="noStrike" dirty="0" smtClean="0">
                          <a:latin typeface="+mj-lt"/>
                        </a:rPr>
                        <a:t>вестибулярные </a:t>
                      </a:r>
                      <a:r>
                        <a:rPr lang="ru-RU" sz="1100" b="1" u="none" strike="noStrike" dirty="0">
                          <a:latin typeface="+mj-lt"/>
                        </a:rPr>
                        <a:t>расстройства, нарушение чувства </a:t>
                      </a:r>
                      <a:r>
                        <a:rPr lang="ru-RU" sz="1100" b="1" u="none" strike="noStrike" dirty="0" smtClean="0">
                          <a:latin typeface="+mj-lt"/>
                        </a:rPr>
                        <a:t>равновесия;</a:t>
                      </a:r>
                      <a:r>
                        <a:rPr lang="ru-RU" sz="1100" b="1" u="none" strike="noStrike" baseline="0" dirty="0" smtClean="0">
                          <a:latin typeface="+mj-lt"/>
                        </a:rPr>
                        <a:t> </a:t>
                      </a:r>
                      <a:r>
                        <a:rPr lang="ru-RU" sz="1100" b="1" u="none" strike="noStrike" dirty="0" smtClean="0">
                          <a:latin typeface="+mj-lt"/>
                        </a:rPr>
                        <a:t>дрожание рук;</a:t>
                      </a:r>
                      <a:r>
                        <a:rPr lang="ru-RU" sz="1100" b="1" u="none" strike="noStrike" baseline="0" dirty="0" smtClean="0">
                          <a:latin typeface="+mj-lt"/>
                        </a:rPr>
                        <a:t> </a:t>
                      </a:r>
                      <a:r>
                        <a:rPr lang="ru-RU" sz="1100" b="1" u="none" strike="noStrike" dirty="0" smtClean="0">
                          <a:latin typeface="+mj-lt"/>
                        </a:rPr>
                        <a:t>расстройства </a:t>
                      </a:r>
                      <a:r>
                        <a:rPr lang="ru-RU" sz="1100" b="1" u="none" strike="noStrike" dirty="0">
                          <a:latin typeface="+mj-lt"/>
                        </a:rPr>
                        <a:t>речи;</a:t>
                      </a:r>
                    </a:p>
                  </a:txBody>
                  <a:tcPr marL="28575" marR="28575" marT="28575" marB="28575" anchor="ctr"/>
                </a:tc>
                <a:tc>
                  <a:txBody>
                    <a:bodyPr/>
                    <a:lstStyle/>
                    <a:p>
                      <a:pPr>
                        <a:buFont typeface="Arial"/>
                        <a:buChar char="•"/>
                      </a:pPr>
                      <a:r>
                        <a:rPr lang="ru-RU" sz="1100" b="1" u="none" strike="noStrike" dirty="0">
                          <a:latin typeface="+mj-lt"/>
                        </a:rPr>
                        <a:t>расстройства координации </a:t>
                      </a:r>
                      <a:r>
                        <a:rPr lang="ru-RU" sz="1100" b="1" u="none" strike="noStrike" dirty="0" smtClean="0">
                          <a:latin typeface="+mj-lt"/>
                        </a:rPr>
                        <a:t>движений;</a:t>
                      </a:r>
                      <a:r>
                        <a:rPr lang="ru-RU" sz="1100" b="1" u="none" strike="noStrike" baseline="0" dirty="0" smtClean="0">
                          <a:latin typeface="+mj-lt"/>
                        </a:rPr>
                        <a:t> </a:t>
                      </a:r>
                      <a:r>
                        <a:rPr lang="ru-RU" sz="1100" b="1" u="none" strike="noStrike" dirty="0" smtClean="0">
                          <a:latin typeface="+mj-lt"/>
                        </a:rPr>
                        <a:t>боязнь </a:t>
                      </a:r>
                      <a:r>
                        <a:rPr lang="ru-RU" sz="1100" b="1" u="none" strike="noStrike" dirty="0">
                          <a:latin typeface="+mj-lt"/>
                        </a:rPr>
                        <a:t>высоты;</a:t>
                      </a:r>
                    </a:p>
                    <a:p>
                      <a:pPr>
                        <a:buFont typeface="Arial"/>
                        <a:buChar char="•"/>
                      </a:pPr>
                      <a:r>
                        <a:rPr lang="ru-RU" sz="1100" b="1" u="none" strike="noStrike" dirty="0">
                          <a:latin typeface="+mj-lt"/>
                        </a:rPr>
                        <a:t>заболевания позвоночника, суставов или нижних конечностей;</a:t>
                      </a:r>
                    </a:p>
                    <a:p>
                      <a:pPr>
                        <a:buFont typeface="Arial"/>
                        <a:buChar char="•"/>
                      </a:pPr>
                      <a:r>
                        <a:rPr lang="ru-RU" sz="1100" b="1" u="none" strike="noStrike" dirty="0">
                          <a:latin typeface="+mj-lt"/>
                        </a:rPr>
                        <a:t>хронические инфекционные заболевания;</a:t>
                      </a:r>
                    </a:p>
                    <a:p>
                      <a:pPr>
                        <a:buFont typeface="Arial"/>
                        <a:buChar char="•"/>
                      </a:pPr>
                      <a:r>
                        <a:rPr lang="ru-RU" sz="1100" b="1" u="none" strike="noStrike" dirty="0" smtClean="0">
                          <a:latin typeface="+mj-lt"/>
                        </a:rPr>
                        <a:t>аллергии;</a:t>
                      </a:r>
                      <a:r>
                        <a:rPr lang="ru-RU" sz="1100" b="1" u="none" strike="noStrike" baseline="0" dirty="0" smtClean="0">
                          <a:latin typeface="+mj-lt"/>
                        </a:rPr>
                        <a:t> </a:t>
                      </a:r>
                      <a:r>
                        <a:rPr lang="ru-RU" sz="1100" b="1" u="none" strike="noStrike" dirty="0" smtClean="0">
                          <a:latin typeface="+mj-lt"/>
                        </a:rPr>
                        <a:t>кожные заболевания;</a:t>
                      </a:r>
                      <a:r>
                        <a:rPr lang="ru-RU" sz="1100" b="1" u="none" strike="noStrike" baseline="0" dirty="0" smtClean="0">
                          <a:latin typeface="+mj-lt"/>
                        </a:rPr>
                        <a:t> </a:t>
                      </a:r>
                      <a:r>
                        <a:rPr lang="ru-RU" sz="1100" b="1" u="none" strike="noStrike" dirty="0" smtClean="0">
                          <a:latin typeface="+mj-lt"/>
                        </a:rPr>
                        <a:t>заболевания </a:t>
                      </a:r>
                      <a:r>
                        <a:rPr lang="ru-RU" sz="1100" b="1" u="none" strike="noStrike" dirty="0">
                          <a:latin typeface="+mj-lt"/>
                        </a:rPr>
                        <a:t>органов дыхания;</a:t>
                      </a:r>
                    </a:p>
                    <a:p>
                      <a:pPr>
                        <a:buFont typeface="Arial"/>
                        <a:buChar char="•"/>
                      </a:pPr>
                      <a:r>
                        <a:rPr lang="ru-RU" sz="1100" b="1" u="none" strike="noStrike" dirty="0">
                          <a:latin typeface="+mj-lt"/>
                        </a:rPr>
                        <a:t>заболевания органов пищеварения и выделения;</a:t>
                      </a:r>
                    </a:p>
                    <a:p>
                      <a:pPr>
                        <a:buFont typeface="Arial"/>
                        <a:buChar char="•"/>
                      </a:pPr>
                      <a:r>
                        <a:rPr lang="ru-RU" sz="1100" b="1" u="none" strike="noStrike" dirty="0">
                          <a:latin typeface="+mj-lt"/>
                        </a:rPr>
                        <a:t>сахарный </a:t>
                      </a:r>
                      <a:r>
                        <a:rPr lang="ru-RU" sz="1100" b="1" u="none" strike="noStrike" dirty="0" smtClean="0">
                          <a:latin typeface="+mj-lt"/>
                        </a:rPr>
                        <a:t>диабет;</a:t>
                      </a:r>
                      <a:r>
                        <a:rPr lang="ru-RU" sz="1100" b="1" u="none" strike="noStrike" baseline="0" dirty="0" smtClean="0">
                          <a:latin typeface="+mj-lt"/>
                        </a:rPr>
                        <a:t> </a:t>
                      </a:r>
                      <a:r>
                        <a:rPr lang="ru-RU" sz="1100" b="1" u="none" strike="noStrike" dirty="0" smtClean="0">
                          <a:latin typeface="+mj-lt"/>
                        </a:rPr>
                        <a:t>геморроидальные </a:t>
                      </a:r>
                      <a:r>
                        <a:rPr lang="ru-RU" sz="1100" b="1" u="none" strike="noStrike" dirty="0">
                          <a:latin typeface="+mj-lt"/>
                        </a:rPr>
                        <a:t>расстройства;</a:t>
                      </a:r>
                    </a:p>
                    <a:p>
                      <a:pPr>
                        <a:buFont typeface="Arial"/>
                        <a:buChar char="•"/>
                      </a:pPr>
                      <a:r>
                        <a:rPr lang="ru-RU" sz="1100" b="1" u="none" strike="noStrike" dirty="0">
                          <a:latin typeface="+mj-lt"/>
                        </a:rPr>
                        <a:t>выраженные физические недостатки.</a:t>
                      </a:r>
                    </a:p>
                  </a:txBody>
                  <a:tcPr marL="28575" marR="28575" marT="28575" marB="28575" anchor="ctr"/>
                </a:tc>
              </a:tr>
              <a:tr h="300724">
                <a:tc gridSpan="2">
                  <a:txBody>
                    <a:bodyPr/>
                    <a:lstStyle/>
                    <a:p>
                      <a:r>
                        <a:rPr lang="ru-RU" sz="1400" b="1" dirty="0">
                          <a:latin typeface="+mj-lt"/>
                        </a:rPr>
                        <a:t>Уровень образования </a:t>
                      </a:r>
                      <a:r>
                        <a:rPr lang="ru-RU" sz="1100" b="1" dirty="0" smtClean="0">
                          <a:latin typeface="+mj-lt"/>
                        </a:rPr>
                        <a:t>:</a:t>
                      </a:r>
                      <a:r>
                        <a:rPr lang="ru-RU" sz="1100" b="0" baseline="0" dirty="0">
                          <a:latin typeface="+mj-lt"/>
                        </a:rPr>
                        <a:t> </a:t>
                      </a:r>
                      <a:r>
                        <a:rPr lang="ru-RU" sz="1100" b="0" baseline="0" dirty="0" smtClean="0">
                          <a:latin typeface="+mj-lt"/>
                        </a:rPr>
                        <a:t>п</a:t>
                      </a:r>
                      <a:r>
                        <a:rPr lang="ru-RU" sz="1100" dirty="0" smtClean="0">
                          <a:latin typeface="+mj-lt"/>
                        </a:rPr>
                        <a:t>рофессии </a:t>
                      </a:r>
                      <a:r>
                        <a:rPr lang="ru-RU" sz="1100" dirty="0">
                          <a:latin typeface="+mj-lt"/>
                        </a:rPr>
                        <a:t>обучают специальные курсы.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600" b="1" dirty="0"/>
              <a:t>Сотрудник Федеральной службы безопасности</a:t>
            </a:r>
            <a:endParaRPr lang="ru-RU" sz="1600" dirty="0"/>
          </a:p>
        </p:txBody>
      </p:sp>
      <p:graphicFrame>
        <p:nvGraphicFramePr>
          <p:cNvPr id="4" name="Содержимое 3"/>
          <p:cNvGraphicFramePr>
            <a:graphicFrameLocks noGrp="1"/>
          </p:cNvGraphicFramePr>
          <p:nvPr>
            <p:ph idx="1"/>
          </p:nvPr>
        </p:nvGraphicFramePr>
        <p:xfrm>
          <a:off x="251520" y="476673"/>
          <a:ext cx="8445624" cy="6280862"/>
        </p:xfrm>
        <a:graphic>
          <a:graphicData uri="http://schemas.openxmlformats.org/drawingml/2006/table">
            <a:tbl>
              <a:tblPr firstRow="1" bandRow="1">
                <a:tableStyleId>{5C22544A-7EE6-4342-B048-85BDC9FD1C3A}</a:tableStyleId>
              </a:tblPr>
              <a:tblGrid>
                <a:gridCol w="4330824"/>
                <a:gridCol w="4114800"/>
              </a:tblGrid>
              <a:tr h="259284">
                <a:tc gridSpan="2">
                  <a:txBody>
                    <a:bodyPr/>
                    <a:lstStyle/>
                    <a:p>
                      <a:r>
                        <a:rPr lang="ru-RU" sz="1100" b="1" i="0" kern="1200" dirty="0" smtClean="0">
                          <a:solidFill>
                            <a:schemeClr val="lt1"/>
                          </a:solidFill>
                          <a:latin typeface="+mn-lt"/>
                          <a:ea typeface="+mn-ea"/>
                          <a:cs typeface="+mn-cs"/>
                        </a:rPr>
                        <a:t>Назначение профессии :обеспечение законности и правопорядка, защита государства от внутренних и внешних угроз.</a:t>
                      </a:r>
                      <a:endParaRPr lang="ru-RU" sz="1100" b="1" dirty="0">
                        <a:latin typeface="+mn-lt"/>
                      </a:endParaRPr>
                    </a:p>
                  </a:txBody>
                  <a:tcPr/>
                </a:tc>
                <a:tc hMerge="1">
                  <a:txBody>
                    <a:bodyPr/>
                    <a:lstStyle/>
                    <a:p>
                      <a:endParaRPr lang="ru-RU" dirty="0"/>
                    </a:p>
                  </a:txBody>
                  <a:tcPr/>
                </a:tc>
              </a:tr>
              <a:tr h="259284">
                <a:tc gridSpan="2">
                  <a:txBody>
                    <a:bodyPr/>
                    <a:lstStyle/>
                    <a:p>
                      <a:r>
                        <a:rPr lang="ru-RU" sz="1100" b="1" i="0" kern="1200" dirty="0" smtClean="0">
                          <a:solidFill>
                            <a:schemeClr val="dk1"/>
                          </a:solidFill>
                          <a:latin typeface="+mn-lt"/>
                          <a:ea typeface="+mn-ea"/>
                          <a:cs typeface="+mn-cs"/>
                        </a:rPr>
                        <a:t>Основные решаемые задачи:</a:t>
                      </a:r>
                      <a:r>
                        <a:rPr lang="ru-RU" sz="1100" b="1" i="0" kern="1200" baseline="0" dirty="0" smtClean="0">
                          <a:solidFill>
                            <a:schemeClr val="dk1"/>
                          </a:solidFill>
                          <a:latin typeface="+mn-lt"/>
                          <a:ea typeface="+mn-ea"/>
                          <a:cs typeface="+mn-cs"/>
                        </a:rPr>
                        <a:t> в</a:t>
                      </a:r>
                      <a:r>
                        <a:rPr lang="ru-RU" sz="1100" b="1" i="0" u="none" strike="noStrike" kern="1200" dirty="0" smtClean="0">
                          <a:solidFill>
                            <a:schemeClr val="dk1"/>
                          </a:solidFill>
                          <a:latin typeface="+mn-lt"/>
                          <a:ea typeface="+mn-ea"/>
                          <a:cs typeface="+mn-cs"/>
                        </a:rPr>
                        <a:t>ыполнение специальных </a:t>
                      </a:r>
                      <a:r>
                        <a:rPr lang="ru-RU" sz="1100" b="1" i="0" u="none" strike="noStrike" kern="1200" dirty="0" err="1" smtClean="0">
                          <a:solidFill>
                            <a:schemeClr val="dk1"/>
                          </a:solidFill>
                          <a:latin typeface="+mn-lt"/>
                          <a:ea typeface="+mn-ea"/>
                          <a:cs typeface="+mn-cs"/>
                        </a:rPr>
                        <a:t>стратегиских</a:t>
                      </a:r>
                      <a:r>
                        <a:rPr lang="ru-RU" sz="1100" b="1" i="0" u="none" strike="noStrike" kern="1200" dirty="0" smtClean="0">
                          <a:solidFill>
                            <a:schemeClr val="dk1"/>
                          </a:solidFill>
                          <a:latin typeface="+mn-lt"/>
                          <a:ea typeface="+mn-ea"/>
                          <a:cs typeface="+mn-cs"/>
                        </a:rPr>
                        <a:t>, тактических и </a:t>
                      </a:r>
                      <a:r>
                        <a:rPr lang="ru-RU" sz="1100" b="1" i="0" u="none" strike="noStrike" kern="1200" dirty="0" err="1" smtClean="0">
                          <a:solidFill>
                            <a:schemeClr val="dk1"/>
                          </a:solidFill>
                          <a:latin typeface="+mn-lt"/>
                          <a:ea typeface="+mn-ea"/>
                          <a:cs typeface="+mn-cs"/>
                        </a:rPr>
                        <a:t>опертивных</a:t>
                      </a:r>
                      <a:r>
                        <a:rPr lang="ru-RU" sz="1100" b="1" i="0" u="none" strike="noStrike" kern="1200" dirty="0" smtClean="0">
                          <a:solidFill>
                            <a:schemeClr val="dk1"/>
                          </a:solidFill>
                          <a:latin typeface="+mn-lt"/>
                          <a:ea typeface="+mn-ea"/>
                          <a:cs typeface="+mn-cs"/>
                        </a:rPr>
                        <a:t> задач.</a:t>
                      </a:r>
                      <a:endParaRPr lang="ru-RU" sz="1100" b="1" i="0" u="none" strike="noStrike" kern="1200" dirty="0">
                        <a:solidFill>
                          <a:schemeClr val="dk1"/>
                        </a:solidFill>
                        <a:latin typeface="+mn-lt"/>
                        <a:ea typeface="+mn-ea"/>
                        <a:cs typeface="+mn-cs"/>
                      </a:endParaRPr>
                    </a:p>
                  </a:txBody>
                  <a:tcPr/>
                </a:tc>
                <a:tc hMerge="1">
                  <a:txBody>
                    <a:bodyPr/>
                    <a:lstStyle/>
                    <a:p>
                      <a:endParaRPr lang="ru-RU" dirty="0"/>
                    </a:p>
                  </a:txBody>
                  <a:tcPr/>
                </a:tc>
              </a:tr>
              <a:tr h="224967">
                <a:tc gridSpan="2">
                  <a:txBody>
                    <a:bodyPr/>
                    <a:lstStyle/>
                    <a:p>
                      <a:pPr algn="ctr"/>
                      <a:r>
                        <a:rPr lang="ru-RU" sz="1100" b="1" dirty="0">
                          <a:latin typeface="+mn-lt"/>
                        </a:rPr>
                        <a:t>Профессионально–важные качества профессии "Сотрудник Федеральной службы безопасности (ФСБ)":</a:t>
                      </a:r>
                    </a:p>
                  </a:txBody>
                  <a:tcPr marL="28575" marR="28575" marT="28575" marB="28575" anchor="ctr"/>
                </a:tc>
                <a:tc hMerge="1">
                  <a:txBody>
                    <a:bodyPr/>
                    <a:lstStyle/>
                    <a:p>
                      <a:endParaRPr lang="ru-RU"/>
                    </a:p>
                  </a:txBody>
                  <a:tcPr/>
                </a:tc>
              </a:tr>
              <a:tr h="3748171">
                <a:tc>
                  <a:txBody>
                    <a:bodyPr/>
                    <a:lstStyle/>
                    <a:p>
                      <a:pPr>
                        <a:buFont typeface="Arial"/>
                        <a:buNone/>
                      </a:pPr>
                      <a:r>
                        <a:rPr lang="ru-RU" sz="1100" b="1" u="none" strike="noStrike" dirty="0" smtClean="0">
                          <a:latin typeface="+mn-lt"/>
                        </a:rPr>
                        <a:t>дисциплинированность; организованность</a:t>
                      </a:r>
                      <a:r>
                        <a:rPr lang="ru-RU" sz="1100" b="1" u="none" strike="noStrike" dirty="0">
                          <a:latin typeface="+mn-lt"/>
                        </a:rPr>
                        <a:t>, самодисциплина;</a:t>
                      </a:r>
                    </a:p>
                    <a:p>
                      <a:pPr>
                        <a:buFont typeface="Arial"/>
                        <a:buChar char="•"/>
                      </a:pPr>
                      <a:r>
                        <a:rPr lang="ru-RU" sz="1100" b="1" u="none" strike="noStrike" dirty="0" smtClean="0">
                          <a:latin typeface="+mn-lt"/>
                        </a:rPr>
                        <a:t>ответственность;</a:t>
                      </a:r>
                      <a:r>
                        <a:rPr lang="ru-RU" sz="1100" b="1" u="none" strike="noStrike" baseline="0" dirty="0" smtClean="0">
                          <a:latin typeface="+mn-lt"/>
                        </a:rPr>
                        <a:t> </a:t>
                      </a:r>
                      <a:r>
                        <a:rPr lang="ru-RU" sz="1100" b="1" u="none" strike="noStrike" dirty="0" smtClean="0">
                          <a:latin typeface="+mn-lt"/>
                        </a:rPr>
                        <a:t>предусмотрительность;</a:t>
                      </a:r>
                      <a:r>
                        <a:rPr lang="ru-RU" sz="1100" b="1" u="none" strike="noStrike" baseline="0" dirty="0" smtClean="0">
                          <a:latin typeface="+mn-lt"/>
                        </a:rPr>
                        <a:t> </a:t>
                      </a:r>
                      <a:r>
                        <a:rPr lang="ru-RU" sz="1100" b="1" u="none" strike="noStrike" dirty="0" smtClean="0">
                          <a:latin typeface="+mn-lt"/>
                        </a:rPr>
                        <a:t>пунктуальность</a:t>
                      </a:r>
                      <a:r>
                        <a:rPr lang="ru-RU" sz="1100" b="1" u="none" strike="noStrike" dirty="0">
                          <a:latin typeface="+mn-lt"/>
                        </a:rPr>
                        <a:t>;</a:t>
                      </a:r>
                    </a:p>
                    <a:p>
                      <a:pPr>
                        <a:buFont typeface="Arial"/>
                        <a:buChar char="•"/>
                      </a:pPr>
                      <a:r>
                        <a:rPr lang="ru-RU" sz="1100" b="1" u="none" strike="noStrike" dirty="0" smtClean="0">
                          <a:latin typeface="+mn-lt"/>
                        </a:rPr>
                        <a:t>Решительность; самообладание</a:t>
                      </a:r>
                      <a:r>
                        <a:rPr lang="ru-RU" sz="1100" b="1" u="none" strike="noStrike" dirty="0">
                          <a:latin typeface="+mn-lt"/>
                        </a:rPr>
                        <a:t>, эмоциональная уравновешенность, </a:t>
                      </a:r>
                      <a:r>
                        <a:rPr lang="ru-RU" sz="1100" b="1" u="none" strike="noStrike" dirty="0" smtClean="0">
                          <a:latin typeface="+mn-lt"/>
                        </a:rPr>
                        <a:t>выдержка;</a:t>
                      </a:r>
                      <a:r>
                        <a:rPr lang="ru-RU" sz="1100" b="1" u="none" strike="noStrike" baseline="0" dirty="0" smtClean="0">
                          <a:latin typeface="+mn-lt"/>
                        </a:rPr>
                        <a:t> </a:t>
                      </a:r>
                      <a:r>
                        <a:rPr lang="ru-RU" sz="1100" b="1" u="none" strike="noStrike" dirty="0" smtClean="0">
                          <a:latin typeface="+mn-lt"/>
                        </a:rPr>
                        <a:t>развитые </a:t>
                      </a:r>
                      <a:r>
                        <a:rPr lang="ru-RU" sz="1100" b="1" u="none" strike="noStrike" dirty="0">
                          <a:latin typeface="+mn-lt"/>
                        </a:rPr>
                        <a:t>волевые </a:t>
                      </a:r>
                      <a:r>
                        <a:rPr lang="ru-RU" sz="1100" b="1" u="none" strike="noStrike" dirty="0" smtClean="0">
                          <a:latin typeface="+mn-lt"/>
                        </a:rPr>
                        <a:t>качества;</a:t>
                      </a:r>
                      <a:r>
                        <a:rPr lang="ru-RU" sz="1100" b="1" u="none" strike="noStrike" baseline="0" dirty="0" smtClean="0">
                          <a:latin typeface="+mn-lt"/>
                        </a:rPr>
                        <a:t> </a:t>
                      </a:r>
                      <a:r>
                        <a:rPr lang="ru-RU" sz="1100" b="1" u="none" strike="noStrike" dirty="0" smtClean="0">
                          <a:latin typeface="+mn-lt"/>
                        </a:rPr>
                        <a:t>смелость;</a:t>
                      </a:r>
                      <a:r>
                        <a:rPr lang="ru-RU" sz="1100" b="1" u="none" strike="noStrike" baseline="0" dirty="0" smtClean="0">
                          <a:latin typeface="+mn-lt"/>
                        </a:rPr>
                        <a:t> </a:t>
                      </a:r>
                      <a:r>
                        <a:rPr lang="ru-RU" sz="1100" b="1" u="none" strike="noStrike" dirty="0" smtClean="0">
                          <a:latin typeface="+mn-lt"/>
                        </a:rPr>
                        <a:t>способность </a:t>
                      </a:r>
                      <a:r>
                        <a:rPr lang="ru-RU" sz="1100" b="1" u="none" strike="noStrike" dirty="0">
                          <a:latin typeface="+mn-lt"/>
                        </a:rPr>
                        <a:t>к переключениям с одной деятельности на </a:t>
                      </a:r>
                      <a:r>
                        <a:rPr lang="ru-RU" sz="1100" b="1" u="none" strike="noStrike" dirty="0" smtClean="0">
                          <a:latin typeface="+mn-lt"/>
                        </a:rPr>
                        <a:t>другую;</a:t>
                      </a:r>
                      <a:r>
                        <a:rPr lang="ru-RU" sz="1100" b="1" u="none" strike="noStrike" baseline="0" dirty="0" smtClean="0">
                          <a:latin typeface="+mn-lt"/>
                        </a:rPr>
                        <a:t> </a:t>
                      </a:r>
                      <a:r>
                        <a:rPr lang="ru-RU" sz="1100" b="1" u="none" strike="noStrike" baseline="0" dirty="0" err="1" smtClean="0">
                          <a:latin typeface="+mn-lt"/>
                        </a:rPr>
                        <a:t>сп</a:t>
                      </a:r>
                      <a:r>
                        <a:rPr lang="ru-RU" sz="1100" b="1" u="none" strike="noStrike" dirty="0" err="1" smtClean="0">
                          <a:latin typeface="+mn-lt"/>
                        </a:rPr>
                        <a:t>обность</a:t>
                      </a:r>
                      <a:r>
                        <a:rPr lang="ru-RU" sz="1100" b="1" u="none" strike="noStrike" dirty="0" smtClean="0">
                          <a:latin typeface="+mn-lt"/>
                        </a:rPr>
                        <a:t> </a:t>
                      </a:r>
                      <a:r>
                        <a:rPr lang="ru-RU" sz="1100" b="1" u="none" strike="noStrike" dirty="0">
                          <a:latin typeface="+mn-lt"/>
                        </a:rPr>
                        <a:t>организовывать свою деятельность в условиях большого потока информации и разнообразия </a:t>
                      </a:r>
                      <a:r>
                        <a:rPr lang="ru-RU" sz="1100" b="1" u="none" strike="noStrike" dirty="0" smtClean="0">
                          <a:latin typeface="+mn-lt"/>
                        </a:rPr>
                        <a:t> задач;</a:t>
                      </a:r>
                      <a:r>
                        <a:rPr lang="ru-RU" sz="1100" b="1" u="none" strike="noStrike" baseline="0" dirty="0" smtClean="0">
                          <a:latin typeface="+mn-lt"/>
                        </a:rPr>
                        <a:t> </a:t>
                      </a:r>
                      <a:r>
                        <a:rPr lang="ru-RU" sz="1100" b="1" u="none" strike="noStrike" dirty="0" smtClean="0">
                          <a:latin typeface="+mn-lt"/>
                        </a:rPr>
                        <a:t>способность </a:t>
                      </a:r>
                      <a:r>
                        <a:rPr lang="ru-RU" sz="1100" b="1" u="none" strike="noStrike" dirty="0">
                          <a:latin typeface="+mn-lt"/>
                        </a:rPr>
                        <a:t>переносить неприятные ощущения (дурной запах, шум, грязь, холодная вода, ожог, царапина, удар электрического тока и т.д.) без потрясений;</a:t>
                      </a:r>
                    </a:p>
                    <a:p>
                      <a:pPr>
                        <a:buFont typeface="Arial"/>
                        <a:buChar char="•"/>
                      </a:pPr>
                      <a:r>
                        <a:rPr lang="ru-RU" sz="1100" b="1" u="none" strike="noStrike" dirty="0">
                          <a:latin typeface="+mn-lt"/>
                        </a:rPr>
                        <a:t>способность рационально действовать в экстремальных ситуациях;</a:t>
                      </a:r>
                    </a:p>
                    <a:p>
                      <a:pPr>
                        <a:buFont typeface="Arial"/>
                        <a:buChar char="•"/>
                      </a:pPr>
                      <a:r>
                        <a:rPr lang="ru-RU" sz="1100" b="1" u="none" strike="noStrike" dirty="0">
                          <a:latin typeface="+mn-lt"/>
                        </a:rPr>
                        <a:t>старательность, </a:t>
                      </a:r>
                      <a:r>
                        <a:rPr lang="ru-RU" sz="1100" b="1" u="none" strike="noStrike" dirty="0" smtClean="0">
                          <a:latin typeface="+mn-lt"/>
                        </a:rPr>
                        <a:t>исполнительность;</a:t>
                      </a:r>
                      <a:r>
                        <a:rPr lang="ru-RU" sz="1100" b="1" u="none" strike="noStrike" baseline="0" dirty="0" smtClean="0">
                          <a:latin typeface="+mn-lt"/>
                        </a:rPr>
                        <a:t> с</a:t>
                      </a:r>
                      <a:r>
                        <a:rPr lang="ru-RU" sz="1100" b="1" u="none" strike="noStrike" dirty="0" smtClean="0">
                          <a:latin typeface="+mn-lt"/>
                        </a:rPr>
                        <a:t>тремление к профессиональному совершенству;</a:t>
                      </a:r>
                      <a:r>
                        <a:rPr lang="ru-RU" sz="1100" b="1" u="none" strike="noStrike" baseline="0" dirty="0" smtClean="0">
                          <a:latin typeface="+mn-lt"/>
                        </a:rPr>
                        <a:t> </a:t>
                      </a:r>
                      <a:r>
                        <a:rPr lang="ru-RU" sz="1100" b="1" u="none" strike="noStrike" dirty="0" smtClean="0">
                          <a:latin typeface="+mn-lt"/>
                        </a:rPr>
                        <a:t>товарищество; чувство долга;</a:t>
                      </a:r>
                      <a:r>
                        <a:rPr lang="ru-RU" sz="1100" b="1" u="none" strike="noStrike" baseline="0" dirty="0" smtClean="0">
                          <a:latin typeface="+mn-lt"/>
                        </a:rPr>
                        <a:t> </a:t>
                      </a:r>
                      <a:r>
                        <a:rPr lang="ru-RU" sz="1100" b="1" u="none" strike="noStrike" dirty="0" smtClean="0">
                          <a:latin typeface="+mn-lt"/>
                        </a:rPr>
                        <a:t>честность;</a:t>
                      </a:r>
                      <a:r>
                        <a:rPr lang="ru-RU" sz="1100" b="1" u="none" strike="noStrike" baseline="0" dirty="0" smtClean="0">
                          <a:latin typeface="+mn-lt"/>
                        </a:rPr>
                        <a:t> </a:t>
                      </a:r>
                      <a:r>
                        <a:rPr lang="ru-RU" sz="1100" b="1" u="none" strike="noStrike" dirty="0" smtClean="0">
                          <a:latin typeface="+mn-lt"/>
                        </a:rPr>
                        <a:t>патриотизм;</a:t>
                      </a:r>
                      <a:r>
                        <a:rPr lang="ru-RU" sz="1100" b="1" u="none" strike="noStrike" baseline="0" dirty="0" smtClean="0">
                          <a:latin typeface="+mn-lt"/>
                        </a:rPr>
                        <a:t> </a:t>
                      </a:r>
                      <a:r>
                        <a:rPr lang="ru-RU" sz="1100" b="1" u="none" strike="noStrike" dirty="0" smtClean="0">
                          <a:latin typeface="+mn-lt"/>
                        </a:rPr>
                        <a:t>хорошо </a:t>
                      </a:r>
                      <a:r>
                        <a:rPr lang="ru-RU" sz="1100" b="1" u="none" strike="noStrike" dirty="0">
                          <a:latin typeface="+mn-lt"/>
                        </a:rPr>
                        <a:t>развитые свойства ощущений и восприятия (зрение, слух, обоняние, осязание);</a:t>
                      </a:r>
                    </a:p>
                    <a:p>
                      <a:pPr>
                        <a:buFont typeface="Arial"/>
                        <a:buChar char="•"/>
                      </a:pPr>
                      <a:r>
                        <a:rPr lang="ru-RU" sz="1100" b="1" u="none" strike="noStrike" dirty="0">
                          <a:latin typeface="+mn-lt"/>
                        </a:rPr>
                        <a:t>хорошо развитые свойства внимания;</a:t>
                      </a:r>
                    </a:p>
                    <a:p>
                      <a:pPr>
                        <a:buFont typeface="Arial"/>
                        <a:buChar char="•"/>
                      </a:pPr>
                      <a:r>
                        <a:rPr lang="ru-RU" sz="1100" b="1" u="none" strike="noStrike" dirty="0" smtClean="0">
                          <a:latin typeface="+mn-lt"/>
                        </a:rPr>
                        <a:t>способность </a:t>
                      </a:r>
                      <a:r>
                        <a:rPr lang="ru-RU" sz="1100" b="1" u="none" strike="noStrike" dirty="0">
                          <a:latin typeface="+mn-lt"/>
                        </a:rPr>
                        <a:t>к образному представлению предметов, процессов и </a:t>
                      </a:r>
                      <a:r>
                        <a:rPr lang="ru-RU" sz="1100" b="1" u="none" strike="noStrike" dirty="0" smtClean="0">
                          <a:latin typeface="+mn-lt"/>
                        </a:rPr>
                        <a:t>явлений;</a:t>
                      </a:r>
                      <a:r>
                        <a:rPr lang="ru-RU" sz="1100" b="1" u="none" strike="noStrike" baseline="0" dirty="0" smtClean="0">
                          <a:latin typeface="+mn-lt"/>
                        </a:rPr>
                        <a:t> </a:t>
                      </a:r>
                      <a:r>
                        <a:rPr lang="ru-RU" sz="1100" b="1" u="none" strike="noStrike" dirty="0" smtClean="0">
                          <a:latin typeface="+mn-lt"/>
                        </a:rPr>
                        <a:t>способность </a:t>
                      </a:r>
                      <a:r>
                        <a:rPr lang="ru-RU" sz="1100" b="1" u="none" strike="noStrike" dirty="0">
                          <a:latin typeface="+mn-lt"/>
                        </a:rPr>
                        <a:t>к переводу образа в словесное описание;</a:t>
                      </a:r>
                    </a:p>
                    <a:p>
                      <a:pPr>
                        <a:buFont typeface="Arial"/>
                        <a:buChar char="•"/>
                      </a:pPr>
                      <a:r>
                        <a:rPr lang="ru-RU" sz="1100" b="1" u="none" strike="noStrike" dirty="0" err="1">
                          <a:latin typeface="+mn-lt"/>
                        </a:rPr>
                        <a:t>аналитичность</a:t>
                      </a:r>
                      <a:r>
                        <a:rPr lang="ru-RU" sz="1100" b="1" u="none" strike="noStrike" dirty="0">
                          <a:latin typeface="+mn-lt"/>
                        </a:rPr>
                        <a:t> (способность выделять отдельные элементы действительности, способность к классификации) мышления;</a:t>
                      </a:r>
                    </a:p>
                    <a:p>
                      <a:pPr>
                        <a:buFont typeface="Arial"/>
                        <a:buChar char="•"/>
                      </a:pPr>
                      <a:r>
                        <a:rPr lang="ru-RU" sz="1100" b="1" u="none" strike="noStrike" dirty="0">
                          <a:latin typeface="+mn-lt"/>
                        </a:rPr>
                        <a:t>гибкость мышления</a:t>
                      </a:r>
                      <a:r>
                        <a:rPr lang="ru-RU" sz="1100" b="1" u="none" strike="noStrike" dirty="0" smtClean="0">
                          <a:latin typeface="+mn-lt"/>
                        </a:rPr>
                        <a:t>; способность прогнозирования;</a:t>
                      </a:r>
                      <a:r>
                        <a:rPr lang="ru-RU" sz="1100" b="1" u="none" strike="noStrike" baseline="0" dirty="0" smtClean="0">
                          <a:latin typeface="+mn-lt"/>
                        </a:rPr>
                        <a:t> </a:t>
                      </a:r>
                      <a:r>
                        <a:rPr lang="ru-RU" sz="1100" b="1" u="none" strike="noStrike" dirty="0" smtClean="0">
                          <a:latin typeface="+mn-lt"/>
                        </a:rPr>
                        <a:t>умение оставаться "в тени«, принимать адекватные решения, работать в команде, хранить тайну.</a:t>
                      </a:r>
                      <a:endParaRPr lang="ru-RU" sz="1100" b="1" u="none" strike="noStrike" dirty="0">
                        <a:latin typeface="+mn-lt"/>
                      </a:endParaRPr>
                    </a:p>
                  </a:txBody>
                  <a:tcPr marL="28575" marR="28575" marT="28575" marB="28575" anchor="ctr"/>
                </a:tc>
                <a:tc>
                  <a:txBody>
                    <a:bodyPr/>
                    <a:lstStyle/>
                    <a:p>
                      <a:pPr>
                        <a:buFont typeface="Arial"/>
                        <a:buChar char="•"/>
                      </a:pPr>
                      <a:r>
                        <a:rPr lang="ru-RU" sz="1100" b="1" u="none" strike="noStrike" dirty="0">
                          <a:latin typeface="+mn-lt"/>
                        </a:rPr>
                        <a:t>оперативность (скорость мыслительных процессов, интеллектуальная лабильность) </a:t>
                      </a:r>
                      <a:r>
                        <a:rPr lang="ru-RU" sz="1100" b="1" u="none" strike="noStrike" dirty="0" smtClean="0">
                          <a:latin typeface="+mn-lt"/>
                        </a:rPr>
                        <a:t>мышления;</a:t>
                      </a:r>
                      <a:r>
                        <a:rPr lang="ru-RU" sz="1100" b="1" u="none" strike="noStrike" baseline="0" dirty="0" smtClean="0">
                          <a:latin typeface="+mn-lt"/>
                        </a:rPr>
                        <a:t> </a:t>
                      </a:r>
                      <a:r>
                        <a:rPr lang="ru-RU" sz="1100" b="1" u="none" strike="noStrike" dirty="0" smtClean="0">
                          <a:latin typeface="+mn-lt"/>
                        </a:rPr>
                        <a:t>предметность </a:t>
                      </a:r>
                      <a:r>
                        <a:rPr lang="ru-RU" sz="1100" b="1" u="none" strike="noStrike" dirty="0">
                          <a:latin typeface="+mn-lt"/>
                        </a:rPr>
                        <a:t>(объекты реального мира и их признаки) </a:t>
                      </a:r>
                      <a:r>
                        <a:rPr lang="ru-RU" sz="1100" b="1" u="none" strike="noStrike" dirty="0" smtClean="0">
                          <a:latin typeface="+mn-lt"/>
                        </a:rPr>
                        <a:t>мышления;</a:t>
                      </a:r>
                      <a:r>
                        <a:rPr lang="ru-RU" sz="1100" b="1" u="none" strike="noStrike" baseline="0" dirty="0" smtClean="0">
                          <a:latin typeface="+mn-lt"/>
                        </a:rPr>
                        <a:t> </a:t>
                      </a:r>
                      <a:r>
                        <a:rPr lang="ru-RU" sz="1100" b="1" u="none" strike="noStrike" dirty="0" smtClean="0">
                          <a:latin typeface="+mn-lt"/>
                        </a:rPr>
                        <a:t>способность </a:t>
                      </a:r>
                      <a:r>
                        <a:rPr lang="ru-RU" sz="1100" b="1" u="none" strike="noStrike" dirty="0">
                          <a:latin typeface="+mn-lt"/>
                        </a:rPr>
                        <a:t>глобально </a:t>
                      </a:r>
                      <a:r>
                        <a:rPr lang="ru-RU" sz="1100" b="1" u="none" strike="noStrike" dirty="0" smtClean="0">
                          <a:latin typeface="+mn-lt"/>
                        </a:rPr>
                        <a:t>мыслить;</a:t>
                      </a:r>
                      <a:r>
                        <a:rPr lang="ru-RU" sz="1100" b="1" u="none" strike="noStrike" baseline="0" dirty="0" smtClean="0">
                          <a:latin typeface="+mn-lt"/>
                        </a:rPr>
                        <a:t> </a:t>
                      </a:r>
                      <a:r>
                        <a:rPr lang="ru-RU" sz="1100" b="1" u="none" strike="noStrike" dirty="0" smtClean="0">
                          <a:latin typeface="+mn-lt"/>
                        </a:rPr>
                        <a:t>стратегическое мышление;</a:t>
                      </a:r>
                      <a:r>
                        <a:rPr lang="ru-RU" sz="1100" b="1" u="none" strike="noStrike" baseline="0" dirty="0" smtClean="0">
                          <a:latin typeface="+mn-lt"/>
                        </a:rPr>
                        <a:t> </a:t>
                      </a:r>
                      <a:r>
                        <a:rPr lang="ru-RU" sz="1100" b="1" u="none" strike="noStrike" dirty="0" smtClean="0">
                          <a:latin typeface="+mn-lt"/>
                        </a:rPr>
                        <a:t>эрудированность;</a:t>
                      </a:r>
                      <a:r>
                        <a:rPr lang="ru-RU" sz="1100" b="1" u="none" strike="noStrike" baseline="0" dirty="0" smtClean="0">
                          <a:latin typeface="+mn-lt"/>
                        </a:rPr>
                        <a:t> </a:t>
                      </a:r>
                      <a:r>
                        <a:rPr lang="ru-RU" sz="1100" b="1" u="none" strike="noStrike" dirty="0" smtClean="0">
                          <a:latin typeface="+mn-lt"/>
                        </a:rPr>
                        <a:t>хорошо </a:t>
                      </a:r>
                      <a:r>
                        <a:rPr lang="ru-RU" sz="1100" b="1" u="none" strike="noStrike" dirty="0">
                          <a:latin typeface="+mn-lt"/>
                        </a:rPr>
                        <a:t>развитые </a:t>
                      </a:r>
                      <a:r>
                        <a:rPr lang="ru-RU" sz="1100" b="1" u="none" strike="noStrike" dirty="0" err="1">
                          <a:latin typeface="+mn-lt"/>
                        </a:rPr>
                        <a:t>мнемические</a:t>
                      </a:r>
                      <a:r>
                        <a:rPr lang="ru-RU" sz="1100" b="1" u="none" strike="noStrike" dirty="0">
                          <a:latin typeface="+mn-lt"/>
                        </a:rPr>
                        <a:t> способности (свойства памяти</a:t>
                      </a:r>
                      <a:r>
                        <a:rPr lang="ru-RU" sz="1100" b="1" u="none" strike="noStrike" dirty="0" smtClean="0">
                          <a:latin typeface="+mn-lt"/>
                        </a:rPr>
                        <a:t>);</a:t>
                      </a:r>
                      <a:r>
                        <a:rPr lang="ru-RU" sz="1100" b="1" u="none" strike="noStrike" baseline="0" dirty="0" smtClean="0">
                          <a:latin typeface="+mn-lt"/>
                        </a:rPr>
                        <a:t> </a:t>
                      </a:r>
                      <a:r>
                        <a:rPr lang="ru-RU" sz="1100" b="1" u="none" strike="noStrike" dirty="0" smtClean="0">
                          <a:latin typeface="+mn-lt"/>
                        </a:rPr>
                        <a:t>хорошее </a:t>
                      </a:r>
                      <a:r>
                        <a:rPr lang="ru-RU" sz="1100" b="1" u="none" strike="noStrike" dirty="0">
                          <a:latin typeface="+mn-lt"/>
                        </a:rPr>
                        <a:t>общее физическое развитие – выносливость, </a:t>
                      </a:r>
                      <a:r>
                        <a:rPr lang="ru-RU" sz="1100" b="1" u="none" strike="noStrike" dirty="0" err="1">
                          <a:latin typeface="+mn-lt"/>
                        </a:rPr>
                        <a:t>координированность</a:t>
                      </a:r>
                      <a:r>
                        <a:rPr lang="ru-RU" sz="1100" b="1" u="none" strike="noStrike" dirty="0">
                          <a:latin typeface="+mn-lt"/>
                        </a:rPr>
                        <a:t>, сила, </a:t>
                      </a:r>
                      <a:r>
                        <a:rPr lang="ru-RU" sz="1100" b="1" u="none" strike="noStrike" dirty="0" smtClean="0">
                          <a:latin typeface="+mn-lt"/>
                        </a:rPr>
                        <a:t>быстрота;</a:t>
                      </a:r>
                      <a:r>
                        <a:rPr lang="ru-RU" sz="1100" b="1" u="none" strike="noStrike" baseline="0" dirty="0" smtClean="0">
                          <a:latin typeface="+mn-lt"/>
                        </a:rPr>
                        <a:t> </a:t>
                      </a:r>
                      <a:r>
                        <a:rPr lang="ru-RU" sz="1100" b="1" u="none" strike="noStrike" dirty="0" smtClean="0">
                          <a:latin typeface="+mn-lt"/>
                        </a:rPr>
                        <a:t>умение </a:t>
                      </a:r>
                      <a:r>
                        <a:rPr lang="ru-RU" sz="1100" b="1" u="none" strike="noStrike" dirty="0">
                          <a:latin typeface="+mn-lt"/>
                        </a:rPr>
                        <a:t>грамотно выражать свои </a:t>
                      </a:r>
                      <a:r>
                        <a:rPr lang="ru-RU" sz="1100" b="1" u="none" strike="noStrike" dirty="0" smtClean="0">
                          <a:latin typeface="+mn-lt"/>
                        </a:rPr>
                        <a:t>мысли;</a:t>
                      </a:r>
                      <a:r>
                        <a:rPr lang="ru-RU" sz="1100" b="1" u="none" strike="noStrike" baseline="0" dirty="0" smtClean="0">
                          <a:latin typeface="+mn-lt"/>
                        </a:rPr>
                        <a:t> </a:t>
                      </a:r>
                      <a:r>
                        <a:rPr lang="ru-RU" sz="1100" b="1" u="none" strike="noStrike" dirty="0" smtClean="0">
                          <a:latin typeface="+mn-lt"/>
                        </a:rPr>
                        <a:t>умение </a:t>
                      </a:r>
                      <a:r>
                        <a:rPr lang="ru-RU" sz="1100" b="1" u="none" strike="noStrike" dirty="0">
                          <a:latin typeface="+mn-lt"/>
                        </a:rPr>
                        <a:t>четко и кратко формулировать </a:t>
                      </a:r>
                      <a:r>
                        <a:rPr lang="ru-RU" sz="1100" b="1" u="none" strike="noStrike" dirty="0" smtClean="0">
                          <a:latin typeface="+mn-lt"/>
                        </a:rPr>
                        <a:t>информацию;</a:t>
                      </a:r>
                      <a:r>
                        <a:rPr lang="ru-RU" sz="1100" b="1" u="none" strike="noStrike" baseline="0" dirty="0" smtClean="0">
                          <a:latin typeface="+mn-lt"/>
                        </a:rPr>
                        <a:t> </a:t>
                      </a:r>
                      <a:r>
                        <a:rPr lang="ru-RU" sz="1100" b="1" u="none" strike="noStrike" dirty="0" smtClean="0">
                          <a:latin typeface="+mn-lt"/>
                        </a:rPr>
                        <a:t>переносимость </a:t>
                      </a:r>
                      <a:r>
                        <a:rPr lang="ru-RU" sz="1100" b="1" u="none" strike="noStrike" dirty="0">
                          <a:latin typeface="+mn-lt"/>
                        </a:rPr>
                        <a:t>динамических </a:t>
                      </a:r>
                      <a:r>
                        <a:rPr lang="ru-RU" sz="1100" b="1" u="none" strike="noStrike" baseline="0" dirty="0" smtClean="0">
                          <a:latin typeface="+mn-lt"/>
                        </a:rPr>
                        <a:t> и</a:t>
                      </a:r>
                      <a:r>
                        <a:rPr lang="ru-RU" sz="1100" b="1" u="none" strike="noStrike" dirty="0" smtClean="0">
                          <a:latin typeface="+mn-lt"/>
                        </a:rPr>
                        <a:t> </a:t>
                      </a:r>
                      <a:r>
                        <a:rPr lang="ru-RU" sz="1100" b="1" u="none" strike="noStrike" dirty="0">
                          <a:latin typeface="+mn-lt"/>
                        </a:rPr>
                        <a:t>статических физических </a:t>
                      </a:r>
                      <a:r>
                        <a:rPr lang="ru-RU" sz="1100" b="1" u="none" strike="noStrike" dirty="0" smtClean="0">
                          <a:latin typeface="+mn-lt"/>
                        </a:rPr>
                        <a:t>нагрузок;</a:t>
                      </a:r>
                      <a:r>
                        <a:rPr lang="ru-RU" sz="1100" b="1" u="none" strike="noStrike" baseline="0" dirty="0" smtClean="0">
                          <a:latin typeface="+mn-lt"/>
                        </a:rPr>
                        <a:t> </a:t>
                      </a:r>
                      <a:r>
                        <a:rPr lang="ru-RU" sz="1100" b="1" u="none" strike="noStrike" dirty="0" smtClean="0">
                          <a:latin typeface="+mn-lt"/>
                        </a:rPr>
                        <a:t>сохранение </a:t>
                      </a:r>
                      <a:r>
                        <a:rPr lang="ru-RU" sz="1100" b="1" u="none" strike="noStrike" dirty="0">
                          <a:latin typeface="+mn-lt"/>
                        </a:rPr>
                        <a:t>работоспособности при недостатке </a:t>
                      </a:r>
                      <a:r>
                        <a:rPr lang="ru-RU" sz="1100" b="1" u="none" strike="noStrike" dirty="0" smtClean="0">
                          <a:latin typeface="+mn-lt"/>
                        </a:rPr>
                        <a:t>сна;</a:t>
                      </a:r>
                      <a:r>
                        <a:rPr lang="ru-RU" sz="1100" b="1" u="none" strike="noStrike" baseline="0" dirty="0" smtClean="0">
                          <a:latin typeface="+mn-lt"/>
                        </a:rPr>
                        <a:t> </a:t>
                      </a:r>
                      <a:r>
                        <a:rPr lang="ru-RU" sz="1100" b="1" u="none" strike="noStrike" dirty="0" smtClean="0">
                          <a:latin typeface="+mn-lt"/>
                        </a:rPr>
                        <a:t>сохранение </a:t>
                      </a:r>
                      <a:r>
                        <a:rPr lang="ru-RU" sz="1100" b="1" u="none" strike="noStrike" dirty="0">
                          <a:latin typeface="+mn-lt"/>
                        </a:rPr>
                        <a:t>бдительности в режиме ожидания;</a:t>
                      </a:r>
                    </a:p>
                    <a:p>
                      <a:pPr>
                        <a:buFont typeface="Arial"/>
                        <a:buChar char="•"/>
                      </a:pPr>
                      <a:r>
                        <a:rPr lang="ru-RU" sz="1100" b="1" u="none" strike="noStrike" dirty="0">
                          <a:latin typeface="+mn-lt"/>
                        </a:rPr>
                        <a:t>физическая подготовленность к воздействию неблагоприятных факторов профессиональной </a:t>
                      </a:r>
                      <a:r>
                        <a:rPr lang="ru-RU" sz="1100" b="1" u="none" strike="noStrike" dirty="0" err="1" smtClean="0">
                          <a:latin typeface="+mn-lt"/>
                        </a:rPr>
                        <a:t>деятельности;оперативность</a:t>
                      </a:r>
                      <a:r>
                        <a:rPr lang="ru-RU" sz="1100" b="1" u="none" strike="noStrike" dirty="0">
                          <a:latin typeface="+mn-lt"/>
                        </a:rPr>
                        <a:t>;</a:t>
                      </a:r>
                    </a:p>
                    <a:p>
                      <a:pPr>
                        <a:buFont typeface="Arial"/>
                        <a:buChar char="•"/>
                      </a:pPr>
                      <a:r>
                        <a:rPr lang="ru-RU" sz="1100" b="1" u="none" strike="noStrike" dirty="0">
                          <a:latin typeface="+mn-lt"/>
                        </a:rPr>
                        <a:t>выносливость к эмоциональным </a:t>
                      </a:r>
                      <a:r>
                        <a:rPr lang="ru-RU" sz="1100" b="1" u="none" strike="noStrike" dirty="0" smtClean="0">
                          <a:latin typeface="+mn-lt"/>
                        </a:rPr>
                        <a:t>нагрузкам;</a:t>
                      </a:r>
                      <a:r>
                        <a:rPr lang="ru-RU" sz="1100" b="1" u="none" strike="noStrike" baseline="0" dirty="0" smtClean="0">
                          <a:latin typeface="+mn-lt"/>
                        </a:rPr>
                        <a:t> </a:t>
                      </a:r>
                      <a:r>
                        <a:rPr lang="ru-RU" sz="1100" b="1" u="none" strike="noStrike" dirty="0" smtClean="0">
                          <a:latin typeface="+mn-lt"/>
                        </a:rPr>
                        <a:t>способность </a:t>
                      </a:r>
                      <a:r>
                        <a:rPr lang="ru-RU" sz="1100" b="1" u="none" strike="noStrike" dirty="0">
                          <a:latin typeface="+mn-lt"/>
                        </a:rPr>
                        <a:t>работать в напряженных </a:t>
                      </a:r>
                      <a:r>
                        <a:rPr lang="ru-RU" sz="1100" b="1" u="none" strike="noStrike" dirty="0" smtClean="0">
                          <a:latin typeface="+mn-lt"/>
                        </a:rPr>
                        <a:t>условиях;</a:t>
                      </a:r>
                      <a:r>
                        <a:rPr lang="ru-RU" sz="1100" b="1" u="none" strike="noStrike" baseline="0" dirty="0" smtClean="0">
                          <a:latin typeface="+mn-lt"/>
                        </a:rPr>
                        <a:t> </a:t>
                      </a:r>
                      <a:r>
                        <a:rPr lang="ru-RU" sz="1100" b="1" u="none" strike="noStrike" dirty="0" smtClean="0">
                          <a:latin typeface="+mn-lt"/>
                        </a:rPr>
                        <a:t>умение </a:t>
                      </a:r>
                      <a:r>
                        <a:rPr lang="ru-RU" sz="1100" b="1" u="none" strike="noStrike" dirty="0">
                          <a:latin typeface="+mn-lt"/>
                        </a:rPr>
                        <a:t>быстро ориентироваться в окружающей </a:t>
                      </a:r>
                      <a:r>
                        <a:rPr lang="ru-RU" sz="1100" b="1" u="none" strike="noStrike" dirty="0" smtClean="0">
                          <a:latin typeface="+mn-lt"/>
                        </a:rPr>
                        <a:t>обстановке, </a:t>
                      </a:r>
                      <a:r>
                        <a:rPr lang="ru-RU" sz="1100" b="1" u="none" strike="noStrike" dirty="0">
                          <a:latin typeface="+mn-lt"/>
                        </a:rPr>
                        <a:t>в событиях;</a:t>
                      </a:r>
                    </a:p>
                    <a:p>
                      <a:pPr>
                        <a:buFont typeface="Arial"/>
                        <a:buChar char="•"/>
                      </a:pPr>
                      <a:r>
                        <a:rPr lang="ru-RU" sz="1100" b="1" u="none" strike="noStrike" dirty="0">
                          <a:latin typeface="+mn-lt"/>
                        </a:rPr>
                        <a:t>умение интенсивно работать в течение длительного времени без снижения </a:t>
                      </a:r>
                      <a:r>
                        <a:rPr lang="ru-RU" sz="1100" b="1" u="none" strike="noStrike" dirty="0" smtClean="0">
                          <a:latin typeface="+mn-lt"/>
                        </a:rPr>
                        <a:t>результативности</a:t>
                      </a:r>
                      <a:r>
                        <a:rPr lang="ru-RU" sz="1100" b="1" u="none" strike="noStrike" baseline="0" dirty="0" smtClean="0">
                          <a:latin typeface="+mn-lt"/>
                        </a:rPr>
                        <a:t> и</a:t>
                      </a:r>
                      <a:r>
                        <a:rPr lang="ru-RU" sz="1100" b="1" u="none" strike="noStrike" dirty="0" smtClean="0">
                          <a:latin typeface="+mn-lt"/>
                        </a:rPr>
                        <a:t> </a:t>
                      </a:r>
                      <a:r>
                        <a:rPr lang="ru-RU" sz="1100" b="1" u="none" strike="noStrike" dirty="0">
                          <a:latin typeface="+mn-lt"/>
                        </a:rPr>
                        <a:t>в условиях ненормированного </a:t>
                      </a:r>
                      <a:r>
                        <a:rPr lang="ru-RU" sz="1100" b="1" u="none" strike="noStrike" dirty="0" smtClean="0">
                          <a:latin typeface="+mn-lt"/>
                        </a:rPr>
                        <a:t>графика;</a:t>
                      </a:r>
                      <a:r>
                        <a:rPr lang="ru-RU" sz="1100" b="1" u="none" strike="noStrike" baseline="0" dirty="0" smtClean="0">
                          <a:latin typeface="+mn-lt"/>
                        </a:rPr>
                        <a:t> </a:t>
                      </a:r>
                      <a:r>
                        <a:rPr lang="ru-RU" sz="1100" b="1" u="none" strike="noStrike" dirty="0" smtClean="0">
                          <a:latin typeface="+mn-lt"/>
                        </a:rPr>
                        <a:t>умение </a:t>
                      </a:r>
                      <a:r>
                        <a:rPr lang="ru-RU" sz="1100" b="1" u="none" strike="noStrike" dirty="0">
                          <a:latin typeface="+mn-lt"/>
                        </a:rPr>
                        <a:t>решать проблемные ситуации в короткие сроки;</a:t>
                      </a:r>
                    </a:p>
                    <a:p>
                      <a:pPr>
                        <a:buFont typeface="Arial"/>
                        <a:buChar char="•"/>
                      </a:pPr>
                      <a:r>
                        <a:rPr lang="ru-RU" sz="1100" b="1" u="none" strike="noStrike" dirty="0">
                          <a:latin typeface="+mn-lt"/>
                        </a:rPr>
                        <a:t>способность переносить большие физические нагрузки;</a:t>
                      </a:r>
                    </a:p>
                    <a:p>
                      <a:pPr>
                        <a:buFont typeface="Arial"/>
                        <a:buChar char="•"/>
                      </a:pPr>
                      <a:r>
                        <a:rPr lang="ru-RU" sz="1100" b="1" u="none" strike="noStrike" dirty="0">
                          <a:latin typeface="+mn-lt"/>
                        </a:rPr>
                        <a:t>навыки письменного изложения </a:t>
                      </a:r>
                      <a:r>
                        <a:rPr lang="ru-RU" sz="1100" b="1" u="none" strike="noStrike" dirty="0" smtClean="0">
                          <a:latin typeface="+mn-lt"/>
                        </a:rPr>
                        <a:t>информации;</a:t>
                      </a:r>
                      <a:r>
                        <a:rPr lang="ru-RU" sz="1100" b="1" u="none" strike="noStrike" baseline="0" dirty="0" smtClean="0">
                          <a:latin typeface="+mn-lt"/>
                        </a:rPr>
                        <a:t> </a:t>
                      </a:r>
                      <a:r>
                        <a:rPr lang="ru-RU" sz="1100" b="1" u="none" strike="noStrike" dirty="0" smtClean="0">
                          <a:latin typeface="+mn-lt"/>
                        </a:rPr>
                        <a:t>способность </a:t>
                      </a:r>
                      <a:r>
                        <a:rPr lang="ru-RU" sz="1100" b="1" u="none" strike="noStrike" dirty="0">
                          <a:latin typeface="+mn-lt"/>
                        </a:rPr>
                        <a:t>быстро реагировать на </a:t>
                      </a:r>
                      <a:r>
                        <a:rPr lang="ru-RU" sz="1100" b="1" u="none" strike="noStrike" dirty="0" smtClean="0">
                          <a:latin typeface="+mn-lt"/>
                        </a:rPr>
                        <a:t>ситуацию;</a:t>
                      </a:r>
                      <a:r>
                        <a:rPr lang="ru-RU" sz="1100" b="1" u="none" strike="noStrike" baseline="0" dirty="0" smtClean="0">
                          <a:latin typeface="+mn-lt"/>
                        </a:rPr>
                        <a:t> </a:t>
                      </a:r>
                      <a:r>
                        <a:rPr lang="ru-RU" sz="1100" b="1" u="none" strike="noStrike" dirty="0" smtClean="0">
                          <a:latin typeface="+mn-lt"/>
                        </a:rPr>
                        <a:t>способность </a:t>
                      </a:r>
                      <a:r>
                        <a:rPr lang="ru-RU" sz="1100" b="1" u="none" strike="noStrike" dirty="0">
                          <a:latin typeface="+mn-lt"/>
                        </a:rPr>
                        <a:t>идти на </a:t>
                      </a:r>
                      <a:r>
                        <a:rPr lang="ru-RU" sz="1100" b="1" u="none" strike="noStrike" dirty="0" smtClean="0">
                          <a:latin typeface="+mn-lt"/>
                        </a:rPr>
                        <a:t>риск;</a:t>
                      </a:r>
                      <a:r>
                        <a:rPr lang="ru-RU" sz="1100" b="1" u="none" strike="noStrike" baseline="0" dirty="0" smtClean="0">
                          <a:latin typeface="+mn-lt"/>
                        </a:rPr>
                        <a:t> </a:t>
                      </a:r>
                      <a:endParaRPr lang="ru-RU" sz="1100" b="1" u="none" strike="noStrike" dirty="0">
                        <a:latin typeface="+mn-lt"/>
                      </a:endParaRPr>
                    </a:p>
                  </a:txBody>
                  <a:tcPr marL="28575" marR="28575" marT="28575" marB="28575" anchor="ctr"/>
                </a:tc>
              </a:tr>
              <a:tr h="224967">
                <a:tc gridSpan="2">
                  <a:txBody>
                    <a:bodyPr/>
                    <a:lstStyle/>
                    <a:p>
                      <a:pPr algn="ctr"/>
                      <a:r>
                        <a:rPr lang="ru-RU" sz="1100" b="1" dirty="0">
                          <a:latin typeface="+mn-lt"/>
                        </a:rPr>
                        <a:t>Заболевания, противопоказанные для профессии "Сотрудник Федеральной службы безопасности (ФСБ)":</a:t>
                      </a:r>
                    </a:p>
                  </a:txBody>
                  <a:tcPr marL="28575" marR="28575" marT="28575" marB="28575" anchor="ctr"/>
                </a:tc>
                <a:tc hMerge="1">
                  <a:txBody>
                    <a:bodyPr/>
                    <a:lstStyle/>
                    <a:p>
                      <a:endParaRPr lang="ru-RU"/>
                    </a:p>
                  </a:txBody>
                  <a:tcPr/>
                </a:tc>
              </a:tr>
              <a:tr h="1259990">
                <a:tc>
                  <a:txBody>
                    <a:bodyPr/>
                    <a:lstStyle/>
                    <a:p>
                      <a:pPr>
                        <a:buFont typeface="Arial"/>
                        <a:buChar char="•"/>
                      </a:pPr>
                      <a:r>
                        <a:rPr lang="ru-RU" sz="1100" b="1" u="none" strike="noStrike" dirty="0">
                          <a:latin typeface="+mn-lt"/>
                        </a:rPr>
                        <a:t>заболевания сердца или нарушения артериального давления;</a:t>
                      </a:r>
                    </a:p>
                    <a:p>
                      <a:pPr>
                        <a:buFont typeface="Arial"/>
                        <a:buChar char="•"/>
                      </a:pPr>
                      <a:r>
                        <a:rPr lang="ru-RU" sz="1100" b="1" u="none" strike="noStrike" dirty="0">
                          <a:latin typeface="+mn-lt"/>
                        </a:rPr>
                        <a:t>нервно–психические </a:t>
                      </a:r>
                      <a:r>
                        <a:rPr lang="ru-RU" sz="1100" b="1" u="none" strike="noStrike" dirty="0" smtClean="0">
                          <a:latin typeface="+mn-lt"/>
                        </a:rPr>
                        <a:t>расстройства;</a:t>
                      </a:r>
                      <a:r>
                        <a:rPr lang="ru-RU" sz="1100" b="1" u="none" strike="noStrike" baseline="0" dirty="0" smtClean="0">
                          <a:latin typeface="+mn-lt"/>
                        </a:rPr>
                        <a:t> </a:t>
                      </a:r>
                      <a:r>
                        <a:rPr lang="ru-RU" sz="1100" b="1" u="none" strike="noStrike" dirty="0" smtClean="0">
                          <a:latin typeface="+mn-lt"/>
                        </a:rPr>
                        <a:t>судороги</a:t>
                      </a:r>
                      <a:r>
                        <a:rPr lang="ru-RU" sz="1100" b="1" u="none" strike="noStrike" dirty="0">
                          <a:latin typeface="+mn-lt"/>
                        </a:rPr>
                        <a:t>, потери сознания;</a:t>
                      </a:r>
                    </a:p>
                    <a:p>
                      <a:pPr>
                        <a:buFont typeface="Arial"/>
                        <a:buChar char="•"/>
                      </a:pPr>
                      <a:r>
                        <a:rPr lang="ru-RU" sz="1100" b="1" u="none" strike="noStrike" dirty="0">
                          <a:latin typeface="+mn-lt"/>
                        </a:rPr>
                        <a:t>употребление наркотиков, зависимость от </a:t>
                      </a:r>
                      <a:r>
                        <a:rPr lang="ru-RU" sz="1100" b="1" u="none" strike="noStrike" dirty="0" smtClean="0">
                          <a:latin typeface="+mn-lt"/>
                        </a:rPr>
                        <a:t>алкоголя;</a:t>
                      </a:r>
                      <a:r>
                        <a:rPr lang="ru-RU" sz="1100" b="1" u="none" strike="noStrike" baseline="0" dirty="0" smtClean="0">
                          <a:latin typeface="+mn-lt"/>
                        </a:rPr>
                        <a:t> </a:t>
                      </a:r>
                      <a:r>
                        <a:rPr lang="ru-RU" sz="1100" b="1" u="none" strike="noStrike" dirty="0" smtClean="0">
                          <a:latin typeface="+mn-lt"/>
                        </a:rPr>
                        <a:t>некорректируемое </a:t>
                      </a:r>
                      <a:r>
                        <a:rPr lang="ru-RU" sz="1100" b="1" u="none" strike="noStrike" dirty="0">
                          <a:latin typeface="+mn-lt"/>
                        </a:rPr>
                        <a:t>снижение остроты зрения;</a:t>
                      </a:r>
                    </a:p>
                    <a:p>
                      <a:pPr>
                        <a:buFont typeface="Arial"/>
                        <a:buChar char="•"/>
                      </a:pPr>
                      <a:r>
                        <a:rPr lang="ru-RU" sz="1100" b="1" u="none" strike="noStrike" dirty="0">
                          <a:latin typeface="+mn-lt"/>
                        </a:rPr>
                        <a:t>нарушение цветоразличения, бинокулярного зрения;</a:t>
                      </a:r>
                    </a:p>
                    <a:p>
                      <a:pPr>
                        <a:buFont typeface="Arial"/>
                        <a:buChar char="•"/>
                      </a:pPr>
                      <a:r>
                        <a:rPr lang="ru-RU" sz="1100" b="1" u="none" strike="noStrike" dirty="0">
                          <a:latin typeface="+mn-lt"/>
                        </a:rPr>
                        <a:t>расстройства </a:t>
                      </a:r>
                      <a:r>
                        <a:rPr lang="ru-RU" sz="1100" b="1" u="none" strike="noStrike" dirty="0" smtClean="0">
                          <a:latin typeface="+mn-lt"/>
                        </a:rPr>
                        <a:t>слуха;</a:t>
                      </a:r>
                      <a:r>
                        <a:rPr lang="ru-RU" sz="1100" b="1" u="none" strike="noStrike" baseline="0" dirty="0" smtClean="0">
                          <a:latin typeface="+mn-lt"/>
                        </a:rPr>
                        <a:t> </a:t>
                      </a:r>
                      <a:r>
                        <a:rPr lang="ru-RU" sz="1100" b="1" u="none" strike="noStrike" dirty="0" smtClean="0">
                          <a:latin typeface="+mn-lt"/>
                        </a:rPr>
                        <a:t>вестибулярные </a:t>
                      </a:r>
                      <a:r>
                        <a:rPr lang="ru-RU" sz="1100" b="1" u="none" strike="noStrike" dirty="0">
                          <a:latin typeface="+mn-lt"/>
                        </a:rPr>
                        <a:t>расстройства, нарушение чувства </a:t>
                      </a:r>
                      <a:r>
                        <a:rPr lang="ru-RU" sz="1100" b="1" u="none" strike="noStrike" dirty="0" smtClean="0">
                          <a:latin typeface="+mn-lt"/>
                        </a:rPr>
                        <a:t>равновесия;</a:t>
                      </a:r>
                      <a:r>
                        <a:rPr lang="ru-RU" sz="1100" b="1" u="none" strike="noStrike" baseline="0" dirty="0" smtClean="0">
                          <a:latin typeface="+mn-lt"/>
                        </a:rPr>
                        <a:t> д</a:t>
                      </a:r>
                      <a:r>
                        <a:rPr lang="ru-RU" sz="1100" b="1" u="none" strike="noStrike" dirty="0" smtClean="0">
                          <a:latin typeface="+mn-lt"/>
                        </a:rPr>
                        <a:t>рожание рук;</a:t>
                      </a:r>
                      <a:r>
                        <a:rPr lang="ru-RU" sz="1100" b="1" u="none" strike="noStrike" baseline="0" dirty="0" smtClean="0">
                          <a:latin typeface="+mn-lt"/>
                        </a:rPr>
                        <a:t> </a:t>
                      </a:r>
                      <a:r>
                        <a:rPr lang="ru-RU" sz="1100" b="1" u="none" strike="noStrike" dirty="0" smtClean="0">
                          <a:latin typeface="+mn-lt"/>
                        </a:rPr>
                        <a:t>расстройства </a:t>
                      </a:r>
                      <a:r>
                        <a:rPr lang="ru-RU" sz="1100" b="1" u="none" strike="noStrike" dirty="0">
                          <a:latin typeface="+mn-lt"/>
                        </a:rPr>
                        <a:t>речи;</a:t>
                      </a:r>
                    </a:p>
                  </a:txBody>
                  <a:tcPr marL="28575" marR="28575" marT="28575" marB="28575" anchor="ctr"/>
                </a:tc>
                <a:tc>
                  <a:txBody>
                    <a:bodyPr/>
                    <a:lstStyle/>
                    <a:p>
                      <a:pPr>
                        <a:buFont typeface="Arial"/>
                        <a:buChar char="•"/>
                      </a:pPr>
                      <a:r>
                        <a:rPr lang="ru-RU" sz="1100" b="1" u="none" strike="noStrike" dirty="0">
                          <a:latin typeface="+mn-lt"/>
                        </a:rPr>
                        <a:t>расстройства координации </a:t>
                      </a:r>
                      <a:r>
                        <a:rPr lang="ru-RU" sz="1100" b="1" u="none" strike="noStrike" dirty="0" smtClean="0">
                          <a:latin typeface="+mn-lt"/>
                        </a:rPr>
                        <a:t>движений;</a:t>
                      </a:r>
                      <a:r>
                        <a:rPr lang="ru-RU" sz="1100" b="1" u="none" strike="noStrike" baseline="0" dirty="0" smtClean="0">
                          <a:latin typeface="+mn-lt"/>
                        </a:rPr>
                        <a:t> </a:t>
                      </a:r>
                      <a:r>
                        <a:rPr lang="ru-RU" sz="1100" b="1" u="none" strike="noStrike" dirty="0" smtClean="0">
                          <a:latin typeface="+mn-lt"/>
                        </a:rPr>
                        <a:t>боязнь </a:t>
                      </a:r>
                      <a:r>
                        <a:rPr lang="ru-RU" sz="1100" b="1" u="none" strike="noStrike" dirty="0">
                          <a:latin typeface="+mn-lt"/>
                        </a:rPr>
                        <a:t>высоты;</a:t>
                      </a:r>
                    </a:p>
                    <a:p>
                      <a:pPr>
                        <a:buFont typeface="Arial"/>
                        <a:buChar char="•"/>
                      </a:pPr>
                      <a:r>
                        <a:rPr lang="ru-RU" sz="1100" b="1" u="none" strike="noStrike" dirty="0">
                          <a:latin typeface="+mn-lt"/>
                        </a:rPr>
                        <a:t>заболевания позвоночника, суставов или нижних конечностей;</a:t>
                      </a:r>
                    </a:p>
                    <a:p>
                      <a:pPr>
                        <a:buFont typeface="Arial"/>
                        <a:buChar char="•"/>
                      </a:pPr>
                      <a:r>
                        <a:rPr lang="ru-RU" sz="1100" b="1" u="none" strike="noStrike" dirty="0">
                          <a:latin typeface="+mn-lt"/>
                        </a:rPr>
                        <a:t>хронические инфекционные </a:t>
                      </a:r>
                      <a:r>
                        <a:rPr lang="ru-RU" sz="1100" b="1" u="none" strike="noStrike" dirty="0" smtClean="0">
                          <a:latin typeface="+mn-lt"/>
                        </a:rPr>
                        <a:t>заболевания;</a:t>
                      </a:r>
                      <a:r>
                        <a:rPr lang="ru-RU" sz="1100" b="1" u="none" strike="noStrike" baseline="0" dirty="0" smtClean="0">
                          <a:latin typeface="+mn-lt"/>
                        </a:rPr>
                        <a:t> </a:t>
                      </a:r>
                      <a:r>
                        <a:rPr lang="ru-RU" sz="1100" b="1" u="none" strike="noStrike" dirty="0" smtClean="0">
                          <a:latin typeface="+mn-lt"/>
                        </a:rPr>
                        <a:t>аллергии</a:t>
                      </a:r>
                      <a:r>
                        <a:rPr lang="ru-RU" sz="1100" b="1" u="none" strike="noStrike" dirty="0">
                          <a:latin typeface="+mn-lt"/>
                        </a:rPr>
                        <a:t>;</a:t>
                      </a:r>
                    </a:p>
                    <a:p>
                      <a:pPr>
                        <a:buFont typeface="Arial"/>
                        <a:buChar char="•"/>
                      </a:pPr>
                      <a:r>
                        <a:rPr lang="ru-RU" sz="1100" b="1" u="none" strike="noStrike" dirty="0">
                          <a:latin typeface="+mn-lt"/>
                        </a:rPr>
                        <a:t>кожные </a:t>
                      </a:r>
                      <a:r>
                        <a:rPr lang="ru-RU" sz="1100" b="1" u="none" strike="noStrike" dirty="0" smtClean="0">
                          <a:latin typeface="+mn-lt"/>
                        </a:rPr>
                        <a:t>заболевания;</a:t>
                      </a:r>
                      <a:r>
                        <a:rPr lang="ru-RU" sz="1100" b="1" u="none" strike="noStrike" baseline="0" dirty="0" smtClean="0">
                          <a:latin typeface="+mn-lt"/>
                        </a:rPr>
                        <a:t> </a:t>
                      </a:r>
                      <a:r>
                        <a:rPr lang="ru-RU" sz="1100" b="1" u="none" strike="noStrike" dirty="0" smtClean="0">
                          <a:latin typeface="+mn-lt"/>
                        </a:rPr>
                        <a:t>заболевания </a:t>
                      </a:r>
                      <a:r>
                        <a:rPr lang="ru-RU" sz="1100" b="1" u="none" strike="noStrike" dirty="0">
                          <a:latin typeface="+mn-lt"/>
                        </a:rPr>
                        <a:t>органов дыхания;</a:t>
                      </a:r>
                    </a:p>
                    <a:p>
                      <a:pPr>
                        <a:buFont typeface="Arial"/>
                        <a:buChar char="•"/>
                      </a:pPr>
                      <a:r>
                        <a:rPr lang="ru-RU" sz="1100" b="1" u="none" strike="noStrike" dirty="0">
                          <a:latin typeface="+mn-lt"/>
                        </a:rPr>
                        <a:t>заболевания органов пищеварения и выделения;</a:t>
                      </a:r>
                    </a:p>
                    <a:p>
                      <a:pPr>
                        <a:buFont typeface="Arial"/>
                        <a:buChar char="•"/>
                      </a:pPr>
                      <a:r>
                        <a:rPr lang="ru-RU" sz="1100" b="1" u="none" strike="noStrike" dirty="0">
                          <a:latin typeface="+mn-lt"/>
                        </a:rPr>
                        <a:t>сахарный </a:t>
                      </a:r>
                      <a:r>
                        <a:rPr lang="ru-RU" sz="1100" b="1" u="none" strike="noStrike" dirty="0" smtClean="0">
                          <a:latin typeface="+mn-lt"/>
                        </a:rPr>
                        <a:t>диабет;</a:t>
                      </a:r>
                      <a:r>
                        <a:rPr lang="ru-RU" sz="1100" b="1" u="none" strike="noStrike" baseline="0" dirty="0" smtClean="0">
                          <a:latin typeface="+mn-lt"/>
                        </a:rPr>
                        <a:t> </a:t>
                      </a:r>
                      <a:r>
                        <a:rPr lang="ru-RU" sz="1100" b="1" u="none" strike="noStrike" dirty="0" smtClean="0">
                          <a:latin typeface="+mn-lt"/>
                        </a:rPr>
                        <a:t>геморроидальные </a:t>
                      </a:r>
                      <a:r>
                        <a:rPr lang="ru-RU" sz="1100" b="1" u="none" strike="noStrike" dirty="0">
                          <a:latin typeface="+mn-lt"/>
                        </a:rPr>
                        <a:t>расстройства;</a:t>
                      </a:r>
                    </a:p>
                    <a:p>
                      <a:pPr>
                        <a:buFont typeface="Arial"/>
                        <a:buChar char="•"/>
                      </a:pPr>
                      <a:r>
                        <a:rPr lang="ru-RU" sz="1100" b="1" u="none" strike="noStrike" dirty="0">
                          <a:latin typeface="+mn-lt"/>
                        </a:rPr>
                        <a:t>выраженные физические недостатки.</a:t>
                      </a:r>
                    </a:p>
                  </a:txBody>
                  <a:tcPr marL="28575" marR="28575" marT="28575" marB="28575" anchor="ctr"/>
                </a:tc>
              </a:tr>
              <a:tr h="304199">
                <a:tc gridSpan="2">
                  <a:txBody>
                    <a:bodyPr/>
                    <a:lstStyle/>
                    <a:p>
                      <a:r>
                        <a:rPr lang="ru-RU" sz="1100" b="1" dirty="0">
                          <a:latin typeface="+mn-lt"/>
                        </a:rPr>
                        <a:t>Уровень образования </a:t>
                      </a:r>
                      <a:r>
                        <a:rPr lang="ru-RU" sz="1100" b="1" dirty="0" smtClean="0">
                          <a:latin typeface="+mn-lt"/>
                        </a:rPr>
                        <a:t>:</a:t>
                      </a:r>
                      <a:r>
                        <a:rPr lang="ru-RU" sz="1100" b="1" baseline="0" dirty="0" smtClean="0">
                          <a:latin typeface="+mn-lt"/>
                        </a:rPr>
                        <a:t> д</a:t>
                      </a:r>
                      <a:r>
                        <a:rPr lang="ru-RU" sz="1100" b="1" dirty="0" smtClean="0">
                          <a:latin typeface="+mn-lt"/>
                        </a:rPr>
                        <a:t>ля </a:t>
                      </a:r>
                      <a:r>
                        <a:rPr lang="ru-RU" sz="1100" b="1" dirty="0">
                          <a:latin typeface="+mn-lt"/>
                        </a:rPr>
                        <a:t>овладения профессией </a:t>
                      </a:r>
                      <a:r>
                        <a:rPr lang="ru-RU" sz="1100" b="1" baseline="0" dirty="0" smtClean="0">
                          <a:latin typeface="+mn-lt"/>
                        </a:rPr>
                        <a:t> необходимо</a:t>
                      </a:r>
                      <a:r>
                        <a:rPr lang="ru-RU" sz="1100" b="1" dirty="0" smtClean="0">
                          <a:latin typeface="+mn-lt"/>
                        </a:rPr>
                        <a:t> </a:t>
                      </a:r>
                      <a:r>
                        <a:rPr lang="ru-RU" sz="1100" b="1" dirty="0">
                          <a:latin typeface="+mn-lt"/>
                        </a:rPr>
                        <a:t>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Фельдшер</a:t>
            </a:r>
            <a:endParaRPr lang="ru-RU" sz="1200" dirty="0"/>
          </a:p>
        </p:txBody>
      </p:sp>
      <p:graphicFrame>
        <p:nvGraphicFramePr>
          <p:cNvPr id="4" name="Содержимое 3"/>
          <p:cNvGraphicFramePr>
            <a:graphicFrameLocks noGrp="1"/>
          </p:cNvGraphicFramePr>
          <p:nvPr>
            <p:ph idx="1"/>
          </p:nvPr>
        </p:nvGraphicFramePr>
        <p:xfrm>
          <a:off x="467544" y="692697"/>
          <a:ext cx="8229600" cy="5741670"/>
        </p:xfrm>
        <a:graphic>
          <a:graphicData uri="http://schemas.openxmlformats.org/drawingml/2006/table">
            <a:tbl>
              <a:tblPr firstRow="1" bandRow="1">
                <a:tableStyleId>{5C22544A-7EE6-4342-B048-85BDC9FD1C3A}</a:tableStyleId>
              </a:tblPr>
              <a:tblGrid>
                <a:gridCol w="4114800"/>
                <a:gridCol w="4114800"/>
              </a:tblGrid>
              <a:tr h="289406">
                <a:tc gridSpan="2">
                  <a:txBody>
                    <a:bodyPr/>
                    <a:lstStyle/>
                    <a:p>
                      <a:r>
                        <a:rPr lang="ru-RU" sz="1000" b="1" i="0" kern="1200" dirty="0" smtClean="0">
                          <a:solidFill>
                            <a:schemeClr val="lt1"/>
                          </a:solidFill>
                          <a:latin typeface="+mn-lt"/>
                          <a:ea typeface="+mn-ea"/>
                          <a:cs typeface="+mn-cs"/>
                        </a:rPr>
                        <a:t>Назначение профессии "Фельдшер": </a:t>
                      </a:r>
                      <a:r>
                        <a:rPr lang="ru-RU" sz="800" b="0" i="0" kern="1200" dirty="0" smtClean="0">
                          <a:solidFill>
                            <a:schemeClr val="lt1"/>
                          </a:solidFill>
                          <a:latin typeface="+mn-lt"/>
                          <a:ea typeface="+mn-ea"/>
                          <a:cs typeface="+mn-cs"/>
                        </a:rPr>
                        <a:t>оказание лечебно–профилактической и санитарно–профилактической помощи, первой доврачебной, срочной и неотложной медицинской помощи.</a:t>
                      </a:r>
                      <a:endParaRPr lang="ru-RU" sz="800" dirty="0"/>
                    </a:p>
                  </a:txBody>
                  <a:tcPr/>
                </a:tc>
                <a:tc hMerge="1">
                  <a:txBody>
                    <a:bodyPr/>
                    <a:lstStyle/>
                    <a:p>
                      <a:endParaRPr lang="ru-RU" dirty="0"/>
                    </a:p>
                  </a:txBody>
                  <a:tcPr/>
                </a:tc>
              </a:tr>
              <a:tr h="1236554">
                <a:tc gridSpan="2">
                  <a:txBody>
                    <a:bodyPr/>
                    <a:lstStyle/>
                    <a:p>
                      <a:r>
                        <a:rPr lang="ru-RU" sz="1000" b="1" i="0" kern="1200" dirty="0" smtClean="0">
                          <a:solidFill>
                            <a:schemeClr val="dk1"/>
                          </a:solidFill>
                          <a:latin typeface="+mn-lt"/>
                          <a:ea typeface="+mn-ea"/>
                          <a:cs typeface="+mn-cs"/>
                        </a:rPr>
                        <a:t>Основные решаемые задачи профессии "Фельдшер":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оказание экстренной и неотложной медицинской помощи;</a:t>
                      </a:r>
                    </a:p>
                    <a:p>
                      <a:r>
                        <a:rPr lang="ru-RU" sz="800" b="1" i="0" u="none" strike="noStrike" kern="1200" dirty="0" smtClean="0">
                          <a:solidFill>
                            <a:schemeClr val="dk1"/>
                          </a:solidFill>
                          <a:latin typeface="+mn-lt"/>
                          <a:ea typeface="+mn-ea"/>
                          <a:cs typeface="+mn-cs"/>
                        </a:rPr>
                        <a:t>проведение малых хирургических операций;</a:t>
                      </a:r>
                    </a:p>
                    <a:p>
                      <a:r>
                        <a:rPr lang="ru-RU" sz="800" b="1" i="0" u="none" strike="noStrike" kern="1200" dirty="0" smtClean="0">
                          <a:solidFill>
                            <a:schemeClr val="dk1"/>
                          </a:solidFill>
                          <a:latin typeface="+mn-lt"/>
                          <a:ea typeface="+mn-ea"/>
                          <a:cs typeface="+mn-cs"/>
                        </a:rPr>
                        <a:t>диагностика типичных случаев наиболее часто встречающихся заболеваний, назначение лечения; участие в разработке и реализации лечебно–профилактических и противоэпидемических мероприятий;</a:t>
                      </a:r>
                    </a:p>
                    <a:p>
                      <a:r>
                        <a:rPr lang="ru-RU" sz="800" b="1" i="0" u="none" strike="noStrike" kern="1200" dirty="0" smtClean="0">
                          <a:solidFill>
                            <a:schemeClr val="dk1"/>
                          </a:solidFill>
                          <a:latin typeface="+mn-lt"/>
                          <a:ea typeface="+mn-ea"/>
                          <a:cs typeface="+mn-cs"/>
                        </a:rPr>
                        <a:t>проведение лабораторных исследований;</a:t>
                      </a:r>
                    </a:p>
                    <a:p>
                      <a:r>
                        <a:rPr lang="ru-RU" sz="800" b="1" i="0" u="none" strike="noStrike" kern="1200" dirty="0" smtClean="0">
                          <a:solidFill>
                            <a:schemeClr val="dk1"/>
                          </a:solidFill>
                          <a:latin typeface="+mn-lt"/>
                          <a:ea typeface="+mn-ea"/>
                          <a:cs typeface="+mn-cs"/>
                        </a:rPr>
                        <a:t>проведение физиотерапевтических процедур по назначению врача;</a:t>
                      </a:r>
                    </a:p>
                    <a:p>
                      <a:r>
                        <a:rPr lang="ru-RU" sz="800" b="1" i="0" u="none" strike="noStrike" kern="1200" dirty="0" err="1" smtClean="0">
                          <a:solidFill>
                            <a:schemeClr val="dk1"/>
                          </a:solidFill>
                          <a:latin typeface="+mn-lt"/>
                          <a:ea typeface="+mn-ea"/>
                          <a:cs typeface="+mn-cs"/>
                        </a:rPr>
                        <a:t>ассистирование</a:t>
                      </a:r>
                      <a:r>
                        <a:rPr lang="ru-RU" sz="800" b="1" i="0" u="none" strike="noStrike" kern="1200" dirty="0" smtClean="0">
                          <a:solidFill>
                            <a:schemeClr val="dk1"/>
                          </a:solidFill>
                          <a:latin typeface="+mn-lt"/>
                          <a:ea typeface="+mn-ea"/>
                          <a:cs typeface="+mn-cs"/>
                        </a:rPr>
                        <a:t> врачу при оперативном вмешательстве и проведении сложных процедур;</a:t>
                      </a:r>
                    </a:p>
                    <a:p>
                      <a:r>
                        <a:rPr lang="ru-RU" sz="800" b="1" i="0" u="none" strike="noStrike" kern="1200" dirty="0" smtClean="0">
                          <a:solidFill>
                            <a:schemeClr val="dk1"/>
                          </a:solidFill>
                          <a:latin typeface="+mn-lt"/>
                          <a:ea typeface="+mn-ea"/>
                          <a:cs typeface="+mn-cs"/>
                        </a:rPr>
                        <a:t>систематизация и анализ статистических данных о состоянии здоровья обслуживаемого населения;</a:t>
                      </a:r>
                    </a:p>
                    <a:p>
                      <a:r>
                        <a:rPr lang="ru-RU" sz="800" b="1" i="0" u="none" strike="noStrike" kern="1200" dirty="0" smtClean="0">
                          <a:solidFill>
                            <a:schemeClr val="dk1"/>
                          </a:solidFill>
                          <a:latin typeface="+mn-lt"/>
                          <a:ea typeface="+mn-ea"/>
                          <a:cs typeface="+mn-cs"/>
                        </a:rPr>
                        <a:t>пропаганда санитарно–гигиенических знаний среди населения.</a:t>
                      </a:r>
                    </a:p>
                    <a:p>
                      <a:endParaRPr lang="ru-RU" sz="800" dirty="0"/>
                    </a:p>
                  </a:txBody>
                  <a:tcPr/>
                </a:tc>
                <a:tc hMerge="1">
                  <a:txBody>
                    <a:bodyPr/>
                    <a:lstStyle/>
                    <a:p>
                      <a:endParaRPr lang="ru-RU" dirty="0"/>
                    </a:p>
                  </a:txBody>
                  <a:tcPr/>
                </a:tc>
              </a:tr>
              <a:tr h="154569">
                <a:tc gridSpan="2">
                  <a:txBody>
                    <a:bodyPr/>
                    <a:lstStyle/>
                    <a:p>
                      <a:pPr algn="ctr"/>
                      <a:r>
                        <a:rPr lang="ru-RU" sz="1000" b="1" dirty="0">
                          <a:latin typeface="Verdana"/>
                        </a:rPr>
                        <a:t>Профессионально–важные качества профессии "Фельдшер":</a:t>
                      </a:r>
                      <a:endParaRPr lang="ru-RU" sz="1000" dirty="0">
                        <a:latin typeface="Verdana"/>
                      </a:endParaRPr>
                    </a:p>
                  </a:txBody>
                  <a:tcPr marL="28575" marR="28575" marT="28575" marB="28575" anchor="ctr"/>
                </a:tc>
                <a:tc hMerge="1">
                  <a:txBody>
                    <a:bodyPr/>
                    <a:lstStyle/>
                    <a:p>
                      <a:endParaRPr lang="ru-RU"/>
                    </a:p>
                  </a:txBody>
                  <a:tcPr/>
                </a:tc>
              </a:tr>
              <a:tr h="1943627">
                <a:tc>
                  <a:txBody>
                    <a:bodyPr/>
                    <a:lstStyle/>
                    <a:p>
                      <a:pPr>
                        <a:buFont typeface="Arial"/>
                        <a:buChar char="•"/>
                      </a:pPr>
                      <a:r>
                        <a:rPr lang="ru-RU" sz="800" b="1" u="none" strike="noStrike">
                          <a:latin typeface="Arial"/>
                        </a:rPr>
                        <a:t>дисциплинированность;</a:t>
                      </a:r>
                    </a:p>
                    <a:p>
                      <a:pPr>
                        <a:buFont typeface="Arial"/>
                        <a:buChar char="•"/>
                      </a:pPr>
                      <a:r>
                        <a:rPr lang="ru-RU" sz="800" b="1" u="none" strike="noStrike">
                          <a:latin typeface="Arial"/>
                        </a:rPr>
                        <a:t>оптимизм, доминирование положительных эмоций;</a:t>
                      </a:r>
                    </a:p>
                    <a:p>
                      <a:pPr>
                        <a:buFont typeface="Arial"/>
                        <a:buChar char="•"/>
                      </a:pPr>
                      <a:r>
                        <a:rPr lang="ru-RU" sz="800" b="1" u="none" strike="noStrike">
                          <a:latin typeface="Arial"/>
                        </a:rPr>
                        <a:t>организованность, самодисциплина;</a:t>
                      </a:r>
                    </a:p>
                    <a:p>
                      <a:pPr>
                        <a:buFont typeface="Arial"/>
                        <a:buChar char="•"/>
                      </a:pPr>
                      <a:r>
                        <a:rPr lang="ru-RU" sz="800" b="1" u="none" strike="noStrike">
                          <a:latin typeface="Arial"/>
                        </a:rPr>
                        <a:t>ответственность;</a:t>
                      </a:r>
                    </a:p>
                    <a:p>
                      <a:pPr>
                        <a:buFont typeface="Arial"/>
                        <a:buChar char="•"/>
                      </a:pPr>
                      <a:r>
                        <a:rPr lang="ru-RU" sz="800" b="1" u="none" strike="noStrike">
                          <a:latin typeface="Arial"/>
                        </a:rPr>
                        <a:t>предусмотрительность;</a:t>
                      </a:r>
                    </a:p>
                    <a:p>
                      <a:pPr>
                        <a:buFont typeface="Arial"/>
                        <a:buChar char="•"/>
                      </a:pPr>
                      <a:r>
                        <a:rPr lang="ru-RU" sz="800" b="1" u="none" strike="noStrike">
                          <a:latin typeface="Arial"/>
                        </a:rPr>
                        <a:t>пунктуальность, педантичность;</a:t>
                      </a:r>
                    </a:p>
                    <a:p>
                      <a:pPr>
                        <a:buFont typeface="Arial"/>
                        <a:buChar char="•"/>
                      </a:pPr>
                      <a:r>
                        <a:rPr lang="ru-RU" sz="800" b="1" u="none" strike="noStrike">
                          <a:latin typeface="Arial"/>
                        </a:rPr>
                        <a:t>самообладание, эмоциональная уравновешенность, выдержка;</a:t>
                      </a:r>
                    </a:p>
                    <a:p>
                      <a:pPr>
                        <a:buFont typeface="Arial"/>
                        <a:buChar char="•"/>
                      </a:pPr>
                      <a:r>
                        <a:rPr lang="ru-RU" sz="800" b="1" u="none" strike="noStrike">
                          <a:latin typeface="Arial"/>
                        </a:rPr>
                        <a:t>способность к переключениям с одной деятельности на другую;</a:t>
                      </a:r>
                    </a:p>
                    <a:p>
                      <a:pPr>
                        <a:buFont typeface="Arial"/>
                        <a:buChar char="•"/>
                      </a:pPr>
                      <a:r>
                        <a:rPr lang="ru-RU" sz="800" b="1" u="none" strike="noStrike">
                          <a:latin typeface="Arial"/>
                        </a:rPr>
                        <a:t>способность рационально действовать в экстремальных ситуациях;</a:t>
                      </a:r>
                    </a:p>
                    <a:p>
                      <a:pPr>
                        <a:buFont typeface="Arial"/>
                        <a:buChar char="•"/>
                      </a:pPr>
                      <a:r>
                        <a:rPr lang="ru-RU" sz="800" b="1" u="none" strike="noStrike">
                          <a:latin typeface="Arial"/>
                        </a:rPr>
                        <a:t>старательность, исполнительность;</a:t>
                      </a:r>
                    </a:p>
                    <a:p>
                      <a:pPr>
                        <a:buFont typeface="Arial"/>
                        <a:buChar char="•"/>
                      </a:pPr>
                      <a:r>
                        <a:rPr lang="ru-RU" sz="800" b="1" u="none" strike="noStrike">
                          <a:latin typeface="Arial"/>
                        </a:rPr>
                        <a:t>стремление к профессиональному совершенству;</a:t>
                      </a:r>
                    </a:p>
                    <a:p>
                      <a:pPr>
                        <a:buFont typeface="Arial"/>
                        <a:buChar char="•"/>
                      </a:pPr>
                      <a:r>
                        <a:rPr lang="ru-RU" sz="800" b="1" u="none" strike="noStrike">
                          <a:latin typeface="Arial"/>
                        </a:rPr>
                        <a:t>помехоустойчивость внимания;</a:t>
                      </a:r>
                    </a:p>
                    <a:p>
                      <a:pPr>
                        <a:buFont typeface="Arial"/>
                        <a:buChar char="•"/>
                      </a:pPr>
                      <a:r>
                        <a:rPr lang="ru-RU" sz="800" b="1" u="none" strike="noStrike">
                          <a:latin typeface="Arial"/>
                        </a:rPr>
                        <a:t>внимание к деталям;</a:t>
                      </a:r>
                    </a:p>
                    <a:p>
                      <a:pPr>
                        <a:buFont typeface="Arial"/>
                        <a:buChar char="•"/>
                      </a:pPr>
                      <a:r>
                        <a:rPr lang="ru-RU" sz="800" b="1" u="none" strike="noStrike">
                          <a:latin typeface="Arial"/>
                        </a:rPr>
                        <a:t>способность к образному представлению предметов, процессов и явлений;</a:t>
                      </a:r>
                    </a:p>
                  </a:txBody>
                  <a:tcPr marL="28575" marR="28575" marT="28575" marB="28575" anchor="ctr"/>
                </a:tc>
                <a:tc>
                  <a:txBody>
                    <a:bodyPr/>
                    <a:lstStyle/>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хорошая координация движений;</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способность работать в напряженных условиях;</a:t>
                      </a:r>
                    </a:p>
                    <a:p>
                      <a:pPr>
                        <a:buFont typeface="Arial"/>
                        <a:buChar char="•"/>
                      </a:pPr>
                      <a:r>
                        <a:rPr lang="ru-RU" sz="800" b="1" u="none" strike="noStrike" dirty="0">
                          <a:latin typeface="Arial"/>
                        </a:rPr>
                        <a:t>способность четко действовать в </a:t>
                      </a:r>
                      <a:r>
                        <a:rPr lang="ru-RU" sz="800" b="1" u="none" strike="noStrike" dirty="0" err="1">
                          <a:latin typeface="Arial"/>
                        </a:rPr>
                        <a:t>экстримальных</a:t>
                      </a:r>
                      <a:r>
                        <a:rPr lang="ru-RU" sz="800" b="1" u="none" strike="noStrike" dirty="0">
                          <a:latin typeface="Arial"/>
                        </a:rPr>
                        <a:t> ситуациях;</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умение принимать адекватные решения;</a:t>
                      </a:r>
                    </a:p>
                    <a:p>
                      <a:pPr>
                        <a:buFont typeface="Arial"/>
                        <a:buChar char="•"/>
                      </a:pPr>
                      <a:r>
                        <a:rPr lang="ru-RU" sz="800" b="1" u="none" strike="noStrike" dirty="0">
                          <a:latin typeface="Arial"/>
                        </a:rPr>
                        <a:t>умение работать в команде.</a:t>
                      </a:r>
                    </a:p>
                  </a:txBody>
                  <a:tcPr marL="28575" marR="28575" marT="28575" marB="28575" anchor="ctr"/>
                </a:tc>
              </a:tr>
              <a:tr h="154569">
                <a:tc gridSpan="2">
                  <a:txBody>
                    <a:bodyPr/>
                    <a:lstStyle/>
                    <a:p>
                      <a:pPr algn="ctr"/>
                      <a:r>
                        <a:rPr lang="ru-RU" sz="1000" b="1" dirty="0">
                          <a:latin typeface="Verdana"/>
                        </a:rPr>
                        <a:t>Заболевания, противопоказанные для профессии "Фельдшер":</a:t>
                      </a:r>
                      <a:endParaRPr lang="ru-RU" sz="1000" dirty="0">
                        <a:latin typeface="Verdana"/>
                      </a:endParaRPr>
                    </a:p>
                  </a:txBody>
                  <a:tcPr marL="28575" marR="28575" marT="28575" marB="28575" anchor="ctr"/>
                </a:tc>
                <a:tc hMerge="1">
                  <a:txBody>
                    <a:bodyPr/>
                    <a:lstStyle/>
                    <a:p>
                      <a:endParaRPr lang="ru-RU"/>
                    </a:p>
                  </a:txBody>
                  <a:tcPr/>
                </a:tc>
              </a:tr>
              <a:tr h="786001">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259808">
                <a:tc gridSpan="2">
                  <a:txBody>
                    <a:bodyPr/>
                    <a:lstStyle/>
                    <a:p>
                      <a:r>
                        <a:rPr lang="ru-RU" sz="1000" b="1" dirty="0">
                          <a:latin typeface="Verdana"/>
                        </a:rPr>
                        <a:t>Уровень образования профессии "Фельдшер"</a:t>
                      </a:r>
                      <a:endParaRPr lang="ru-RU" sz="1000" dirty="0">
                        <a:latin typeface="Verdana"/>
                      </a:endParaRPr>
                    </a:p>
                    <a:p>
                      <a:r>
                        <a:rPr lang="ru-RU" sz="800" dirty="0">
                          <a:latin typeface="Verdana"/>
                        </a:rPr>
                        <a:t>Для овладения профессией "Фельдшер"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Адвокат</a:t>
            </a:r>
            <a:endParaRPr lang="ru-RU" sz="1200" dirty="0"/>
          </a:p>
        </p:txBody>
      </p:sp>
      <p:graphicFrame>
        <p:nvGraphicFramePr>
          <p:cNvPr id="4" name="Содержимое 3"/>
          <p:cNvGraphicFramePr>
            <a:graphicFrameLocks noGrp="1"/>
          </p:cNvGraphicFramePr>
          <p:nvPr>
            <p:ph idx="1"/>
          </p:nvPr>
        </p:nvGraphicFramePr>
        <p:xfrm>
          <a:off x="467544" y="620688"/>
          <a:ext cx="8229600" cy="5567251"/>
        </p:xfrm>
        <a:graphic>
          <a:graphicData uri="http://schemas.openxmlformats.org/drawingml/2006/table">
            <a:tbl>
              <a:tblPr firstRow="1" bandRow="1">
                <a:tableStyleId>{5C22544A-7EE6-4342-B048-85BDC9FD1C3A}</a:tableStyleId>
              </a:tblPr>
              <a:tblGrid>
                <a:gridCol w="4114800"/>
                <a:gridCol w="4114800"/>
              </a:tblGrid>
              <a:tr h="386130">
                <a:tc gridSpan="2">
                  <a:txBody>
                    <a:bodyPr/>
                    <a:lstStyle/>
                    <a:p>
                      <a:r>
                        <a:rPr lang="ru-RU" sz="1200" b="1" i="0" kern="1200" dirty="0" smtClean="0">
                          <a:solidFill>
                            <a:schemeClr val="lt1"/>
                          </a:solidFill>
                          <a:latin typeface="+mn-lt"/>
                          <a:ea typeface="+mn-ea"/>
                          <a:cs typeface="+mn-cs"/>
                        </a:rPr>
                        <a:t>Назначение профессии "Адвокат":</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помощь в охране прав и законных интересов граждан; представление интересов граждан и организаций в судебном процессе.</a:t>
                      </a:r>
                      <a:endParaRPr lang="ru-RU" sz="1000" dirty="0"/>
                    </a:p>
                  </a:txBody>
                  <a:tcPr/>
                </a:tc>
                <a:tc hMerge="1">
                  <a:txBody>
                    <a:bodyPr/>
                    <a:lstStyle/>
                    <a:p>
                      <a:endParaRPr lang="ru-RU" dirty="0"/>
                    </a:p>
                  </a:txBody>
                  <a:tcPr/>
                </a:tc>
              </a:tr>
              <a:tr h="953341">
                <a:tc gridSpan="2">
                  <a:txBody>
                    <a:bodyPr/>
                    <a:lstStyle/>
                    <a:p>
                      <a:r>
                        <a:rPr lang="ru-RU" sz="1200" b="1" i="0" kern="1200" dirty="0" smtClean="0">
                          <a:solidFill>
                            <a:schemeClr val="dk1"/>
                          </a:solidFill>
                          <a:latin typeface="+mn-lt"/>
                          <a:ea typeface="+mn-ea"/>
                          <a:cs typeface="+mn-cs"/>
                        </a:rPr>
                        <a:t>Основные решаемые задачи профессии "Адвокат":</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содействие по охране законных интересов граждан и организаций;</a:t>
                      </a:r>
                    </a:p>
                    <a:p>
                      <a:r>
                        <a:rPr lang="ru-RU" sz="1000" b="1" i="0" u="none" strike="noStrike" kern="1200" dirty="0" smtClean="0">
                          <a:solidFill>
                            <a:schemeClr val="dk1"/>
                          </a:solidFill>
                          <a:latin typeface="+mn-lt"/>
                          <a:ea typeface="+mn-ea"/>
                          <a:cs typeface="+mn-cs"/>
                        </a:rPr>
                        <a:t>предоставление юридических консультаций;</a:t>
                      </a:r>
                    </a:p>
                    <a:p>
                      <a:r>
                        <a:rPr lang="ru-RU" sz="1000" b="1" i="0" u="none" strike="noStrike" kern="1200" dirty="0" smtClean="0">
                          <a:solidFill>
                            <a:schemeClr val="dk1"/>
                          </a:solidFill>
                          <a:latin typeface="+mn-lt"/>
                          <a:ea typeface="+mn-ea"/>
                          <a:cs typeface="+mn-cs"/>
                        </a:rPr>
                        <a:t>представление граждан и организаций в суде, арбитраже и др. государственных органах;</a:t>
                      </a:r>
                    </a:p>
                    <a:p>
                      <a:r>
                        <a:rPr lang="ru-RU" sz="1000" b="1" i="0" u="none" strike="noStrike" kern="1200" dirty="0" smtClean="0">
                          <a:solidFill>
                            <a:schemeClr val="dk1"/>
                          </a:solidFill>
                          <a:latin typeface="+mn-lt"/>
                          <a:ea typeface="+mn-ea"/>
                          <a:cs typeface="+mn-cs"/>
                        </a:rPr>
                        <a:t>защита клиента в суде при разбирательстве уголовного дела.</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217198">
                <a:tc gridSpan="2">
                  <a:txBody>
                    <a:bodyPr/>
                    <a:lstStyle/>
                    <a:p>
                      <a:pPr algn="ctr"/>
                      <a:r>
                        <a:rPr lang="ru-RU" sz="1200" b="1" dirty="0">
                          <a:latin typeface="Verdana"/>
                        </a:rPr>
                        <a:t>Профессионально–важные качества профессии "Адвокат":</a:t>
                      </a:r>
                      <a:endParaRPr lang="ru-RU" sz="1200" dirty="0">
                        <a:latin typeface="Verdana"/>
                      </a:endParaRPr>
                    </a:p>
                  </a:txBody>
                  <a:tcPr marL="28575" marR="28575" marT="28575" marB="28575" anchor="ctr"/>
                </a:tc>
                <a:tc hMerge="1">
                  <a:txBody>
                    <a:bodyPr/>
                    <a:lstStyle/>
                    <a:p>
                      <a:endParaRPr lang="ru-RU"/>
                    </a:p>
                  </a:txBody>
                  <a:tcPr/>
                </a:tc>
              </a:tr>
              <a:tr h="1430748">
                <a:tc>
                  <a:txBody>
                    <a:bodyPr/>
                    <a:lstStyle/>
                    <a:p>
                      <a:pPr>
                        <a:buFont typeface="Arial"/>
                        <a:buChar char="•"/>
                      </a:pPr>
                      <a:r>
                        <a:rPr lang="ru-RU" sz="1000" b="1" u="none" strike="noStrike" dirty="0">
                          <a:latin typeface="Arial"/>
                        </a:rPr>
                        <a:t>ответственность;</a:t>
                      </a:r>
                    </a:p>
                    <a:p>
                      <a:pPr>
                        <a:buFont typeface="Arial"/>
                        <a:buChar char="•"/>
                      </a:pPr>
                      <a:r>
                        <a:rPr lang="ru-RU" sz="1000" b="1" u="none" strike="noStrike" dirty="0">
                          <a:latin typeface="Arial"/>
                        </a:rPr>
                        <a:t>порядочность;</a:t>
                      </a:r>
                    </a:p>
                    <a:p>
                      <a:pPr>
                        <a:buFont typeface="Arial"/>
                        <a:buChar char="•"/>
                      </a:pPr>
                      <a:r>
                        <a:rPr lang="ru-RU" sz="1000" b="1" u="none" strike="noStrike" dirty="0">
                          <a:latin typeface="Arial"/>
                        </a:rPr>
                        <a:t>пунктуальность, педантичность;</a:t>
                      </a:r>
                    </a:p>
                    <a:p>
                      <a:pPr>
                        <a:buFont typeface="Arial"/>
                        <a:buChar char="•"/>
                      </a:pPr>
                      <a:r>
                        <a:rPr lang="ru-RU" sz="1000" b="1" u="none" strike="noStrike" dirty="0">
                          <a:latin typeface="Arial"/>
                        </a:rPr>
                        <a:t>способность аргументировано отстаивать свое мнение;</a:t>
                      </a:r>
                    </a:p>
                    <a:p>
                      <a:pPr>
                        <a:buFont typeface="Arial"/>
                        <a:buChar char="•"/>
                      </a:pPr>
                      <a:r>
                        <a:rPr lang="ru-RU" sz="1000" b="1" u="none" strike="noStrike" dirty="0">
                          <a:latin typeface="Arial"/>
                        </a:rPr>
                        <a:t>способность планировать свою деятельность во времени;</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избирательность внимания;</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гибкость мышления;</a:t>
                      </a:r>
                    </a:p>
                  </a:txBody>
                  <a:tcPr marL="28575" marR="28575" marT="28575" marB="28575" anchor="ctr"/>
                </a:tc>
                <a:tc>
                  <a:txBody>
                    <a:bodyPr/>
                    <a:lstStyle/>
                    <a:p>
                      <a:pPr>
                        <a:buFont typeface="Arial"/>
                        <a:buChar char="•"/>
                      </a:pPr>
                      <a:r>
                        <a:rPr lang="ru-RU" sz="1000" b="1" u="none" strike="noStrike" dirty="0">
                          <a:latin typeface="Arial"/>
                        </a:rPr>
                        <a:t>логичность мышления;</a:t>
                      </a:r>
                    </a:p>
                    <a:p>
                      <a:pPr>
                        <a:buFont typeface="Arial"/>
                        <a:buChar char="•"/>
                      </a:pPr>
                      <a:r>
                        <a:rPr lang="ru-RU" sz="1000" b="1" u="none" strike="noStrike" dirty="0">
                          <a:latin typeface="Arial"/>
                        </a:rPr>
                        <a:t>эрудированность;</a:t>
                      </a:r>
                    </a:p>
                    <a:p>
                      <a:pPr>
                        <a:buFont typeface="Arial"/>
                        <a:buChar char="•"/>
                      </a:pPr>
                      <a:r>
                        <a:rPr lang="ru-RU" sz="1000" b="1" u="none" strike="noStrike" dirty="0">
                          <a:latin typeface="Arial"/>
                        </a:rPr>
                        <a:t>память на слова и фразы;</a:t>
                      </a:r>
                    </a:p>
                    <a:p>
                      <a:pPr>
                        <a:buFont typeface="Arial"/>
                        <a:buChar char="•"/>
                      </a:pPr>
                      <a:r>
                        <a:rPr lang="ru-RU" sz="1000" b="1" u="none" strike="noStrike" dirty="0">
                          <a:latin typeface="Arial"/>
                        </a:rPr>
                        <a:t>ораторские способности;</a:t>
                      </a:r>
                    </a:p>
                    <a:p>
                      <a:pPr>
                        <a:buFont typeface="Arial"/>
                        <a:buChar char="•"/>
                      </a:pPr>
                      <a:r>
                        <a:rPr lang="ru-RU" sz="1000" b="1" u="none" strike="noStrike" dirty="0">
                          <a:latin typeface="Arial"/>
                        </a:rPr>
                        <a:t>отсутствие дефектов речи, хорошая дикция;</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нервно–эмоциональная устойчивость (выносливость к эмоциональным нагрузкам);</a:t>
                      </a:r>
                    </a:p>
                    <a:p>
                      <a:pPr>
                        <a:buFont typeface="Arial"/>
                        <a:buChar char="•"/>
                      </a:pPr>
                      <a:r>
                        <a:rPr lang="ru-RU" sz="1000" b="1" u="none" strike="noStrike" dirty="0">
                          <a:latin typeface="Arial"/>
                        </a:rPr>
                        <a:t>способность влиять на окружающих;</a:t>
                      </a:r>
                    </a:p>
                    <a:p>
                      <a:pPr>
                        <a:buFont typeface="Arial"/>
                        <a:buChar char="•"/>
                      </a:pPr>
                      <a:r>
                        <a:rPr lang="ru-RU" sz="1000" b="1" u="none" strike="noStrike" dirty="0">
                          <a:latin typeface="Arial"/>
                        </a:rPr>
                        <a:t>умение слушать и слышать собеседника и сопереживать.</a:t>
                      </a:r>
                    </a:p>
                  </a:txBody>
                  <a:tcPr marL="28575" marR="28575" marT="28575" marB="28575" anchor="ctr"/>
                </a:tc>
              </a:tr>
              <a:tr h="217198">
                <a:tc gridSpan="2">
                  <a:txBody>
                    <a:bodyPr/>
                    <a:lstStyle/>
                    <a:p>
                      <a:pPr algn="ctr"/>
                      <a:r>
                        <a:rPr lang="ru-RU" sz="1200" b="1" dirty="0">
                          <a:latin typeface="Verdana"/>
                        </a:rPr>
                        <a:t>Заболевания, противопоказанные для профессии "Адвокат":</a:t>
                      </a:r>
                      <a:endParaRPr lang="ru-RU" sz="1200" dirty="0">
                        <a:latin typeface="Verdana"/>
                      </a:endParaRPr>
                    </a:p>
                  </a:txBody>
                  <a:tcPr marL="28575" marR="28575" marT="28575" marB="28575" anchor="ctr"/>
                </a:tc>
                <a:tc hMerge="1">
                  <a:txBody>
                    <a:bodyPr/>
                    <a:lstStyle/>
                    <a:p>
                      <a:endParaRPr lang="ru-RU"/>
                    </a:p>
                  </a:txBody>
                  <a:tcPr/>
                </a:tc>
              </a:tr>
              <a:tr h="879134">
                <a:tc>
                  <a:txBody>
                    <a:bodyPr/>
                    <a:lstStyle/>
                    <a:p>
                      <a:pPr>
                        <a:buFont typeface="Arial"/>
                        <a:buChar char="•"/>
                      </a:pPr>
                      <a:r>
                        <a:rPr lang="ru-RU" sz="1000" b="1" u="none" strike="noStrike" dirty="0">
                          <a:latin typeface="Arial"/>
                        </a:rPr>
                        <a:t>нервно–психические расстройства;</a:t>
                      </a:r>
                    </a:p>
                    <a:p>
                      <a:pPr>
                        <a:buFont typeface="Arial"/>
                        <a:buChar char="•"/>
                      </a:pPr>
                      <a:r>
                        <a:rPr lang="ru-RU" sz="1000" b="1" u="none" strike="noStrike" dirty="0">
                          <a:latin typeface="Arial"/>
                        </a:rPr>
                        <a:t>некорректируемое снижение остроты зрения;</a:t>
                      </a:r>
                    </a:p>
                    <a:p>
                      <a:pPr>
                        <a:buFont typeface="Arial"/>
                        <a:buChar char="•"/>
                      </a:pPr>
                      <a:r>
                        <a:rPr lang="ru-RU" sz="1000" b="1" u="none" strike="noStrike" dirty="0">
                          <a:latin typeface="Arial"/>
                        </a:rPr>
                        <a:t>нарушение цветоразличения, бинокулярного зрения;</a:t>
                      </a:r>
                    </a:p>
                    <a:p>
                      <a:pPr>
                        <a:buFont typeface="Arial"/>
                        <a:buChar char="•"/>
                      </a:pPr>
                      <a:r>
                        <a:rPr lang="ru-RU" sz="1000" b="1" u="none" strike="noStrike" dirty="0">
                          <a:latin typeface="Arial"/>
                        </a:rPr>
                        <a:t>расстройства слуха;</a:t>
                      </a:r>
                    </a:p>
                    <a:p>
                      <a:pPr>
                        <a:buFont typeface="Arial"/>
                        <a:buChar char="•"/>
                      </a:pPr>
                      <a:r>
                        <a:rPr lang="ru-RU" sz="1000" b="1" u="none" strike="noStrike" dirty="0">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1044618">
                <a:tc gridSpan="2">
                  <a:txBody>
                    <a:bodyPr/>
                    <a:lstStyle/>
                    <a:p>
                      <a:r>
                        <a:rPr lang="ru-RU" sz="1200" b="1" dirty="0">
                          <a:latin typeface="Verdana"/>
                        </a:rPr>
                        <a:t>Уровень образования профессии "Адвокат"</a:t>
                      </a:r>
                      <a:endParaRPr lang="ru-RU" sz="1200" dirty="0">
                        <a:latin typeface="Verdana"/>
                      </a:endParaRPr>
                    </a:p>
                    <a:p>
                      <a:r>
                        <a:rPr lang="ru-RU" sz="1000" dirty="0">
                          <a:latin typeface="Verdana"/>
                        </a:rPr>
                        <a:t>Для овладения профессией "Адвокат" необходимо либо среднее, либо высшее профессиональное образование. Профессии обучают юридические вузы, специализирующиеся в области </a:t>
                      </a:r>
                      <a:r>
                        <a:rPr lang="ru-RU" sz="1000" dirty="0" err="1">
                          <a:latin typeface="Verdana"/>
                        </a:rPr>
                        <a:t>гражданско</a:t>
                      </a:r>
                      <a:r>
                        <a:rPr lang="ru-RU" sz="1000" dirty="0">
                          <a:latin typeface="Verdana"/>
                        </a:rPr>
                        <a:t>–правового и уголовно–правового направления, на кафедрах уголовного права и криминологии, уголовного процесса и прокурорского надзора, криминалистики, гражданского права, гражданского процесса, трудового права, экологического и земельного права, предпринимательского права, коммерческого права и основ правоведения. Направления: ПРАВО, СОЦИАЛЬНАЯ РАБОТА И ИЗДАТЕЛЬСКОЕ ДЕЛО, ГУМАНИТАРНЫЕ И СОЦИАЛЬНЫЕ НАУКИ, ОБРАЗОВАНИЕ И ПЕДАГОГИКА.</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Визажист</a:t>
            </a:r>
            <a:endParaRPr lang="ru-RU" sz="1200" dirty="0"/>
          </a:p>
        </p:txBody>
      </p:sp>
      <p:graphicFrame>
        <p:nvGraphicFramePr>
          <p:cNvPr id="4" name="Содержимое 3"/>
          <p:cNvGraphicFramePr>
            <a:graphicFrameLocks noGrp="1"/>
          </p:cNvGraphicFramePr>
          <p:nvPr>
            <p:ph idx="1"/>
          </p:nvPr>
        </p:nvGraphicFramePr>
        <p:xfrm>
          <a:off x="467544" y="620688"/>
          <a:ext cx="8229600" cy="5831152"/>
        </p:xfrm>
        <a:graphic>
          <a:graphicData uri="http://schemas.openxmlformats.org/drawingml/2006/table">
            <a:tbl>
              <a:tblPr firstRow="1" bandRow="1">
                <a:tableStyleId>{5C22544A-7EE6-4342-B048-85BDC9FD1C3A}</a:tableStyleId>
              </a:tblPr>
              <a:tblGrid>
                <a:gridCol w="4114800"/>
                <a:gridCol w="4114800"/>
              </a:tblGrid>
              <a:tr h="516109">
                <a:tc gridSpan="2">
                  <a:txBody>
                    <a:bodyPr/>
                    <a:lstStyle/>
                    <a:p>
                      <a:r>
                        <a:rPr lang="ru-RU" sz="1200" b="1" i="0" kern="1200" dirty="0" smtClean="0">
                          <a:solidFill>
                            <a:schemeClr val="lt1"/>
                          </a:solidFill>
                          <a:latin typeface="+mn-lt"/>
                          <a:ea typeface="+mn-ea"/>
                          <a:cs typeface="+mn-cs"/>
                        </a:rPr>
                        <a:t>Назначение профессии "Визажист":</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создание уникального образа клиента посредством косметического и парикмахерского инструментария.</a:t>
                      </a:r>
                      <a:br>
                        <a:rPr lang="ru-RU" sz="1000" b="0" i="0" kern="1200" dirty="0" smtClean="0">
                          <a:solidFill>
                            <a:schemeClr val="lt1"/>
                          </a:solidFill>
                          <a:latin typeface="+mn-lt"/>
                          <a:ea typeface="+mn-ea"/>
                          <a:cs typeface="+mn-cs"/>
                        </a:rPr>
                      </a:br>
                      <a:r>
                        <a:rPr lang="ru-RU" sz="1000" b="0" i="0" kern="1200" dirty="0" smtClean="0">
                          <a:solidFill>
                            <a:schemeClr val="lt1"/>
                          </a:solidFill>
                          <a:latin typeface="+mn-lt"/>
                          <a:ea typeface="+mn-ea"/>
                          <a:cs typeface="+mn-cs"/>
                        </a:rPr>
                        <a:t>Специалист в области макияжа.</a:t>
                      </a:r>
                      <a:endParaRPr lang="ru-RU" sz="1000" dirty="0"/>
                    </a:p>
                  </a:txBody>
                  <a:tcPr/>
                </a:tc>
                <a:tc hMerge="1">
                  <a:txBody>
                    <a:bodyPr/>
                    <a:lstStyle/>
                    <a:p>
                      <a:endParaRPr lang="ru-RU" dirty="0"/>
                    </a:p>
                  </a:txBody>
                  <a:tcPr/>
                </a:tc>
              </a:tr>
              <a:tr h="651927">
                <a:tc gridSpan="2">
                  <a:txBody>
                    <a:bodyPr/>
                    <a:lstStyle/>
                    <a:p>
                      <a:r>
                        <a:rPr lang="ru-RU" sz="1200" b="1" i="0" kern="1200" dirty="0" smtClean="0">
                          <a:solidFill>
                            <a:schemeClr val="dk1"/>
                          </a:solidFill>
                          <a:latin typeface="+mn-lt"/>
                          <a:ea typeface="+mn-ea"/>
                          <a:cs typeface="+mn-cs"/>
                        </a:rPr>
                        <a:t>Основные решаемые задачи профессии "Визажист":</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понимание потребности клиента;</a:t>
                      </a:r>
                    </a:p>
                    <a:p>
                      <a:r>
                        <a:rPr lang="ru-RU" sz="1000" b="1" i="0" u="none" strike="noStrike" kern="1200" dirty="0" smtClean="0">
                          <a:solidFill>
                            <a:schemeClr val="dk1"/>
                          </a:solidFill>
                          <a:latin typeface="+mn-lt"/>
                          <a:ea typeface="+mn-ea"/>
                          <a:cs typeface="+mn-cs"/>
                        </a:rPr>
                        <a:t>предложение возможных вариантов создания образа и выбор оптимально подходящего;</a:t>
                      </a:r>
                    </a:p>
                    <a:p>
                      <a:r>
                        <a:rPr lang="ru-RU" sz="1000" b="1" i="0" u="none" strike="noStrike" kern="1200" dirty="0" smtClean="0">
                          <a:solidFill>
                            <a:schemeClr val="dk1"/>
                          </a:solidFill>
                          <a:latin typeface="+mn-lt"/>
                          <a:ea typeface="+mn-ea"/>
                          <a:cs typeface="+mn-cs"/>
                        </a:rPr>
                        <a:t>воплощение задуманного образа.</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330491">
                <a:tc gridSpan="2">
                  <a:txBody>
                    <a:bodyPr/>
                    <a:lstStyle/>
                    <a:p>
                      <a:pPr algn="ctr"/>
                      <a:r>
                        <a:rPr lang="ru-RU" sz="1200" b="1" dirty="0">
                          <a:latin typeface="Verdana"/>
                        </a:rPr>
                        <a:t>Профессионально–важные качества профессии "Визажист":</a:t>
                      </a:r>
                      <a:endParaRPr lang="ru-RU" sz="1200" dirty="0">
                        <a:latin typeface="Verdana"/>
                      </a:endParaRPr>
                    </a:p>
                  </a:txBody>
                  <a:tcPr marL="28575" marR="28575" marT="28575" marB="28575" anchor="ctr"/>
                </a:tc>
                <a:tc hMerge="1">
                  <a:txBody>
                    <a:bodyPr/>
                    <a:lstStyle/>
                    <a:p>
                      <a:endParaRPr lang="ru-RU"/>
                    </a:p>
                  </a:txBody>
                  <a:tcPr/>
                </a:tc>
              </a:tr>
              <a:tr h="1680750">
                <a:tc>
                  <a:txBody>
                    <a:bodyPr/>
                    <a:lstStyle/>
                    <a:p>
                      <a:pPr>
                        <a:buFont typeface="Arial"/>
                        <a:buChar char="•"/>
                      </a:pPr>
                      <a:r>
                        <a:rPr lang="ru-RU" sz="1000" b="1" u="none" strike="noStrike" dirty="0">
                          <a:latin typeface="Arial"/>
                        </a:rPr>
                        <a:t>аккуратность в работе самообладание;</a:t>
                      </a:r>
                    </a:p>
                    <a:p>
                      <a:pPr>
                        <a:buFont typeface="Arial"/>
                        <a:buChar char="•"/>
                      </a:pPr>
                      <a:r>
                        <a:rPr lang="ru-RU" sz="1000" b="1" u="none" strike="noStrike" dirty="0">
                          <a:latin typeface="Arial"/>
                        </a:rPr>
                        <a:t>эмоциональная уравновешенность, выдержка;</a:t>
                      </a:r>
                    </a:p>
                    <a:p>
                      <a:pPr>
                        <a:buFont typeface="Arial"/>
                        <a:buChar char="•"/>
                      </a:pPr>
                      <a:r>
                        <a:rPr lang="ru-RU" sz="1000" b="1" u="none" strike="noStrike" dirty="0">
                          <a:latin typeface="Arial"/>
                        </a:rPr>
                        <a:t>старательность, исполнительность; </a:t>
                      </a:r>
                      <a:r>
                        <a:rPr lang="ru-RU" sz="1000" b="1" u="none" strike="noStrike" dirty="0" err="1">
                          <a:latin typeface="Arial"/>
                        </a:rPr>
                        <a:t>экстравертированность</a:t>
                      </a:r>
                      <a:r>
                        <a:rPr lang="ru-RU" sz="1000" b="1" u="none" strike="noStrike" dirty="0">
                          <a:latin typeface="Arial"/>
                        </a:rPr>
                        <a:t> (ориентация на взаимодействие с людьми, общительность);</a:t>
                      </a:r>
                    </a:p>
                    <a:p>
                      <a:pPr>
                        <a:buFont typeface="Arial"/>
                        <a:buChar char="•"/>
                      </a:pPr>
                      <a:r>
                        <a:rPr lang="ru-RU" sz="1000" b="1" u="none" strike="noStrike" dirty="0">
                          <a:latin typeface="Arial"/>
                        </a:rPr>
                        <a:t>ручная ловкость;</a:t>
                      </a:r>
                    </a:p>
                    <a:p>
                      <a:pPr>
                        <a:buFont typeface="Arial"/>
                        <a:buChar char="•"/>
                      </a:pPr>
                      <a:r>
                        <a:rPr lang="ru-RU" sz="1000" b="1" u="none" strike="noStrike" dirty="0">
                          <a:latin typeface="Arial"/>
                        </a:rPr>
                        <a:t>цветовое восприятие;</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способность к созданию образа по словесному описанию;</a:t>
                      </a:r>
                    </a:p>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a:latin typeface="Arial"/>
                        </a:rPr>
                        <a:t>абстрактность (абстрактные образы, понятия) мышления;</a:t>
                      </a:r>
                    </a:p>
                    <a:p>
                      <a:pPr>
                        <a:buFont typeface="Arial"/>
                        <a:buChar char="•"/>
                      </a:pPr>
                      <a:r>
                        <a:rPr lang="ru-RU" sz="1000" b="1" u="none" strike="noStrike" dirty="0">
                          <a:latin typeface="Arial"/>
                        </a:rPr>
                        <a:t>интуитивное мышление</a:t>
                      </a:r>
                    </a:p>
                    <a:p>
                      <a:pPr>
                        <a:buFont typeface="Arial"/>
                        <a:buChar char="•"/>
                      </a:pPr>
                      <a:r>
                        <a:rPr lang="ru-RU" sz="1000" b="1" u="none" strike="noStrike" dirty="0">
                          <a:latin typeface="Arial"/>
                        </a:rPr>
                        <a:t>образная память;</a:t>
                      </a:r>
                    </a:p>
                  </a:txBody>
                  <a:tcPr marL="28575" marR="28575" marT="28575" marB="28575" anchor="ctr"/>
                </a:tc>
                <a:tc>
                  <a:txBody>
                    <a:bodyPr/>
                    <a:lstStyle/>
                    <a:p>
                      <a:pPr>
                        <a:buFont typeface="Arial"/>
                        <a:buChar char="•"/>
                      </a:pPr>
                      <a:r>
                        <a:rPr lang="ru-RU" sz="1000" b="1" u="none" strike="noStrike" dirty="0">
                          <a:latin typeface="Arial"/>
                        </a:rPr>
                        <a:t>память на лица;</a:t>
                      </a:r>
                    </a:p>
                    <a:p>
                      <a:pPr>
                        <a:buFont typeface="Arial"/>
                        <a:buChar char="•"/>
                      </a:pPr>
                      <a:r>
                        <a:rPr lang="ru-RU" sz="1000" b="1" u="none" strike="noStrike" dirty="0">
                          <a:latin typeface="Arial"/>
                        </a:rPr>
                        <a:t>память на простые движения;</a:t>
                      </a:r>
                    </a:p>
                    <a:p>
                      <a:pPr>
                        <a:buFont typeface="Arial"/>
                        <a:buChar char="•"/>
                      </a:pPr>
                      <a:r>
                        <a:rPr lang="ru-RU" sz="1000" b="1" u="none" strike="noStrike" dirty="0">
                          <a:latin typeface="Arial"/>
                        </a:rPr>
                        <a:t>координация работы кистей рук и пальцев;</a:t>
                      </a:r>
                    </a:p>
                    <a:p>
                      <a:pPr>
                        <a:buFont typeface="Arial"/>
                        <a:buChar char="•"/>
                      </a:pPr>
                      <a:r>
                        <a:rPr lang="ru-RU" sz="1000" b="1" u="none" strike="noStrike" dirty="0">
                          <a:latin typeface="Arial"/>
                        </a:rPr>
                        <a:t>способность к выполнению мелких точных движений;</a:t>
                      </a:r>
                    </a:p>
                    <a:p>
                      <a:pPr>
                        <a:buFont typeface="Arial"/>
                        <a:buChar char="•"/>
                      </a:pPr>
                      <a:r>
                        <a:rPr lang="ru-RU" sz="1000" b="1" u="none" strike="noStrike" dirty="0">
                          <a:latin typeface="Arial"/>
                        </a:rPr>
                        <a:t>твердость руки, устойчивость кистей рук (низкий тремор);</a:t>
                      </a:r>
                    </a:p>
                    <a:p>
                      <a:pPr>
                        <a:buFont typeface="Arial"/>
                        <a:buChar char="•"/>
                      </a:pPr>
                      <a:r>
                        <a:rPr lang="ru-RU" sz="1000" b="1" u="none" strike="noStrike" dirty="0">
                          <a:latin typeface="Arial"/>
                        </a:rPr>
                        <a:t>общительность;</a:t>
                      </a:r>
                    </a:p>
                    <a:p>
                      <a:pPr>
                        <a:buFont typeface="Arial"/>
                        <a:buChar char="•"/>
                      </a:pPr>
                      <a:r>
                        <a:rPr lang="ru-RU" sz="1000" b="1" u="none" strike="noStrike" dirty="0">
                          <a:latin typeface="Arial"/>
                        </a:rPr>
                        <a:t>энергичность;</a:t>
                      </a:r>
                    </a:p>
                    <a:p>
                      <a:pPr>
                        <a:buFont typeface="Arial"/>
                        <a:buChar char="•"/>
                      </a:pPr>
                      <a:r>
                        <a:rPr lang="ru-RU" sz="1000" b="1" u="none" strike="noStrike" dirty="0">
                          <a:latin typeface="Arial"/>
                        </a:rPr>
                        <a:t>способность заниматься длительное время кропотливой работой;</a:t>
                      </a:r>
                    </a:p>
                    <a:p>
                      <a:pPr>
                        <a:buFont typeface="Arial"/>
                        <a:buChar char="•"/>
                      </a:pPr>
                      <a:r>
                        <a:rPr lang="ru-RU" sz="1000" b="1" u="none" strike="noStrike" dirty="0">
                          <a:latin typeface="Arial"/>
                        </a:rPr>
                        <a:t>умение предвидеть результат;</a:t>
                      </a:r>
                    </a:p>
                    <a:p>
                      <a:pPr>
                        <a:buFont typeface="Arial"/>
                        <a:buChar char="•"/>
                      </a:pPr>
                      <a:r>
                        <a:rPr lang="ru-RU" sz="1000" b="1" u="none" strike="noStrike" dirty="0">
                          <a:latin typeface="Arial"/>
                        </a:rPr>
                        <a:t>чувство симметрии;</a:t>
                      </a:r>
                    </a:p>
                    <a:p>
                      <a:pPr>
                        <a:buFont typeface="Arial"/>
                        <a:buChar char="•"/>
                      </a:pPr>
                      <a:r>
                        <a:rPr lang="ru-RU" sz="1000" b="1" u="none" strike="noStrike" dirty="0">
                          <a:latin typeface="Arial"/>
                        </a:rPr>
                        <a:t>развитый эстетический и художественный вкус.</a:t>
                      </a:r>
                    </a:p>
                  </a:txBody>
                  <a:tcPr marL="28575" marR="28575" marT="28575" marB="28575" anchor="ctr"/>
                </a:tc>
              </a:tr>
              <a:tr h="330491">
                <a:tc gridSpan="2">
                  <a:txBody>
                    <a:bodyPr/>
                    <a:lstStyle/>
                    <a:p>
                      <a:pPr algn="ctr"/>
                      <a:r>
                        <a:rPr lang="ru-RU" sz="1200" b="1" dirty="0">
                          <a:latin typeface="Verdana"/>
                        </a:rPr>
                        <a:t>Заболевания, противопоказанные для профессии "Визажист":</a:t>
                      </a:r>
                      <a:endParaRPr lang="ru-RU" sz="1200" dirty="0">
                        <a:latin typeface="Verdana"/>
                      </a:endParaRPr>
                    </a:p>
                  </a:txBody>
                  <a:tcPr marL="28575" marR="28575" marT="28575" marB="28575" anchor="ctr"/>
                </a:tc>
                <a:tc hMerge="1">
                  <a:txBody>
                    <a:bodyPr/>
                    <a:lstStyle/>
                    <a:p>
                      <a:endParaRPr lang="ru-RU"/>
                    </a:p>
                  </a:txBody>
                  <a:tcPr/>
                </a:tc>
              </a:tr>
              <a:tr h="1137477">
                <a:tc>
                  <a:txBody>
                    <a:bodyPr/>
                    <a:lstStyle/>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расстройства слуха;</a:t>
                      </a:r>
                    </a:p>
                    <a:p>
                      <a:pPr>
                        <a:buFont typeface="Arial"/>
                        <a:buChar char="•"/>
                      </a:pPr>
                      <a:r>
                        <a:rPr lang="ru-RU" sz="1000" b="1" u="none" strike="noStrike">
                          <a:latin typeface="Arial"/>
                        </a:rPr>
                        <a:t>расстройства координации движений;</a:t>
                      </a:r>
                    </a:p>
                    <a:p>
                      <a:pPr>
                        <a:buFont typeface="Arial"/>
                        <a:buChar char="•"/>
                      </a:pPr>
                      <a:r>
                        <a:rPr lang="ru-RU" sz="1000" b="1" u="none" strike="noStrike">
                          <a:latin typeface="Arial"/>
                        </a:rPr>
                        <a:t>дрожание рук;</a:t>
                      </a:r>
                    </a:p>
                  </a:txBody>
                  <a:tcPr marL="28575" marR="28575" marT="28575" marB="28575" anchor="ctr"/>
                </a:tc>
                <a:tc>
                  <a:txBody>
                    <a:bodyPr/>
                    <a:lstStyle/>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аллергии;</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заболевания органов дыхания;</a:t>
                      </a:r>
                    </a:p>
                    <a:p>
                      <a:pPr>
                        <a:buFont typeface="Arial"/>
                        <a:buChar char="•"/>
                      </a:pPr>
                      <a:r>
                        <a:rPr lang="ru-RU" sz="1000" b="1" u="none" strike="noStrike" dirty="0">
                          <a:latin typeface="Arial"/>
                        </a:rPr>
                        <a:t>сахарный диабет;</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660982">
                <a:tc gridSpan="2">
                  <a:txBody>
                    <a:bodyPr/>
                    <a:lstStyle/>
                    <a:p>
                      <a:r>
                        <a:rPr lang="ru-RU" sz="1200" b="1" dirty="0">
                          <a:latin typeface="Verdana"/>
                        </a:rPr>
                        <a:t>Уровень образования профессии "Визажист"</a:t>
                      </a:r>
                      <a:endParaRPr lang="ru-RU" sz="1200" dirty="0">
                        <a:latin typeface="Verdana"/>
                      </a:endParaRPr>
                    </a:p>
                    <a:p>
                      <a:r>
                        <a:rPr lang="ru-RU" sz="1000" dirty="0">
                          <a:latin typeface="Verdana"/>
                        </a:rPr>
                        <a:t>Для овладения профессией "Визажист" необходимо либо среднее, либо высшее профессиональное образование. Визажисту обучают вузы, специальные курсы, школы, учебные центры, студии. Направления: ТЕХНОЛОГИЯ ПОТРЕБИТЕЛЬСКИХ ТОВАРОВ, ТЕКСТИЛЬНОЕ ПРОИЗВОДСТВО.</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smtClean="0"/>
              <a:t>Врач</a:t>
            </a:r>
            <a:endParaRPr lang="ru-RU" sz="1200" dirty="0"/>
          </a:p>
        </p:txBody>
      </p:sp>
      <p:graphicFrame>
        <p:nvGraphicFramePr>
          <p:cNvPr id="4" name="Содержимое 3"/>
          <p:cNvGraphicFramePr>
            <a:graphicFrameLocks noGrp="1"/>
          </p:cNvGraphicFramePr>
          <p:nvPr>
            <p:ph idx="1"/>
          </p:nvPr>
        </p:nvGraphicFramePr>
        <p:xfrm>
          <a:off x="467544" y="692696"/>
          <a:ext cx="8229600" cy="6107430"/>
        </p:xfrm>
        <a:graphic>
          <a:graphicData uri="http://schemas.openxmlformats.org/drawingml/2006/table">
            <a:tbl>
              <a:tblPr firstRow="1" bandRow="1">
                <a:tableStyleId>{5C22544A-7EE6-4342-B048-85BDC9FD1C3A}</a:tableStyleId>
              </a:tblPr>
              <a:tblGrid>
                <a:gridCol w="4114800"/>
                <a:gridCol w="4114800"/>
              </a:tblGrid>
              <a:tr h="235508">
                <a:tc gridSpan="2">
                  <a:txBody>
                    <a:bodyPr/>
                    <a:lstStyle/>
                    <a:p>
                      <a:r>
                        <a:rPr lang="ru-RU" sz="1200" b="1" i="0" kern="1200" dirty="0" smtClean="0">
                          <a:solidFill>
                            <a:schemeClr val="lt1"/>
                          </a:solidFill>
                          <a:latin typeface="+mn-lt"/>
                          <a:ea typeface="+mn-ea"/>
                          <a:cs typeface="+mn-cs"/>
                        </a:rPr>
                        <a:t>Назначение профессии "Врач": </a:t>
                      </a:r>
                      <a:r>
                        <a:rPr lang="ru-RU" sz="1000" b="0" i="0" kern="1200" dirty="0" smtClean="0">
                          <a:solidFill>
                            <a:schemeClr val="lt1"/>
                          </a:solidFill>
                          <a:latin typeface="+mn-lt"/>
                          <a:ea typeface="+mn-ea"/>
                          <a:cs typeface="+mn-cs"/>
                        </a:rPr>
                        <a:t>оказание медицинской помощи больному.</a:t>
                      </a:r>
                      <a:endParaRPr lang="ru-RU" sz="1000" dirty="0"/>
                    </a:p>
                  </a:txBody>
                  <a:tcPr/>
                </a:tc>
                <a:tc hMerge="1">
                  <a:txBody>
                    <a:bodyPr/>
                    <a:lstStyle/>
                    <a:p>
                      <a:endParaRPr lang="ru-RU" dirty="0"/>
                    </a:p>
                  </a:txBody>
                  <a:tcPr/>
                </a:tc>
              </a:tr>
              <a:tr h="889699">
                <a:tc gridSpan="2">
                  <a:txBody>
                    <a:bodyPr/>
                    <a:lstStyle/>
                    <a:p>
                      <a:r>
                        <a:rPr lang="ru-RU" sz="1200" b="1" i="0" kern="1200" dirty="0" smtClean="0">
                          <a:solidFill>
                            <a:schemeClr val="dk1"/>
                          </a:solidFill>
                          <a:latin typeface="+mn-lt"/>
                          <a:ea typeface="+mn-ea"/>
                          <a:cs typeface="+mn-cs"/>
                        </a:rPr>
                        <a:t>Основные решаемые задачи профессии "Врач":</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профилактика снижения уровня заболеваемости;</a:t>
                      </a:r>
                    </a:p>
                    <a:p>
                      <a:r>
                        <a:rPr lang="ru-RU" sz="1000" b="1" i="0" u="none" strike="noStrike" kern="1200" dirty="0" smtClean="0">
                          <a:solidFill>
                            <a:schemeClr val="dk1"/>
                          </a:solidFill>
                          <a:latin typeface="+mn-lt"/>
                          <a:ea typeface="+mn-ea"/>
                          <a:cs typeface="+mn-cs"/>
                        </a:rPr>
                        <a:t>диагностика болезней и поиск причин их возникновения;</a:t>
                      </a:r>
                    </a:p>
                    <a:p>
                      <a:r>
                        <a:rPr lang="ru-RU" sz="1000" b="1" i="0" u="none" strike="noStrike" kern="1200" dirty="0" smtClean="0">
                          <a:solidFill>
                            <a:schemeClr val="dk1"/>
                          </a:solidFill>
                          <a:latin typeface="+mn-lt"/>
                          <a:ea typeface="+mn-ea"/>
                          <a:cs typeface="+mn-cs"/>
                        </a:rPr>
                        <a:t>определение методов лечения, назначение необходимых медицинских процедур;</a:t>
                      </a:r>
                    </a:p>
                    <a:p>
                      <a:r>
                        <a:rPr lang="ru-RU" sz="1000" b="1" i="0" u="none" strike="noStrike" kern="1200" dirty="0" smtClean="0">
                          <a:solidFill>
                            <a:schemeClr val="dk1"/>
                          </a:solidFill>
                          <a:latin typeface="+mn-lt"/>
                          <a:ea typeface="+mn-ea"/>
                          <a:cs typeface="+mn-cs"/>
                        </a:rPr>
                        <a:t>оказание медицинской помощи пациенту;</a:t>
                      </a:r>
                    </a:p>
                    <a:p>
                      <a:r>
                        <a:rPr lang="ru-RU" sz="1000" b="1" i="0" u="none" strike="noStrike" kern="1200" dirty="0" smtClean="0">
                          <a:solidFill>
                            <a:schemeClr val="dk1"/>
                          </a:solidFill>
                          <a:latin typeface="+mn-lt"/>
                          <a:ea typeface="+mn-ea"/>
                          <a:cs typeface="+mn-cs"/>
                        </a:rPr>
                        <a:t>определение реабилитационных мероприятий.</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206070">
                <a:tc gridSpan="2">
                  <a:txBody>
                    <a:bodyPr/>
                    <a:lstStyle/>
                    <a:p>
                      <a:pPr algn="ctr"/>
                      <a:r>
                        <a:rPr lang="ru-RU" sz="1200" b="1" dirty="0">
                          <a:latin typeface="Verdana"/>
                        </a:rPr>
                        <a:t>Профессионально–важные качества профессии "Врач":</a:t>
                      </a:r>
                      <a:endParaRPr lang="ru-RU" sz="1200" dirty="0">
                        <a:latin typeface="Verdana"/>
                      </a:endParaRPr>
                    </a:p>
                  </a:txBody>
                  <a:tcPr marL="28575" marR="28575" marT="28575" marB="28575" anchor="ctr"/>
                </a:tc>
                <a:tc hMerge="1">
                  <a:txBody>
                    <a:bodyPr/>
                    <a:lstStyle/>
                    <a:p>
                      <a:endParaRPr lang="ru-RU"/>
                    </a:p>
                  </a:txBody>
                  <a:tcPr/>
                </a:tc>
              </a:tr>
              <a:tr h="2273311">
                <a:tc>
                  <a:txBody>
                    <a:bodyPr/>
                    <a:lstStyle/>
                    <a:p>
                      <a:pPr>
                        <a:buFont typeface="Arial"/>
                        <a:buChar char="•"/>
                      </a:pPr>
                      <a:r>
                        <a:rPr lang="ru-RU" sz="1000" b="1" u="none" strike="noStrike" dirty="0">
                          <a:latin typeface="Arial"/>
                        </a:rPr>
                        <a:t>аккуратность в работе;</a:t>
                      </a:r>
                    </a:p>
                    <a:p>
                      <a:pPr>
                        <a:buFont typeface="Arial"/>
                        <a:buChar char="•"/>
                      </a:pPr>
                      <a:r>
                        <a:rPr lang="ru-RU" sz="1000" b="1" u="none" strike="noStrike" dirty="0">
                          <a:latin typeface="Arial"/>
                        </a:rPr>
                        <a:t>ответственность;</a:t>
                      </a:r>
                    </a:p>
                    <a:p>
                      <a:pPr>
                        <a:buFont typeface="Arial"/>
                        <a:buChar char="•"/>
                      </a:pPr>
                      <a:r>
                        <a:rPr lang="ru-RU" sz="1000" b="1" u="none" strike="noStrike" dirty="0">
                          <a:latin typeface="Arial"/>
                        </a:rPr>
                        <a:t>стремление к профессиональному совершенству;</a:t>
                      </a:r>
                    </a:p>
                    <a:p>
                      <a:pPr>
                        <a:buFont typeface="Arial"/>
                        <a:buChar char="•"/>
                      </a:pPr>
                      <a:r>
                        <a:rPr lang="ru-RU" sz="1000" b="1" u="none" strike="noStrike" dirty="0">
                          <a:latin typeface="Arial"/>
                        </a:rPr>
                        <a:t>предусмотрительность;</a:t>
                      </a:r>
                    </a:p>
                    <a:p>
                      <a:pPr>
                        <a:buFont typeface="Arial"/>
                        <a:buChar char="•"/>
                      </a:pPr>
                      <a:r>
                        <a:rPr lang="ru-RU" sz="1000" b="1" u="none" strike="noStrike" dirty="0">
                          <a:latin typeface="Arial"/>
                        </a:rPr>
                        <a:t>пунктуальность, педантичность;</a:t>
                      </a:r>
                    </a:p>
                    <a:p>
                      <a:pPr>
                        <a:buFont typeface="Arial"/>
                        <a:buChar char="•"/>
                      </a:pPr>
                      <a:r>
                        <a:rPr lang="ru-RU" sz="1000" b="1" u="none" strike="noStrike" dirty="0">
                          <a:latin typeface="Arial"/>
                        </a:rPr>
                        <a:t>уверенность в себе;</a:t>
                      </a:r>
                    </a:p>
                    <a:p>
                      <a:pPr>
                        <a:buFont typeface="Arial"/>
                        <a:buChar char="•"/>
                      </a:pPr>
                      <a:r>
                        <a:rPr lang="ru-RU" sz="1000" b="1" u="none" strike="noStrike" dirty="0">
                          <a:latin typeface="Arial"/>
                        </a:rPr>
                        <a:t>ручная моторика;</a:t>
                      </a:r>
                    </a:p>
                    <a:p>
                      <a:pPr>
                        <a:buFont typeface="Arial"/>
                        <a:buChar char="•"/>
                      </a:pPr>
                      <a:r>
                        <a:rPr lang="ru-RU" sz="1000" b="1" u="none" strike="noStrike" dirty="0">
                          <a:latin typeface="Arial"/>
                        </a:rPr>
                        <a:t>глазомер линейный, угловой, объемный;</a:t>
                      </a:r>
                    </a:p>
                    <a:p>
                      <a:pPr>
                        <a:buFont typeface="Arial"/>
                        <a:buChar char="•"/>
                      </a:pPr>
                      <a:r>
                        <a:rPr lang="ru-RU" sz="1000" b="1" u="none" strike="noStrike" dirty="0">
                          <a:latin typeface="Arial"/>
                        </a:rPr>
                        <a:t>способность воспринимать большое количество информации;</a:t>
                      </a:r>
                    </a:p>
                    <a:p>
                      <a:pPr>
                        <a:buFont typeface="Arial"/>
                        <a:buChar char="•"/>
                      </a:pPr>
                      <a:r>
                        <a:rPr lang="ru-RU" sz="1000" b="1" u="none" strike="noStrike" dirty="0">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1000" b="1" u="none" strike="noStrike" dirty="0">
                          <a:latin typeface="Arial"/>
                        </a:rPr>
                        <a:t>способность к пространственному воображению;</a:t>
                      </a:r>
                    </a:p>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гибкость мышления;</a:t>
                      </a:r>
                    </a:p>
                    <a:p>
                      <a:pPr>
                        <a:buFont typeface="Arial"/>
                        <a:buChar char="•"/>
                      </a:pPr>
                      <a:r>
                        <a:rPr lang="ru-RU" sz="1000" b="1" u="none" strike="noStrike" dirty="0">
                          <a:latin typeface="Arial"/>
                        </a:rPr>
                        <a:t>динамичность мышления;</a:t>
                      </a:r>
                    </a:p>
                  </a:txBody>
                  <a:tcPr marL="28575" marR="28575" marT="28575" marB="28575" anchor="ctr"/>
                </a:tc>
                <a:tc>
                  <a:txBody>
                    <a:bodyPr/>
                    <a:lstStyle/>
                    <a:p>
                      <a:pPr>
                        <a:buFont typeface="Arial"/>
                        <a:buChar char="•"/>
                      </a:pPr>
                      <a:r>
                        <a:rPr lang="ru-RU" sz="1000" b="1" u="none" strike="noStrike" dirty="0">
                          <a:latin typeface="Arial"/>
                        </a:rPr>
                        <a:t>хорошо развитые </a:t>
                      </a:r>
                      <a:r>
                        <a:rPr lang="ru-RU" sz="1000" b="1" u="none" strike="noStrike" dirty="0" err="1">
                          <a:latin typeface="Arial"/>
                        </a:rPr>
                        <a:t>мнемические</a:t>
                      </a:r>
                      <a:r>
                        <a:rPr lang="ru-RU" sz="1000" b="1" u="none" strike="noStrike" dirty="0">
                          <a:latin typeface="Arial"/>
                        </a:rPr>
                        <a:t> способности (свойства памяти);</a:t>
                      </a:r>
                    </a:p>
                    <a:p>
                      <a:pPr>
                        <a:buFont typeface="Arial"/>
                        <a:buChar char="•"/>
                      </a:pPr>
                      <a:r>
                        <a:rPr lang="ru-RU" sz="1000" b="1" u="none" strike="noStrike" dirty="0">
                          <a:latin typeface="Arial"/>
                        </a:rPr>
                        <a:t>хорошая координация движений;</a:t>
                      </a:r>
                    </a:p>
                    <a:p>
                      <a:pPr>
                        <a:buFont typeface="Arial"/>
                        <a:buChar char="•"/>
                      </a:pPr>
                      <a:r>
                        <a:rPr lang="ru-RU" sz="1000" b="1" u="none" strike="noStrike" dirty="0">
                          <a:latin typeface="Arial"/>
                        </a:rPr>
                        <a:t>твердость руки, устойчивость кистей рук (низкий тремор);</a:t>
                      </a:r>
                    </a:p>
                    <a:p>
                      <a:pPr>
                        <a:buFont typeface="Arial"/>
                        <a:buChar char="•"/>
                      </a:pPr>
                      <a:r>
                        <a:rPr lang="ru-RU" sz="1000" b="1" u="none" strike="noStrike" dirty="0">
                          <a:latin typeface="Arial"/>
                        </a:rPr>
                        <a:t>коммуникативные способности (</a:t>
                      </a:r>
                      <a:r>
                        <a:rPr lang="ru-RU" sz="1000" b="1" u="none" strike="noStrike" dirty="0" err="1">
                          <a:latin typeface="Arial"/>
                        </a:rPr>
                        <a:t>способности</a:t>
                      </a:r>
                      <a:r>
                        <a:rPr lang="ru-RU" sz="1000" b="1" u="none" strike="noStrike" dirty="0">
                          <a:latin typeface="Arial"/>
                        </a:rPr>
                        <a:t> общения и взаимодействия с людьми);</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сохранение работоспособности при развивающемся утомлении;</a:t>
                      </a:r>
                    </a:p>
                    <a:p>
                      <a:pPr>
                        <a:buFont typeface="Arial"/>
                        <a:buChar char="•"/>
                      </a:pPr>
                      <a:r>
                        <a:rPr lang="ru-RU" sz="1000" b="1" u="none" strike="noStrike" dirty="0">
                          <a:latin typeface="Arial"/>
                        </a:rPr>
                        <a:t>высокая помехоустойчивость;</a:t>
                      </a:r>
                    </a:p>
                    <a:p>
                      <a:pPr>
                        <a:buFont typeface="Arial"/>
                        <a:buChar char="•"/>
                      </a:pPr>
                      <a:r>
                        <a:rPr lang="ru-RU" sz="1000" b="1" u="none" strike="noStrike" dirty="0">
                          <a:latin typeface="Arial"/>
                        </a:rPr>
                        <a:t>выносливость к эмоциональным нагрузкам;</a:t>
                      </a:r>
                    </a:p>
                    <a:p>
                      <a:pPr>
                        <a:buFont typeface="Arial"/>
                        <a:buChar char="•"/>
                      </a:pPr>
                      <a:r>
                        <a:rPr lang="ru-RU" sz="1000" b="1" u="none" strike="noStrike" dirty="0">
                          <a:latin typeface="Arial"/>
                        </a:rPr>
                        <a:t>оперативность;</a:t>
                      </a:r>
                    </a:p>
                    <a:p>
                      <a:pPr>
                        <a:buFont typeface="Arial"/>
                        <a:buChar char="•"/>
                      </a:pPr>
                      <a:r>
                        <a:rPr lang="ru-RU" sz="1000" b="1" u="none" strike="noStrike" dirty="0">
                          <a:latin typeface="Arial"/>
                        </a:rPr>
                        <a:t>способность действовать четко в экстремальной ситуации;</a:t>
                      </a:r>
                    </a:p>
                    <a:p>
                      <a:pPr>
                        <a:buFont typeface="Arial"/>
                        <a:buChar char="•"/>
                      </a:pPr>
                      <a:r>
                        <a:rPr lang="ru-RU" sz="1000" b="1" u="none" strike="noStrike" dirty="0">
                          <a:latin typeface="Arial"/>
                        </a:rPr>
                        <a:t>способность к </a:t>
                      </a:r>
                      <a:r>
                        <a:rPr lang="ru-RU" sz="1000" b="1" u="none" strike="noStrike" dirty="0" err="1">
                          <a:latin typeface="Arial"/>
                        </a:rPr>
                        <a:t>эмпатии</a:t>
                      </a:r>
                      <a:r>
                        <a:rPr lang="ru-RU" sz="1000" b="1" u="none" strike="noStrike" dirty="0">
                          <a:latin typeface="Arial"/>
                        </a:rPr>
                        <a:t>, сопереживанию;</a:t>
                      </a:r>
                    </a:p>
                    <a:p>
                      <a:pPr>
                        <a:buFont typeface="Arial"/>
                        <a:buChar char="•"/>
                      </a:pPr>
                      <a:r>
                        <a:rPr lang="ru-RU" sz="1000" b="1" u="none" strike="noStrike" dirty="0">
                          <a:latin typeface="Arial"/>
                        </a:rPr>
                        <a:t>способность прогнозирования;</a:t>
                      </a:r>
                    </a:p>
                    <a:p>
                      <a:pPr>
                        <a:buFont typeface="Arial"/>
                        <a:buChar char="•"/>
                      </a:pPr>
                      <a:r>
                        <a:rPr lang="ru-RU" sz="1000" b="1" u="none" strike="noStrike" dirty="0">
                          <a:latin typeface="Arial"/>
                        </a:rPr>
                        <a:t>умение правильно и эффективно распределять время.</a:t>
                      </a:r>
                    </a:p>
                  </a:txBody>
                  <a:tcPr marL="28575" marR="28575" marT="28575" marB="28575" anchor="ctr"/>
                </a:tc>
              </a:tr>
              <a:tr h="206070">
                <a:tc gridSpan="2">
                  <a:txBody>
                    <a:bodyPr/>
                    <a:lstStyle/>
                    <a:p>
                      <a:pPr algn="ctr"/>
                      <a:r>
                        <a:rPr lang="ru-RU" sz="1200" b="1" dirty="0">
                          <a:latin typeface="Verdana"/>
                        </a:rPr>
                        <a:t>Заболевания, противопоказанные для профессии "Врач":</a:t>
                      </a:r>
                      <a:endParaRPr lang="ru-RU" sz="1200" dirty="0">
                        <a:latin typeface="Verdana"/>
                      </a:endParaRPr>
                    </a:p>
                  </a:txBody>
                  <a:tcPr marL="28575" marR="28575" marT="28575" marB="28575" anchor="ctr"/>
                </a:tc>
                <a:tc hMerge="1">
                  <a:txBody>
                    <a:bodyPr/>
                    <a:lstStyle/>
                    <a:p>
                      <a:endParaRPr lang="ru-RU"/>
                    </a:p>
                  </a:txBody>
                  <a:tcPr/>
                </a:tc>
              </a:tr>
              <a:tr h="964930">
                <a:tc>
                  <a:txBody>
                    <a:bodyPr/>
                    <a:lstStyle/>
                    <a:p>
                      <a:pPr>
                        <a:buFont typeface="Arial"/>
                        <a:buChar char="•"/>
                      </a:pPr>
                      <a:r>
                        <a:rPr lang="ru-RU" sz="1000" b="1" u="none" strike="noStrike">
                          <a:latin typeface="Arial"/>
                        </a:rPr>
                        <a:t>заболевания сердца или нарушения артериального давления;</a:t>
                      </a:r>
                    </a:p>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расстройства слуха;</a:t>
                      </a:r>
                    </a:p>
                  </a:txBody>
                  <a:tcPr marL="28575" marR="28575" marT="28575" marB="28575" anchor="ctr"/>
                </a:tc>
                <a:tc>
                  <a:txBody>
                    <a:bodyPr/>
                    <a:lstStyle/>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дрожание рук; расстройства речи;</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467746">
                <a:tc gridSpan="2">
                  <a:txBody>
                    <a:bodyPr/>
                    <a:lstStyle/>
                    <a:p>
                      <a:r>
                        <a:rPr lang="ru-RU" sz="1200" b="1" dirty="0">
                          <a:latin typeface="Verdana"/>
                        </a:rPr>
                        <a:t>Уровень образования профессии "Врач"</a:t>
                      </a:r>
                      <a:endParaRPr lang="ru-RU" sz="1200" dirty="0">
                        <a:latin typeface="Verdana"/>
                      </a:endParaRPr>
                    </a:p>
                    <a:p>
                      <a:r>
                        <a:rPr lang="ru-RU" sz="1000" dirty="0">
                          <a:latin typeface="Verdana"/>
                        </a:rPr>
                        <a:t>Для овладения профессией "Врач" необходимо высшее профессиональное образование.</a:t>
                      </a:r>
                      <a:br>
                        <a:rPr lang="ru-RU" sz="1000" dirty="0">
                          <a:latin typeface="Verdana"/>
                        </a:rPr>
                      </a:br>
                      <a:r>
                        <a:rPr lang="ru-RU" sz="1000" dirty="0">
                          <a:latin typeface="Verdana"/>
                        </a:rPr>
                        <a:t>Профессии обучают медицинские вузы.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24942"/>
          </a:xfrm>
        </p:spPr>
        <p:txBody>
          <a:bodyPr>
            <a:normAutofit/>
          </a:bodyPr>
          <a:lstStyle/>
          <a:p>
            <a:r>
              <a:rPr lang="ru-RU" sz="1200" b="1" dirty="0"/>
              <a:t>Дипломат</a:t>
            </a:r>
            <a:endParaRPr lang="ru-RU" sz="1200" dirty="0"/>
          </a:p>
        </p:txBody>
      </p:sp>
      <p:graphicFrame>
        <p:nvGraphicFramePr>
          <p:cNvPr id="4" name="Содержимое 3"/>
          <p:cNvGraphicFramePr>
            <a:graphicFrameLocks noGrp="1"/>
          </p:cNvGraphicFramePr>
          <p:nvPr>
            <p:ph idx="1"/>
          </p:nvPr>
        </p:nvGraphicFramePr>
        <p:xfrm>
          <a:off x="467544" y="620688"/>
          <a:ext cx="8229600" cy="5871707"/>
        </p:xfrm>
        <a:graphic>
          <a:graphicData uri="http://schemas.openxmlformats.org/drawingml/2006/table">
            <a:tbl>
              <a:tblPr firstRow="1" bandRow="1">
                <a:tableStyleId>{5C22544A-7EE6-4342-B048-85BDC9FD1C3A}</a:tableStyleId>
              </a:tblPr>
              <a:tblGrid>
                <a:gridCol w="4114800"/>
                <a:gridCol w="4114800"/>
              </a:tblGrid>
              <a:tr h="402385">
                <a:tc gridSpan="2">
                  <a:txBody>
                    <a:bodyPr/>
                    <a:lstStyle/>
                    <a:p>
                      <a:r>
                        <a:rPr lang="ru-RU" sz="1200" b="1" i="0" kern="1200" dirty="0" smtClean="0">
                          <a:solidFill>
                            <a:schemeClr val="lt1"/>
                          </a:solidFill>
                          <a:latin typeface="+mn-lt"/>
                          <a:ea typeface="+mn-ea"/>
                          <a:cs typeface="+mn-cs"/>
                        </a:rPr>
                        <a:t>Назначение профессии "Дипломат": </a:t>
                      </a:r>
                      <a:r>
                        <a:rPr lang="ru-RU" sz="1000" b="0" i="0" kern="1200" dirty="0" smtClean="0">
                          <a:solidFill>
                            <a:schemeClr val="lt1"/>
                          </a:solidFill>
                          <a:latin typeface="+mn-lt"/>
                          <a:ea typeface="+mn-ea"/>
                          <a:cs typeface="+mn-cs"/>
                        </a:rPr>
                        <a:t>решение социальных, политических, экономических, культурных вопросов представляя интересы государства в других странах.</a:t>
                      </a:r>
                      <a:endParaRPr lang="ru-RU" sz="1000" dirty="0"/>
                    </a:p>
                  </a:txBody>
                  <a:tcPr/>
                </a:tc>
                <a:tc hMerge="1">
                  <a:txBody>
                    <a:bodyPr/>
                    <a:lstStyle/>
                    <a:p>
                      <a:endParaRPr lang="ru-RU" dirty="0"/>
                    </a:p>
                  </a:txBody>
                  <a:tcPr/>
                </a:tc>
              </a:tr>
              <a:tr h="833512">
                <a:tc gridSpan="2">
                  <a:txBody>
                    <a:bodyPr/>
                    <a:lstStyle/>
                    <a:p>
                      <a:r>
                        <a:rPr lang="ru-RU" sz="1200" b="1" i="0" kern="1200" dirty="0" smtClean="0">
                          <a:solidFill>
                            <a:schemeClr val="dk1"/>
                          </a:solidFill>
                          <a:latin typeface="+mn-lt"/>
                          <a:ea typeface="+mn-ea"/>
                          <a:cs typeface="+mn-cs"/>
                        </a:rPr>
                        <a:t>Основные решаемые задачи профессии "Дипломат":</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активное участие в социальной, экономической, политической и культурной жизни иностранного государства;</a:t>
                      </a:r>
                    </a:p>
                    <a:p>
                      <a:r>
                        <a:rPr lang="ru-RU" sz="1000" b="1" i="0" u="none" strike="noStrike" kern="1200" dirty="0" smtClean="0">
                          <a:solidFill>
                            <a:schemeClr val="dk1"/>
                          </a:solidFill>
                          <a:latin typeface="+mn-lt"/>
                          <a:ea typeface="+mn-ea"/>
                          <a:cs typeface="+mn-cs"/>
                        </a:rPr>
                        <a:t>ведение переговоров с официальными представителями данного государства;</a:t>
                      </a:r>
                    </a:p>
                    <a:p>
                      <a:r>
                        <a:rPr lang="ru-RU" sz="1000" b="1" i="0" u="none" strike="noStrike" kern="1200" dirty="0" smtClean="0">
                          <a:solidFill>
                            <a:schemeClr val="dk1"/>
                          </a:solidFill>
                          <a:latin typeface="+mn-lt"/>
                          <a:ea typeface="+mn-ea"/>
                          <a:cs typeface="+mn-cs"/>
                        </a:rPr>
                        <a:t>продвижение интересов своего государства.</a:t>
                      </a:r>
                    </a:p>
                    <a:p>
                      <a:endParaRPr lang="ru-RU" sz="1000" dirty="0"/>
                    </a:p>
                  </a:txBody>
                  <a:tcPr/>
                </a:tc>
                <a:tc hMerge="1">
                  <a:txBody>
                    <a:bodyPr/>
                    <a:lstStyle/>
                    <a:p>
                      <a:endParaRPr lang="ru-RU" dirty="0"/>
                    </a:p>
                  </a:txBody>
                  <a:tcPr/>
                </a:tc>
              </a:tr>
              <a:tr h="349692">
                <a:tc gridSpan="2">
                  <a:txBody>
                    <a:bodyPr/>
                    <a:lstStyle/>
                    <a:p>
                      <a:pPr algn="ctr"/>
                      <a:r>
                        <a:rPr lang="ru-RU" sz="1200" b="1" dirty="0">
                          <a:latin typeface="Verdana"/>
                        </a:rPr>
                        <a:t>Профессионально–важные качества профессии "Дипломат":</a:t>
                      </a:r>
                      <a:endParaRPr lang="ru-RU" sz="1200" dirty="0">
                        <a:latin typeface="Verdana"/>
                      </a:endParaRPr>
                    </a:p>
                  </a:txBody>
                  <a:tcPr marL="28575" marR="28575" marT="28575" marB="28575" anchor="ctr"/>
                </a:tc>
                <a:tc hMerge="1">
                  <a:txBody>
                    <a:bodyPr/>
                    <a:lstStyle/>
                    <a:p>
                      <a:endParaRPr lang="ru-RU"/>
                    </a:p>
                  </a:txBody>
                  <a:tcPr/>
                </a:tc>
              </a:tr>
              <a:tr h="2209525">
                <a:tc>
                  <a:txBody>
                    <a:bodyPr/>
                    <a:lstStyle/>
                    <a:p>
                      <a:pPr>
                        <a:buFont typeface="Arial"/>
                        <a:buChar char="•"/>
                      </a:pPr>
                      <a:r>
                        <a:rPr lang="ru-RU" sz="1000" b="1" u="none" strike="noStrike">
                          <a:latin typeface="Arial"/>
                        </a:rPr>
                        <a:t>инициативность;</a:t>
                      </a:r>
                    </a:p>
                    <a:p>
                      <a:pPr>
                        <a:buFont typeface="Arial"/>
                        <a:buChar char="•"/>
                      </a:pPr>
                      <a:r>
                        <a:rPr lang="ru-RU" sz="1000" b="1" u="none" strike="noStrike">
                          <a:latin typeface="Arial"/>
                        </a:rPr>
                        <a:t>ответственность;</a:t>
                      </a:r>
                    </a:p>
                    <a:p>
                      <a:pPr>
                        <a:buFont typeface="Arial"/>
                        <a:buChar char="•"/>
                      </a:pPr>
                      <a:r>
                        <a:rPr lang="ru-RU" sz="1000" b="1" u="none" strike="noStrike">
                          <a:latin typeface="Arial"/>
                        </a:rPr>
                        <a:t>чувство долга;</a:t>
                      </a:r>
                    </a:p>
                    <a:p>
                      <a:pPr>
                        <a:buFont typeface="Arial"/>
                        <a:buChar char="•"/>
                      </a:pPr>
                      <a:r>
                        <a:rPr lang="ru-RU" sz="1000" b="1" u="none" strike="noStrike">
                          <a:latin typeface="Arial"/>
                        </a:rPr>
                        <a:t>эмоциональная уравновешенность;</a:t>
                      </a:r>
                    </a:p>
                    <a:p>
                      <a:pPr>
                        <a:buFont typeface="Arial"/>
                        <a:buChar char="•"/>
                      </a:pPr>
                      <a:r>
                        <a:rPr lang="ru-RU" sz="1000" b="1" u="none" strike="noStrike">
                          <a:latin typeface="Arial"/>
                        </a:rPr>
                        <a:t>способность аргументировано отстаивать свое мнение;</a:t>
                      </a:r>
                    </a:p>
                    <a:p>
                      <a:pPr>
                        <a:buFont typeface="Arial"/>
                        <a:buChar char="•"/>
                      </a:pPr>
                      <a:r>
                        <a:rPr lang="ru-RU" sz="1000" b="1" u="none" strike="noStrike">
                          <a:latin typeface="Arial"/>
                        </a:rPr>
                        <a:t>способность принимать решения в нестандартных ситуациях;</a:t>
                      </a:r>
                    </a:p>
                    <a:p>
                      <a:pPr>
                        <a:buFont typeface="Arial"/>
                        <a:buChar char="•"/>
                      </a:pPr>
                      <a:r>
                        <a:rPr lang="ru-RU" sz="1000" b="1" u="none" strike="noStrike">
                          <a:latin typeface="Arial"/>
                        </a:rPr>
                        <a:t>внимание к деталям;</a:t>
                      </a:r>
                    </a:p>
                    <a:p>
                      <a:pPr>
                        <a:buFont typeface="Arial"/>
                        <a:buChar char="•"/>
                      </a:pPr>
                      <a:r>
                        <a:rPr lang="ru-RU" sz="1000" b="1" u="none" strike="noStrike">
                          <a:latin typeface="Arial"/>
                        </a:rPr>
                        <a:t>развитый объем внимания (способность одновременно воспринимать несколько объектов);</a:t>
                      </a:r>
                    </a:p>
                    <a:p>
                      <a:pPr>
                        <a:buFont typeface="Arial"/>
                        <a:buChar char="•"/>
                      </a:pPr>
                      <a:r>
                        <a:rPr lang="ru-RU" sz="1000" b="1" u="none" strike="noStrike">
                          <a:latin typeface="Arial"/>
                        </a:rPr>
                        <a:t>способность к переводу образа в словесное описание;</a:t>
                      </a:r>
                    </a:p>
                    <a:p>
                      <a:pPr>
                        <a:buFont typeface="Arial"/>
                        <a:buChar char="•"/>
                      </a:pPr>
                      <a:r>
                        <a:rPr lang="ru-RU" sz="1000" b="1" u="none" strike="noStrike">
                          <a:latin typeface="Arial"/>
                        </a:rPr>
                        <a:t>аналитичность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a:latin typeface="Arial"/>
                        </a:rPr>
                        <a:t>гибкость мышления;</a:t>
                      </a:r>
                    </a:p>
                    <a:p>
                      <a:pPr>
                        <a:buFont typeface="Arial"/>
                        <a:buChar char="•"/>
                      </a:pPr>
                      <a:r>
                        <a:rPr lang="ru-RU" sz="1000" b="1" u="none" strike="noStrike">
                          <a:latin typeface="Arial"/>
                        </a:rPr>
                        <a:t>самостоятельность мышления;</a:t>
                      </a:r>
                    </a:p>
                    <a:p>
                      <a:pPr>
                        <a:buFont typeface="Arial"/>
                        <a:buChar char="•"/>
                      </a:pPr>
                      <a:r>
                        <a:rPr lang="ru-RU" sz="1000" b="1" u="none" strike="noStrike">
                          <a:latin typeface="Arial"/>
                        </a:rPr>
                        <a:t>способность глобально мыслить;</a:t>
                      </a:r>
                    </a:p>
                  </a:txBody>
                  <a:tcPr marL="28575" marR="28575" marT="28575" marB="28575" anchor="ctr"/>
                </a:tc>
                <a:tc>
                  <a:txBody>
                    <a:bodyPr/>
                    <a:lstStyle/>
                    <a:p>
                      <a:pPr>
                        <a:buFont typeface="Arial"/>
                        <a:buChar char="•"/>
                      </a:pPr>
                      <a:r>
                        <a:rPr lang="ru-RU" sz="1000" b="1" u="none" strike="noStrike" dirty="0">
                          <a:latin typeface="Arial"/>
                        </a:rPr>
                        <a:t>хорошая зрительная память;</a:t>
                      </a:r>
                    </a:p>
                    <a:p>
                      <a:pPr>
                        <a:buFont typeface="Arial"/>
                        <a:buChar char="•"/>
                      </a:pPr>
                      <a:r>
                        <a:rPr lang="ru-RU" sz="1000" b="1" u="none" strike="noStrike" dirty="0">
                          <a:latin typeface="Arial"/>
                        </a:rPr>
                        <a:t>развитые </a:t>
                      </a:r>
                      <a:r>
                        <a:rPr lang="ru-RU" sz="1000" b="1" u="none" strike="noStrike" dirty="0" err="1">
                          <a:latin typeface="Arial"/>
                        </a:rPr>
                        <a:t>мнемические</a:t>
                      </a:r>
                      <a:r>
                        <a:rPr lang="ru-RU" sz="1000" b="1" u="none" strike="noStrike" dirty="0">
                          <a:latin typeface="Arial"/>
                        </a:rPr>
                        <a:t> способности;</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отсутствие дефектов речи, хорошая дикция;</a:t>
                      </a:r>
                    </a:p>
                    <a:p>
                      <a:pPr>
                        <a:buFont typeface="Arial"/>
                        <a:buChar char="•"/>
                      </a:pPr>
                      <a:r>
                        <a:rPr lang="ru-RU" sz="1000" b="1" u="none" strike="noStrike" dirty="0">
                          <a:latin typeface="Arial"/>
                        </a:rPr>
                        <a:t>ораторские способности;</a:t>
                      </a:r>
                    </a:p>
                    <a:p>
                      <a:pPr>
                        <a:buFont typeface="Arial"/>
                        <a:buChar char="•"/>
                      </a:pPr>
                      <a:r>
                        <a:rPr lang="ru-RU" sz="1000" b="1" u="none" strike="noStrike" dirty="0">
                          <a:latin typeface="Arial"/>
                        </a:rPr>
                        <a:t>выдержка;</a:t>
                      </a:r>
                    </a:p>
                    <a:p>
                      <a:pPr>
                        <a:buFont typeface="Arial"/>
                        <a:buChar char="•"/>
                      </a:pPr>
                      <a:r>
                        <a:rPr lang="ru-RU" sz="1000" b="1" u="none" strike="noStrike" dirty="0">
                          <a:latin typeface="Arial"/>
                        </a:rPr>
                        <a:t>нервно–эмоциональная устойчивость (выносливость к эмоциональным нагрузкам);</a:t>
                      </a:r>
                    </a:p>
                    <a:p>
                      <a:pPr>
                        <a:buFont typeface="Arial"/>
                        <a:buChar char="•"/>
                      </a:pPr>
                      <a:r>
                        <a:rPr lang="ru-RU" sz="1000" b="1" u="none" strike="noStrike" dirty="0">
                          <a:latin typeface="Arial"/>
                        </a:rPr>
                        <a:t>способность работать в напряженных условиях;</a:t>
                      </a:r>
                    </a:p>
                    <a:p>
                      <a:pPr>
                        <a:buFont typeface="Arial"/>
                        <a:buChar char="•"/>
                      </a:pPr>
                      <a:r>
                        <a:rPr lang="ru-RU" sz="1000" b="1" u="none" strike="noStrike" dirty="0">
                          <a:latin typeface="Arial"/>
                        </a:rPr>
                        <a:t>навыки письменного изложения информации;</a:t>
                      </a:r>
                    </a:p>
                    <a:p>
                      <a:pPr>
                        <a:buFont typeface="Arial"/>
                        <a:buChar char="•"/>
                      </a:pPr>
                      <a:r>
                        <a:rPr lang="ru-RU" sz="1000" b="1" u="none" strike="noStrike" dirty="0">
                          <a:latin typeface="Arial"/>
                        </a:rPr>
                        <a:t>способность анализировать и сопоставлять факты;</a:t>
                      </a:r>
                    </a:p>
                    <a:p>
                      <a:pPr>
                        <a:buFont typeface="Arial"/>
                        <a:buChar char="•"/>
                      </a:pPr>
                      <a:r>
                        <a:rPr lang="ru-RU" sz="1000" b="1" u="none" strike="noStrike" dirty="0">
                          <a:latin typeface="Arial"/>
                        </a:rPr>
                        <a:t>способность влиять на окружающих;</a:t>
                      </a:r>
                    </a:p>
                    <a:p>
                      <a:pPr>
                        <a:buFont typeface="Arial"/>
                        <a:buChar char="•"/>
                      </a:pPr>
                      <a:r>
                        <a:rPr lang="ru-RU" sz="1000" b="1" u="none" strike="noStrike" dirty="0">
                          <a:latin typeface="Arial"/>
                        </a:rPr>
                        <a:t>умение подстроится под стиль или перестроить стиль общения собеседника.</a:t>
                      </a:r>
                    </a:p>
                  </a:txBody>
                  <a:tcPr marL="28575" marR="28575" marT="28575" marB="28575" anchor="ctr"/>
                </a:tc>
              </a:tr>
              <a:tr h="349692">
                <a:tc gridSpan="2">
                  <a:txBody>
                    <a:bodyPr/>
                    <a:lstStyle/>
                    <a:p>
                      <a:pPr algn="ctr"/>
                      <a:r>
                        <a:rPr lang="ru-RU" sz="1200" b="1" dirty="0">
                          <a:latin typeface="Verdana"/>
                        </a:rPr>
                        <a:t>Заболевания, противопоказанные для профессии "Дипломат":</a:t>
                      </a:r>
                      <a:endParaRPr lang="ru-RU" sz="1200" dirty="0">
                        <a:latin typeface="Verdana"/>
                      </a:endParaRPr>
                    </a:p>
                  </a:txBody>
                  <a:tcPr marL="28575" marR="28575" marT="28575" marB="28575" anchor="ctr"/>
                </a:tc>
                <a:tc hMerge="1">
                  <a:txBody>
                    <a:bodyPr/>
                    <a:lstStyle/>
                    <a:p>
                      <a:endParaRPr lang="ru-RU"/>
                    </a:p>
                  </a:txBody>
                  <a:tcPr/>
                </a:tc>
              </a:tr>
              <a:tr h="772435">
                <a:tc>
                  <a:txBody>
                    <a:bodyPr/>
                    <a:lstStyle/>
                    <a:p>
                      <a:pPr>
                        <a:buFont typeface="Arial"/>
                        <a:buChar char="•"/>
                      </a:pPr>
                      <a:r>
                        <a:rPr lang="ru-RU" sz="1000" b="1" u="none" strike="noStrike">
                          <a:latin typeface="Arial"/>
                        </a:rPr>
                        <a:t>заболевания сердца или нарушения артериального давления;</a:t>
                      </a:r>
                    </a:p>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txBody>
                  <a:tcPr marL="28575" marR="28575" marT="28575" marB="28575" anchor="ctr"/>
                </a:tc>
                <a:tc>
                  <a:txBody>
                    <a:bodyPr/>
                    <a:lstStyle/>
                    <a:p>
                      <a:pPr>
                        <a:buFont typeface="Arial"/>
                        <a:buChar char="•"/>
                      </a:pPr>
                      <a:r>
                        <a:rPr lang="ru-RU" sz="1000" b="1" u="none" strike="noStrike" dirty="0">
                          <a:latin typeface="Arial"/>
                        </a:rPr>
                        <a:t>расстройства слуха;</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аллергии;</a:t>
                      </a:r>
                    </a:p>
                    <a:p>
                      <a:pPr>
                        <a:buFont typeface="Arial"/>
                        <a:buChar char="•"/>
                      </a:pPr>
                      <a:r>
                        <a:rPr lang="ru-RU" sz="1000" b="1" u="none" strike="noStrike" dirty="0">
                          <a:latin typeface="Arial"/>
                        </a:rPr>
                        <a:t>кожные заболевания.</a:t>
                      </a:r>
                    </a:p>
                  </a:txBody>
                  <a:tcPr marL="28575" marR="28575" marT="28575" marB="28575" anchor="ctr"/>
                </a:tc>
              </a:tr>
              <a:tr h="699383">
                <a:tc gridSpan="2">
                  <a:txBody>
                    <a:bodyPr/>
                    <a:lstStyle/>
                    <a:p>
                      <a:r>
                        <a:rPr lang="ru-RU" sz="1200" b="1" dirty="0">
                          <a:latin typeface="Verdana"/>
                        </a:rPr>
                        <a:t>Уровень образования профессии "Дипломат"</a:t>
                      </a:r>
                      <a:endParaRPr lang="ru-RU" sz="1200" dirty="0">
                        <a:latin typeface="Verdana"/>
                      </a:endParaRPr>
                    </a:p>
                    <a:p>
                      <a:r>
                        <a:rPr lang="ru-RU" sz="1000" dirty="0">
                          <a:latin typeface="Verdana"/>
                        </a:rPr>
                        <a:t>Для овладения профессией "Дипломат" необходимо высшее профессиональное образование. Направление: ГУМАНИТАРНЫЕ И СОЦИАЛЬНЫЕ НАУКИ </a:t>
                      </a:r>
                      <a:br>
                        <a:rPr lang="ru-RU" sz="1000" dirty="0">
                          <a:latin typeface="Verdana"/>
                        </a:rPr>
                      </a:br>
                      <a:endParaRPr lang="ru-RU" sz="1000" dirty="0">
                        <a:latin typeface="Verdana"/>
                      </a:endParaRP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Историк</a:t>
            </a:r>
            <a:endParaRPr lang="ru-RU" sz="1200" dirty="0"/>
          </a:p>
        </p:txBody>
      </p:sp>
      <p:graphicFrame>
        <p:nvGraphicFramePr>
          <p:cNvPr id="4" name="Содержимое 3"/>
          <p:cNvGraphicFramePr>
            <a:graphicFrameLocks noGrp="1"/>
          </p:cNvGraphicFramePr>
          <p:nvPr>
            <p:ph idx="1"/>
          </p:nvPr>
        </p:nvGraphicFramePr>
        <p:xfrm>
          <a:off x="539552" y="548680"/>
          <a:ext cx="8229600" cy="58039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"Историк":</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изучение исторического наследия, в целях исторических открытий, поиска уроков истории, передачи исторических знаний будущим поколениям.</a:t>
                      </a:r>
                      <a:endParaRPr lang="ru-RU" sz="100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"Историк":</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проведение исследований в различных областях исторической науки, теоретических или прикладных ее дисциплинах;</a:t>
                      </a:r>
                    </a:p>
                    <a:p>
                      <a:r>
                        <a:rPr lang="ru-RU" sz="1000" b="1" i="0" u="none" strike="noStrike" kern="1200" dirty="0" smtClean="0">
                          <a:solidFill>
                            <a:schemeClr val="dk1"/>
                          </a:solidFill>
                          <a:latin typeface="+mn-lt"/>
                          <a:ea typeface="+mn-ea"/>
                          <a:cs typeface="+mn-cs"/>
                        </a:rPr>
                        <a:t>сбор возможно полного ряда свидетельств о прошедшем;</a:t>
                      </a:r>
                    </a:p>
                    <a:p>
                      <a:r>
                        <a:rPr lang="ru-RU" sz="1000" b="1" i="0" u="none" strike="noStrike" kern="1200" dirty="0" smtClean="0">
                          <a:solidFill>
                            <a:schemeClr val="dk1"/>
                          </a:solidFill>
                          <a:latin typeface="+mn-lt"/>
                          <a:ea typeface="+mn-ea"/>
                          <a:cs typeface="+mn-cs"/>
                        </a:rPr>
                        <a:t>анализ фактов, событий, процессов на основе исторических источников, архивных данных, устранение не достоверных данных;</a:t>
                      </a:r>
                    </a:p>
                    <a:p>
                      <a:r>
                        <a:rPr lang="ru-RU" sz="1000" b="1" i="0" u="none" strike="noStrike" kern="1200" dirty="0" smtClean="0">
                          <a:solidFill>
                            <a:schemeClr val="dk1"/>
                          </a:solidFill>
                          <a:latin typeface="+mn-lt"/>
                          <a:ea typeface="+mn-ea"/>
                          <a:cs typeface="+mn-cs"/>
                        </a:rPr>
                        <a:t>проведение научных экспериментов;</a:t>
                      </a:r>
                    </a:p>
                    <a:p>
                      <a:r>
                        <a:rPr lang="ru-RU" sz="1000" b="1" i="0" u="none" strike="noStrike" kern="1200" dirty="0" smtClean="0">
                          <a:solidFill>
                            <a:schemeClr val="dk1"/>
                          </a:solidFill>
                          <a:latin typeface="+mn-lt"/>
                          <a:ea typeface="+mn-ea"/>
                          <a:cs typeface="+mn-cs"/>
                        </a:rPr>
                        <a:t>изложение достоверных сведений о прошедшем.</a:t>
                      </a:r>
                    </a:p>
                    <a:p>
                      <a:endParaRPr lang="ru-RU" sz="1000" dirty="0"/>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"Историк":</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dirty="0">
                          <a:latin typeface="Arial"/>
                        </a:rPr>
                        <a:t>самодостаточность (ориентация на собственные силы, уверенность в себе, чувство </a:t>
                      </a:r>
                      <a:r>
                        <a:rPr lang="ru-RU" sz="1000" b="1" u="none" strike="noStrike" dirty="0" err="1">
                          <a:latin typeface="Arial"/>
                        </a:rPr>
                        <a:t>самоэффективности</a:t>
                      </a:r>
                      <a:r>
                        <a:rPr lang="ru-RU" sz="1000" b="1" u="none" strike="noStrike" dirty="0">
                          <a:latin typeface="Arial"/>
                        </a:rPr>
                        <a:t>);</a:t>
                      </a:r>
                    </a:p>
                    <a:p>
                      <a:pPr>
                        <a:buFont typeface="Arial"/>
                        <a:buChar char="•"/>
                      </a:pPr>
                      <a:r>
                        <a:rPr lang="ru-RU" sz="1000" b="1" u="none" strike="noStrike" dirty="0">
                          <a:latin typeface="Arial"/>
                        </a:rPr>
                        <a:t>самостоятельность;</a:t>
                      </a:r>
                    </a:p>
                    <a:p>
                      <a:pPr>
                        <a:buFont typeface="Arial"/>
                        <a:buChar char="•"/>
                      </a:pPr>
                      <a:r>
                        <a:rPr lang="ru-RU" sz="1000" b="1" u="none" strike="noStrike" dirty="0">
                          <a:latin typeface="Arial"/>
                        </a:rPr>
                        <a:t>способность аргументировано отстаивать свое мнение;</a:t>
                      </a:r>
                    </a:p>
                    <a:p>
                      <a:pPr>
                        <a:buFont typeface="Arial"/>
                        <a:buChar char="•"/>
                      </a:pPr>
                      <a:r>
                        <a:rPr lang="ru-RU" sz="1000" b="1" u="none" strike="noStrike" dirty="0">
                          <a:latin typeface="Arial"/>
                        </a:rPr>
                        <a:t>стремление к профессиональному совершенству;</a:t>
                      </a:r>
                    </a:p>
                    <a:p>
                      <a:pPr>
                        <a:buFont typeface="Arial"/>
                        <a:buChar char="•"/>
                      </a:pPr>
                      <a:r>
                        <a:rPr lang="ru-RU" sz="1000" b="1" u="none" strike="noStrike" dirty="0">
                          <a:latin typeface="Arial"/>
                        </a:rPr>
                        <a:t>трудолюбие;</a:t>
                      </a:r>
                    </a:p>
                    <a:p>
                      <a:pPr>
                        <a:buFont typeface="Arial"/>
                        <a:buChar char="•"/>
                      </a:pPr>
                      <a:r>
                        <a:rPr lang="ru-RU" sz="1000" b="1" u="none" strike="noStrike" dirty="0">
                          <a:latin typeface="Arial"/>
                        </a:rPr>
                        <a:t>способность воспринимать большое количество информации;</a:t>
                      </a:r>
                    </a:p>
                    <a:p>
                      <a:pPr>
                        <a:buFont typeface="Arial"/>
                        <a:buChar char="•"/>
                      </a:pPr>
                      <a:r>
                        <a:rPr lang="ru-RU" sz="1000" b="1" u="none" strike="noStrike" dirty="0">
                          <a:latin typeface="Arial"/>
                        </a:rPr>
                        <a:t>избирательность внимания;</a:t>
                      </a:r>
                    </a:p>
                    <a:p>
                      <a:pPr>
                        <a:buFont typeface="Arial"/>
                        <a:buChar char="•"/>
                      </a:pPr>
                      <a:r>
                        <a:rPr lang="ru-RU" sz="1000" b="1" u="none" strike="noStrike" dirty="0">
                          <a:latin typeface="Arial"/>
                        </a:rPr>
                        <a:t>способность к созданию образа по словесному описанию;</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a:latin typeface="Arial"/>
                        </a:rPr>
                        <a:t>абстрактность (абстрактные образы, понятия) мышления;</a:t>
                      </a:r>
                    </a:p>
                  </a:txBody>
                  <a:tcPr marL="28575" marR="28575" marT="28575" marB="28575" anchor="ctr"/>
                </a:tc>
                <a:tc>
                  <a:txBody>
                    <a:bodyPr/>
                    <a:lstStyle/>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ассоциативность мышления;</a:t>
                      </a:r>
                    </a:p>
                    <a:p>
                      <a:pPr>
                        <a:buFont typeface="Arial"/>
                        <a:buChar char="•"/>
                      </a:pPr>
                      <a:r>
                        <a:rPr lang="ru-RU" sz="1000" b="1" u="none" strike="noStrike" dirty="0">
                          <a:latin typeface="Arial"/>
                        </a:rPr>
                        <a:t>способность запоминать на длительный срок большие объемы информации;</a:t>
                      </a:r>
                    </a:p>
                    <a:p>
                      <a:pPr>
                        <a:buFont typeface="Arial"/>
                        <a:buChar char="•"/>
                      </a:pPr>
                      <a:r>
                        <a:rPr lang="ru-RU" sz="1000" b="1" u="none" strike="noStrike" dirty="0">
                          <a:latin typeface="Arial"/>
                        </a:rPr>
                        <a:t>память на числа и символы;</a:t>
                      </a:r>
                    </a:p>
                    <a:p>
                      <a:pPr>
                        <a:buFont typeface="Arial"/>
                        <a:buChar char="•"/>
                      </a:pPr>
                      <a:r>
                        <a:rPr lang="ru-RU" sz="1000" b="1" u="none" strike="noStrike" dirty="0">
                          <a:latin typeface="Arial"/>
                        </a:rPr>
                        <a:t>память на цифры, даты;</a:t>
                      </a:r>
                    </a:p>
                    <a:p>
                      <a:pPr>
                        <a:buFont typeface="Arial"/>
                        <a:buChar char="•"/>
                      </a:pPr>
                      <a:r>
                        <a:rPr lang="ru-RU" sz="1000" b="1" u="none" strike="noStrike" dirty="0">
                          <a:latin typeface="Arial"/>
                        </a:rPr>
                        <a:t>память на семантику (смысл) текста;</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навыки письменного изложения информации;</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склонность к работе с документацией;</a:t>
                      </a:r>
                    </a:p>
                    <a:p>
                      <a:pPr>
                        <a:buFont typeface="Arial"/>
                        <a:buChar char="•"/>
                      </a:pPr>
                      <a:r>
                        <a:rPr lang="ru-RU" sz="1000" b="1" u="none" strike="noStrike" dirty="0">
                          <a:latin typeface="Arial"/>
                        </a:rPr>
                        <a:t>способность анализировать и сопоставлять факты.</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"Историк":</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a:latin typeface="Arial"/>
                        </a:rPr>
                        <a:t>заболевания сердца или нарушения артериального давления;</a:t>
                      </a:r>
                    </a:p>
                    <a:p>
                      <a:pPr>
                        <a:buFont typeface="Arial"/>
                        <a:buChar char="•"/>
                      </a:pPr>
                      <a:r>
                        <a:rPr lang="ru-RU" sz="1000" b="1" u="none" strike="noStrike">
                          <a:latin typeface="Arial"/>
                        </a:rPr>
                        <a:t>заболевания позвоночника, суставов или нижних конечностей;</a:t>
                      </a:r>
                    </a:p>
                  </a:txBody>
                  <a:tcPr marL="28575" marR="28575" marT="28575" marB="28575" anchor="ctr"/>
                </a:tc>
                <a:tc>
                  <a:txBody>
                    <a:bodyPr/>
                    <a:lstStyle/>
                    <a:p>
                      <a:pPr>
                        <a:buFont typeface="Arial"/>
                        <a:buChar char="•"/>
                      </a:pPr>
                      <a:r>
                        <a:rPr lang="ru-RU" sz="1000" b="1" u="none" strike="noStrike" dirty="0">
                          <a:latin typeface="Arial"/>
                        </a:rPr>
                        <a:t>употребление наркотиков, зависимость от алкоголя;</a:t>
                      </a:r>
                    </a:p>
                    <a:p>
                      <a:pPr>
                        <a:buFont typeface="Arial"/>
                        <a:buChar char="•"/>
                      </a:pPr>
                      <a:r>
                        <a:rPr lang="ru-RU" sz="1000" b="1" u="none" strike="noStrike" dirty="0">
                          <a:latin typeface="Arial"/>
                        </a:rPr>
                        <a:t>сахарный диабет;</a:t>
                      </a:r>
                    </a:p>
                    <a:p>
                      <a:pPr>
                        <a:buFont typeface="Arial"/>
                        <a:buChar char="•"/>
                      </a:pPr>
                      <a:r>
                        <a:rPr lang="ru-RU" sz="1000" b="1" u="none" strike="noStrike" dirty="0">
                          <a:latin typeface="Arial"/>
                        </a:rPr>
                        <a:t>геморроидальные расстройства;</a:t>
                      </a:r>
                    </a:p>
                  </a:txBody>
                  <a:tcPr marL="28575" marR="28575" marT="28575" marB="28575" anchor="ctr"/>
                </a:tc>
              </a:tr>
              <a:tr h="741680">
                <a:tc gridSpan="2">
                  <a:txBody>
                    <a:bodyPr/>
                    <a:lstStyle/>
                    <a:p>
                      <a:r>
                        <a:rPr lang="ru-RU" sz="1200" b="1" dirty="0">
                          <a:latin typeface="Verdana"/>
                        </a:rPr>
                        <a:t>Уровень образования профессии "Историк"</a:t>
                      </a:r>
                      <a:endParaRPr lang="ru-RU" sz="1200" dirty="0">
                        <a:latin typeface="Verdana"/>
                      </a:endParaRPr>
                    </a:p>
                    <a:p>
                      <a:r>
                        <a:rPr lang="ru-RU" sz="1000" dirty="0">
                          <a:latin typeface="Verdana"/>
                        </a:rPr>
                        <a:t>Для овладения профессией "Историк" необходимо либо среднее, либо высшее профессиональное образование. Профессии обучают гуманитарные вузы. Направления: ОБРАЗОВАНИЕ, ОБРАЗОВАНИЕ И ПЕДАГОГИКА, ГУМАНИТАРНЫЕ И СОЦИАЛЬНЫЕ НАУКИ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Культуролог</a:t>
            </a:r>
            <a:endParaRPr lang="ru-RU" sz="1200" dirty="0"/>
          </a:p>
        </p:txBody>
      </p:sp>
      <p:sp>
        <p:nvSpPr>
          <p:cNvPr id="3" name="Содержимое 2"/>
          <p:cNvSpPr>
            <a:spLocks noGrp="1"/>
          </p:cNvSpPr>
          <p:nvPr>
            <p:ph idx="1"/>
          </p:nvPr>
        </p:nvSpPr>
        <p:spPr/>
        <p:txBody>
          <a:bodyPr/>
          <a:lstStyle/>
          <a:p>
            <a:endParaRPr lang="ru-RU" dirty="0"/>
          </a:p>
        </p:txBody>
      </p:sp>
      <p:graphicFrame>
        <p:nvGraphicFramePr>
          <p:cNvPr id="4" name="Содержимое 3"/>
          <p:cNvGraphicFramePr>
            <a:graphicFrameLocks/>
          </p:cNvGraphicFramePr>
          <p:nvPr/>
        </p:nvGraphicFramePr>
        <p:xfrm>
          <a:off x="395536" y="764704"/>
          <a:ext cx="8229600" cy="575691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"Культуролог":</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изучение культурного наследия.</a:t>
                      </a:r>
                      <a:endParaRPr lang="ru-RU" sz="100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"Культуролог":</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изучение отдельных элементов культуры (национальной, профессиональной, семейной, политической, социально–психологической, религиозной);</a:t>
                      </a:r>
                    </a:p>
                    <a:p>
                      <a:r>
                        <a:rPr lang="ru-RU" sz="1000" b="1" i="0" u="none" strike="noStrike" kern="1200" dirty="0" smtClean="0">
                          <a:solidFill>
                            <a:schemeClr val="dk1"/>
                          </a:solidFill>
                          <a:latin typeface="+mn-lt"/>
                          <a:ea typeface="+mn-ea"/>
                          <a:cs typeface="+mn-cs"/>
                        </a:rPr>
                        <a:t>изучение субкультур отдельных возрастных, профессиональных, социальных групп, сообществ;</a:t>
                      </a:r>
                    </a:p>
                    <a:p>
                      <a:r>
                        <a:rPr lang="ru-RU" sz="1000" b="1" i="0" u="none" strike="noStrike" kern="1200" dirty="0" smtClean="0">
                          <a:solidFill>
                            <a:schemeClr val="dk1"/>
                          </a:solidFill>
                          <a:latin typeface="+mn-lt"/>
                          <a:ea typeface="+mn-ea"/>
                          <a:cs typeface="+mn-cs"/>
                        </a:rPr>
                        <a:t>изучение культур организаций и предприятий;</a:t>
                      </a:r>
                    </a:p>
                    <a:p>
                      <a:r>
                        <a:rPr lang="ru-RU" sz="1000" b="1" i="0" u="none" strike="noStrike" kern="1200" dirty="0" smtClean="0">
                          <a:solidFill>
                            <a:schemeClr val="dk1"/>
                          </a:solidFill>
                          <a:latin typeface="+mn-lt"/>
                          <a:ea typeface="+mn-ea"/>
                          <a:cs typeface="+mn-cs"/>
                        </a:rPr>
                        <a:t>изучение уровня развития общества, культурной жизни и деятельности людей, их духовного потенциала.</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"Культуролог":</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dirty="0">
                          <a:latin typeface="Arial"/>
                        </a:rPr>
                        <a:t>самостоятельность;</a:t>
                      </a:r>
                    </a:p>
                    <a:p>
                      <a:pPr>
                        <a:buFont typeface="Arial"/>
                        <a:buChar char="•"/>
                      </a:pPr>
                      <a:r>
                        <a:rPr lang="ru-RU" sz="1000" b="1" u="none" strike="noStrike" dirty="0">
                          <a:latin typeface="Arial"/>
                        </a:rPr>
                        <a:t>способность планировать свою деятельность во времени;</a:t>
                      </a:r>
                    </a:p>
                    <a:p>
                      <a:pPr>
                        <a:buFont typeface="Arial"/>
                        <a:buChar char="•"/>
                      </a:pPr>
                      <a:r>
                        <a:rPr lang="ru-RU" sz="1000" b="1" u="none" strike="noStrike" dirty="0">
                          <a:latin typeface="Arial"/>
                        </a:rPr>
                        <a:t>трудолюбие;</a:t>
                      </a:r>
                    </a:p>
                    <a:p>
                      <a:pPr>
                        <a:buFont typeface="Arial"/>
                        <a:buChar char="•"/>
                      </a:pPr>
                      <a:r>
                        <a:rPr lang="ru-RU" sz="1000" b="1" u="none" strike="noStrike" dirty="0" err="1">
                          <a:latin typeface="Arial"/>
                        </a:rPr>
                        <a:t>экстравертированность</a:t>
                      </a:r>
                      <a:r>
                        <a:rPr lang="ru-RU" sz="1000" b="1" u="none" strike="noStrike" dirty="0">
                          <a:latin typeface="Arial"/>
                        </a:rPr>
                        <a:t> (ориентация на взаимодействие с людьми, общительность);</a:t>
                      </a:r>
                    </a:p>
                    <a:p>
                      <a:pPr>
                        <a:buFont typeface="Arial"/>
                        <a:buChar char="•"/>
                      </a:pPr>
                      <a:r>
                        <a:rPr lang="ru-RU" sz="1000" b="1" u="none" strike="noStrike" dirty="0">
                          <a:latin typeface="Arial"/>
                        </a:rPr>
                        <a:t>избирательность внимания;</a:t>
                      </a:r>
                    </a:p>
                    <a:p>
                      <a:pPr>
                        <a:buFont typeface="Arial"/>
                        <a:buChar char="•"/>
                      </a:pPr>
                      <a:r>
                        <a:rPr lang="ru-RU" sz="1000" b="1" u="none" strike="noStrike" dirty="0">
                          <a:latin typeface="Arial"/>
                        </a:rPr>
                        <a:t>концентрированность внимания;</a:t>
                      </a:r>
                    </a:p>
                    <a:p>
                      <a:pPr>
                        <a:buFont typeface="Arial"/>
                        <a:buChar char="•"/>
                      </a:pPr>
                      <a:r>
                        <a:rPr lang="ru-RU" sz="1000" b="1" u="none" strike="noStrike" dirty="0">
                          <a:latin typeface="Arial"/>
                        </a:rPr>
                        <a:t>способность к созданию образа по словесному описанию;</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a:latin typeface="Arial"/>
                        </a:rPr>
                        <a:t>абстрактность (абстрактные образы, понятия) мышления;</a:t>
                      </a:r>
                    </a:p>
                    <a:p>
                      <a:pPr>
                        <a:buFont typeface="Arial"/>
                        <a:buChar char="•"/>
                      </a:pPr>
                      <a:r>
                        <a:rPr lang="ru-RU" sz="1000" b="1" u="none" strike="noStrike" dirty="0">
                          <a:latin typeface="Arial"/>
                        </a:rPr>
                        <a:t>ассоциативность мышления;</a:t>
                      </a:r>
                    </a:p>
                  </a:txBody>
                  <a:tcPr marL="28575" marR="28575" marT="28575" marB="28575" anchor="ctr"/>
                </a:tc>
                <a:tc>
                  <a:txBody>
                    <a:bodyPr/>
                    <a:lstStyle/>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дедуктивное мышление;</a:t>
                      </a:r>
                    </a:p>
                    <a:p>
                      <a:pPr>
                        <a:buFont typeface="Arial"/>
                        <a:buChar char="•"/>
                      </a:pPr>
                      <a:r>
                        <a:rPr lang="ru-RU" sz="1000" b="1" u="none" strike="noStrike" dirty="0">
                          <a:latin typeface="Arial"/>
                        </a:rPr>
                        <a:t>эрудированность;</a:t>
                      </a:r>
                    </a:p>
                    <a:p>
                      <a:pPr>
                        <a:buFont typeface="Arial"/>
                        <a:buChar char="•"/>
                      </a:pPr>
                      <a:r>
                        <a:rPr lang="ru-RU" sz="1000" b="1" u="none" strike="noStrike" dirty="0">
                          <a:latin typeface="Arial"/>
                        </a:rPr>
                        <a:t>хорошо развитые </a:t>
                      </a:r>
                      <a:r>
                        <a:rPr lang="ru-RU" sz="1000" b="1" u="none" strike="noStrike" dirty="0" err="1">
                          <a:latin typeface="Arial"/>
                        </a:rPr>
                        <a:t>мнемические</a:t>
                      </a:r>
                      <a:r>
                        <a:rPr lang="ru-RU" sz="1000" b="1" u="none" strike="noStrike" dirty="0">
                          <a:latin typeface="Arial"/>
                        </a:rPr>
                        <a:t> способности (свойства памяти);</a:t>
                      </a:r>
                    </a:p>
                    <a:p>
                      <a:pPr>
                        <a:buFont typeface="Arial"/>
                        <a:buChar char="•"/>
                      </a:pPr>
                      <a:r>
                        <a:rPr lang="ru-RU" sz="1000" b="1" u="none" strike="noStrike" dirty="0">
                          <a:latin typeface="Arial"/>
                        </a:rPr>
                        <a:t>коммуникативные способности (</a:t>
                      </a:r>
                      <a:r>
                        <a:rPr lang="ru-RU" sz="1000" b="1" u="none" strike="noStrike" dirty="0" err="1">
                          <a:latin typeface="Arial"/>
                        </a:rPr>
                        <a:t>способности</a:t>
                      </a:r>
                      <a:r>
                        <a:rPr lang="ru-RU" sz="1000" b="1" u="none" strike="noStrike" dirty="0">
                          <a:latin typeface="Arial"/>
                        </a:rPr>
                        <a:t> общения и взаимодействия с людьми);</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эмоциональная стабильность;</a:t>
                      </a:r>
                    </a:p>
                    <a:p>
                      <a:pPr>
                        <a:buFont typeface="Arial"/>
                        <a:buChar char="•"/>
                      </a:pPr>
                      <a:r>
                        <a:rPr lang="ru-RU" sz="1000" b="1" u="none" strike="noStrike" dirty="0">
                          <a:latin typeface="Arial"/>
                        </a:rPr>
                        <a:t>навыки письменного изложения информации;</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творческие способности;</a:t>
                      </a:r>
                    </a:p>
                    <a:p>
                      <a:pPr>
                        <a:buFont typeface="Arial"/>
                        <a:buChar char="•"/>
                      </a:pPr>
                      <a:r>
                        <a:rPr lang="ru-RU" sz="1000" b="1" u="none" strike="noStrike" dirty="0">
                          <a:latin typeface="Arial"/>
                        </a:rPr>
                        <a:t>умение правильно и эффективно распределять время;</a:t>
                      </a:r>
                    </a:p>
                    <a:p>
                      <a:pPr>
                        <a:buFont typeface="Arial"/>
                        <a:buChar char="•"/>
                      </a:pPr>
                      <a:r>
                        <a:rPr lang="ru-RU" sz="1000" b="1" u="none" strike="noStrike" dirty="0">
                          <a:latin typeface="Arial"/>
                        </a:rPr>
                        <a:t>развитый эстетический и художественный вкус;</a:t>
                      </a:r>
                    </a:p>
                    <a:p>
                      <a:pPr>
                        <a:buFont typeface="Arial"/>
                        <a:buChar char="•"/>
                      </a:pPr>
                      <a:r>
                        <a:rPr lang="ru-RU" sz="1000" b="1" u="none" strike="noStrike" dirty="0">
                          <a:latin typeface="Arial"/>
                        </a:rPr>
                        <a:t>чувство гармонии.</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"Культуролог":</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употребление наркотиков, зависимость от алкоголя;</a:t>
                      </a:r>
                    </a:p>
                  </a:txBody>
                  <a:tcPr marL="28575" marR="28575" marT="28575" marB="28575" anchor="ctr"/>
                </a:tc>
                <a:tc>
                  <a:txBody>
                    <a:bodyPr/>
                    <a:lstStyle/>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геморроидальные расстройства.</a:t>
                      </a:r>
                    </a:p>
                  </a:txBody>
                  <a:tcPr marL="28575" marR="28575" marT="28575" marB="28575" anchor="ctr"/>
                </a:tc>
              </a:tr>
              <a:tr h="741680">
                <a:tc gridSpan="2">
                  <a:txBody>
                    <a:bodyPr/>
                    <a:lstStyle/>
                    <a:p>
                      <a:r>
                        <a:rPr lang="ru-RU" sz="1200" b="1" dirty="0">
                          <a:latin typeface="Verdana"/>
                        </a:rPr>
                        <a:t>Уровень образования профессии "Культуролог"</a:t>
                      </a:r>
                      <a:endParaRPr lang="ru-RU" sz="1200" dirty="0">
                        <a:latin typeface="Verdana"/>
                      </a:endParaRPr>
                    </a:p>
                    <a:p>
                      <a:r>
                        <a:rPr lang="ru-RU" sz="1000" dirty="0">
                          <a:latin typeface="Verdana"/>
                        </a:rPr>
                        <a:t>Для овладения профессией "Культуролог" необходимо либо среднее, либо высшее профессиональное образование. </a:t>
                      </a:r>
                      <a:br>
                        <a:rPr lang="ru-RU" sz="1000" dirty="0">
                          <a:latin typeface="Verdana"/>
                        </a:rPr>
                      </a:br>
                      <a:r>
                        <a:rPr lang="ru-RU" sz="1000" dirty="0">
                          <a:latin typeface="Verdana"/>
                        </a:rPr>
                        <a:t>Направления: ГУМАНИТАРНЫЕ И СОЦИАЛЬНЫЕ НАУКИ, КУЛЬТУРА И ИСКУССТВО.</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210146"/>
          </a:xfrm>
        </p:spPr>
        <p:txBody>
          <a:bodyPr>
            <a:normAutofit fontScale="90000"/>
          </a:bodyPr>
          <a:lstStyle/>
          <a:p>
            <a:r>
              <a:rPr lang="ru-RU" sz="2800" b="1" u="sng" dirty="0" smtClean="0">
                <a:latin typeface="Times New Roman" pitchFamily="18" charset="0"/>
                <a:cs typeface="Times New Roman" pitchFamily="18" charset="0"/>
              </a:rPr>
              <a:t>Классификация профессий</a:t>
            </a:r>
            <a:br>
              <a:rPr lang="ru-RU" sz="2800" b="1" u="sng" dirty="0" smtClean="0">
                <a:latin typeface="Times New Roman" pitchFamily="18" charset="0"/>
                <a:cs typeface="Times New Roman" pitchFamily="18" charset="0"/>
              </a:rPr>
            </a:br>
            <a:r>
              <a:rPr lang="ru-RU" sz="2800" b="1" u="sng" dirty="0" smtClean="0">
                <a:latin typeface="Times New Roman" pitchFamily="18" charset="0"/>
                <a:cs typeface="Times New Roman" pitchFamily="18" charset="0"/>
              </a:rPr>
              <a:t>по предмету труда (с кем и чем работают)</a:t>
            </a:r>
            <a:br>
              <a:rPr lang="ru-RU" sz="2800" b="1" u="sng" dirty="0" smtClean="0">
                <a:latin typeface="Times New Roman" pitchFamily="18" charset="0"/>
                <a:cs typeface="Times New Roman" pitchFamily="18" charset="0"/>
              </a:rPr>
            </a:br>
            <a:r>
              <a:rPr lang="ru-RU" sz="2800" b="1" u="sng" dirty="0" smtClean="0">
                <a:latin typeface="Times New Roman" pitchFamily="18" charset="0"/>
                <a:cs typeface="Times New Roman" pitchFamily="18" charset="0"/>
              </a:rPr>
              <a:t> по Е.А. Климову</a:t>
            </a:r>
            <a:endParaRPr lang="ru-RU" sz="2800" b="1" u="sng" dirty="0">
              <a:latin typeface="Times New Roman" pitchFamily="18" charset="0"/>
              <a:cs typeface="Times New Roman" pitchFamily="18" charset="0"/>
            </a:endParaRPr>
          </a:p>
        </p:txBody>
      </p:sp>
      <p:sp>
        <p:nvSpPr>
          <p:cNvPr id="3" name="Содержимое 2"/>
          <p:cNvSpPr>
            <a:spLocks noGrp="1"/>
          </p:cNvSpPr>
          <p:nvPr>
            <p:ph idx="1"/>
          </p:nvPr>
        </p:nvSpPr>
        <p:spPr>
          <a:xfrm>
            <a:off x="827584" y="1628800"/>
            <a:ext cx="7859216" cy="4785395"/>
          </a:xfrm>
        </p:spPr>
        <p:txBody>
          <a:bodyPr>
            <a:normAutofit/>
          </a:bodyPr>
          <a:lstStyle/>
          <a:p>
            <a:r>
              <a:rPr lang="ru-RU" sz="1600" b="1" dirty="0">
                <a:latin typeface="Times New Roman" pitchFamily="18" charset="0"/>
                <a:cs typeface="Times New Roman" pitchFamily="18" charset="0"/>
                <a:hlinkClick r:id="rId2" action="ppaction://hlinksldjump"/>
              </a:rPr>
              <a:t>ЧЕЛОВЕК-ЧЕЛОВЕК</a:t>
            </a:r>
            <a:r>
              <a:rPr lang="ru-RU" sz="1600" b="1" dirty="0">
                <a:latin typeface="Times New Roman" pitchFamily="18" charset="0"/>
                <a:cs typeface="Times New Roman" pitchFamily="18" charset="0"/>
                <a:hlinkClick r:id="" action="ppaction://noaction"/>
              </a:rPr>
              <a:t> </a:t>
            </a:r>
            <a:r>
              <a:rPr lang="ru-RU" sz="1600" b="1" dirty="0">
                <a:latin typeface="Times New Roman" pitchFamily="18" charset="0"/>
                <a:cs typeface="Times New Roman" pitchFamily="18" charset="0"/>
              </a:rPr>
              <a:t>(тип профессий, качественно отличающийся необходимостью наличия компетентности во взаимодействии с людьми. Это профессии, связанные с медицинским обслуживанием, обучением и воспитанием, бытовым обслуживанием, правовой защитой</a:t>
            </a:r>
            <a:r>
              <a:rPr lang="ru-RU" sz="1600" b="1" dirty="0" smtClean="0">
                <a:latin typeface="Times New Roman" pitchFamily="18" charset="0"/>
                <a:cs typeface="Times New Roman" pitchFamily="18" charset="0"/>
              </a:rPr>
              <a:t>).</a:t>
            </a:r>
          </a:p>
          <a:p>
            <a:r>
              <a:rPr lang="ru-RU" sz="1600" b="1" dirty="0">
                <a:latin typeface="Times New Roman" pitchFamily="18" charset="0"/>
                <a:cs typeface="Times New Roman" pitchFamily="18" charset="0"/>
                <a:hlinkClick r:id="rId3" action="ppaction://hlinksldjump"/>
              </a:rPr>
              <a:t> ЧЕЛОВЕК-ПРИРОДА</a:t>
            </a:r>
            <a:r>
              <a:rPr lang="ru-RU" sz="1600" b="1" dirty="0">
                <a:latin typeface="Times New Roman" pitchFamily="18" charset="0"/>
                <a:cs typeface="Times New Roman" pitchFamily="18" charset="0"/>
                <a:hlinkClick r:id="rId4"/>
              </a:rPr>
              <a:t> </a:t>
            </a:r>
            <a:r>
              <a:rPr lang="ru-RU" sz="1600" b="1" dirty="0">
                <a:latin typeface="Times New Roman" pitchFamily="18" charset="0"/>
                <a:cs typeface="Times New Roman" pitchFamily="18" charset="0"/>
              </a:rPr>
              <a:t>(тип, объединяющий профессии, связанные с изучением живой и неживой природы, с уходом за растениями и животными, с профилактикой и лечением заболеваний растений и животных</a:t>
            </a:r>
            <a:r>
              <a:rPr lang="ru-RU" sz="1600" b="1" dirty="0" smtClean="0">
                <a:latin typeface="Times New Roman" pitchFamily="18" charset="0"/>
                <a:cs typeface="Times New Roman" pitchFamily="18" charset="0"/>
              </a:rPr>
              <a:t>);</a:t>
            </a:r>
          </a:p>
          <a:p>
            <a:r>
              <a:rPr lang="ru-RU" sz="1600" b="1" dirty="0" smtClean="0">
                <a:latin typeface="Times New Roman" pitchFamily="18" charset="0"/>
                <a:cs typeface="Times New Roman" pitchFamily="18" charset="0"/>
              </a:rPr>
              <a:t> </a:t>
            </a:r>
            <a:r>
              <a:rPr lang="ru-RU" sz="1600" b="1" dirty="0" smtClean="0">
                <a:latin typeface="Times New Roman" pitchFamily="18" charset="0"/>
                <a:cs typeface="Times New Roman" pitchFamily="18" charset="0"/>
                <a:hlinkClick r:id="rId5" action="ppaction://hlinksldjump"/>
              </a:rPr>
              <a:t>ЧЕЛОВЕК-ЗНАКОВАЯ СИСТЕМА</a:t>
            </a:r>
            <a:r>
              <a:rPr lang="ru-RU" sz="1600" b="1" dirty="0">
                <a:latin typeface="Times New Roman" pitchFamily="18" charset="0"/>
                <a:cs typeface="Times New Roman" pitchFamily="18" charset="0"/>
                <a:hlinkClick r:id="rId5" action="ppaction://hlinksldjump"/>
              </a:rPr>
              <a:t> </a:t>
            </a:r>
            <a:r>
              <a:rPr lang="ru-RU" sz="1600" b="1" dirty="0" smtClean="0">
                <a:latin typeface="Times New Roman" pitchFamily="18" charset="0"/>
                <a:cs typeface="Times New Roman" pitchFamily="18" charset="0"/>
              </a:rPr>
              <a:t>(</a:t>
            </a:r>
            <a:r>
              <a:rPr lang="ru-RU" sz="1600" b="1" dirty="0">
                <a:latin typeface="Times New Roman" pitchFamily="18" charset="0"/>
                <a:cs typeface="Times New Roman" pitchFamily="18" charset="0"/>
              </a:rPr>
              <a:t>тип, собирающий профессии, связанные с работой с текстами, цифрами, формулами, таблицами, чертежами, картами, схемами, со звуковыми, световыми сигналами</a:t>
            </a:r>
            <a:r>
              <a:rPr lang="ru-RU" sz="1600" b="1" dirty="0" smtClean="0">
                <a:latin typeface="Times New Roman" pitchFamily="18" charset="0"/>
                <a:cs typeface="Times New Roman" pitchFamily="18" charset="0"/>
              </a:rPr>
              <a:t>);</a:t>
            </a:r>
          </a:p>
          <a:p>
            <a:r>
              <a:rPr lang="ru-RU" sz="1600" b="1" dirty="0">
                <a:latin typeface="Times New Roman" pitchFamily="18" charset="0"/>
                <a:cs typeface="Times New Roman" pitchFamily="18" charset="0"/>
                <a:hlinkClick r:id="rId6" action="ppaction://hlinksldjump"/>
              </a:rPr>
              <a:t> ЧЕЛОВЕК-ТЕХНИКА</a:t>
            </a:r>
            <a:r>
              <a:rPr lang="ru-RU" sz="1600" b="1" dirty="0">
                <a:latin typeface="Times New Roman" pitchFamily="18" charset="0"/>
                <a:cs typeface="Times New Roman" pitchFamily="18" charset="0"/>
                <a:hlinkClick r:id="rId7"/>
              </a:rPr>
              <a:t> </a:t>
            </a:r>
            <a:r>
              <a:rPr lang="ru-RU" sz="1600" b="1" dirty="0">
                <a:latin typeface="Times New Roman" pitchFamily="18" charset="0"/>
                <a:cs typeface="Times New Roman" pitchFamily="18" charset="0"/>
              </a:rPr>
              <a:t>(тип, включающий в себя профессии, связанные с созданием, монтажом, сборкой и наладкой технических устройств, эксплуатацией технических средств, ремонтом техники</a:t>
            </a:r>
            <a:r>
              <a:rPr lang="ru-RU" sz="1600" b="1" dirty="0" smtClean="0">
                <a:latin typeface="Times New Roman" pitchFamily="18" charset="0"/>
                <a:cs typeface="Times New Roman" pitchFamily="18" charset="0"/>
              </a:rPr>
              <a:t>);</a:t>
            </a:r>
          </a:p>
          <a:p>
            <a:r>
              <a:rPr lang="ru-RU" sz="1600" b="1" dirty="0">
                <a:latin typeface="Times New Roman" pitchFamily="18" charset="0"/>
                <a:cs typeface="Times New Roman" pitchFamily="18" charset="0"/>
                <a:hlinkClick r:id="rId8" action="ppaction://hlinksldjump"/>
              </a:rPr>
              <a:t> ЧЕЛОВЕК-ХУДОЖЕСТВЕННЫЙ ОБРАЗ</a:t>
            </a:r>
            <a:r>
              <a:rPr lang="ru-RU" sz="1600" b="1" dirty="0">
                <a:latin typeface="Times New Roman" pitchFamily="18" charset="0"/>
                <a:cs typeface="Times New Roman" pitchFamily="18" charset="0"/>
                <a:hlinkClick r:id="rId9"/>
              </a:rPr>
              <a:t> </a:t>
            </a:r>
            <a:r>
              <a:rPr lang="ru-RU" sz="1600" b="1" dirty="0">
                <a:latin typeface="Times New Roman" pitchFamily="18" charset="0"/>
                <a:cs typeface="Times New Roman" pitchFamily="18" charset="0"/>
              </a:rPr>
              <a:t>(тип содержит профессии, связанные с созданием, проектированием, моделированием художественных произведений, с воспроизведением, изготовлением различных изделий по эскизу, образцу);</a:t>
            </a:r>
          </a:p>
          <a:p>
            <a:endParaRPr lang="ru-RU" sz="1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normAutofit/>
          </a:bodyPr>
          <a:lstStyle/>
          <a:p>
            <a:r>
              <a:rPr lang="ru-RU" sz="1200" b="1" dirty="0"/>
              <a:t>Педагог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395536" y="517073"/>
          <a:ext cx="8229600" cy="6198870"/>
        </p:xfrm>
        <a:graphic>
          <a:graphicData uri="http://schemas.openxmlformats.org/drawingml/2006/table">
            <a:tbl>
              <a:tblPr firstRow="1" bandRow="1">
                <a:tableStyleId>{5C22544A-7EE6-4342-B048-85BDC9FD1C3A}</a:tableStyleId>
              </a:tblPr>
              <a:tblGrid>
                <a:gridCol w="4114800"/>
                <a:gridCol w="4114800"/>
              </a:tblGrid>
              <a:tr h="222180">
                <a:tc gridSpan="2">
                  <a:txBody>
                    <a:bodyPr/>
                    <a:lstStyle/>
                    <a:p>
                      <a:r>
                        <a:rPr lang="ru-RU" sz="1000" b="1" i="0" kern="1200" dirty="0" smtClean="0">
                          <a:solidFill>
                            <a:schemeClr val="lt1"/>
                          </a:solidFill>
                          <a:latin typeface="+mn-lt"/>
                          <a:ea typeface="+mn-ea"/>
                          <a:cs typeface="+mn-cs"/>
                        </a:rPr>
                        <a:t>Назначение профессии "Педагог (учитель)":</a:t>
                      </a:r>
                      <a:r>
                        <a:rPr lang="ru-RU" sz="800" b="0" i="0" kern="1200" dirty="0" smtClean="0">
                          <a:solidFill>
                            <a:schemeClr val="lt1"/>
                          </a:solidFill>
                          <a:latin typeface="+mn-lt"/>
                          <a:ea typeface="+mn-ea"/>
                          <a:cs typeface="+mn-cs"/>
                        </a:rPr>
                        <a:t>обучение и воспитание учащихся.</a:t>
                      </a:r>
                      <a:endParaRPr lang="ru-RU" sz="800" dirty="0"/>
                    </a:p>
                  </a:txBody>
                  <a:tcPr/>
                </a:tc>
                <a:tc hMerge="1">
                  <a:txBody>
                    <a:bodyPr/>
                    <a:lstStyle/>
                    <a:p>
                      <a:endParaRPr lang="ru-RU" dirty="0"/>
                    </a:p>
                  </a:txBody>
                  <a:tcPr/>
                </a:tc>
              </a:tr>
              <a:tr h="1083127">
                <a:tc gridSpan="2">
                  <a:txBody>
                    <a:bodyPr/>
                    <a:lstStyle/>
                    <a:p>
                      <a:r>
                        <a:rPr lang="ru-RU" sz="800" b="1" i="0" kern="1200" dirty="0" smtClean="0">
                          <a:solidFill>
                            <a:schemeClr val="dk1"/>
                          </a:solidFill>
                          <a:latin typeface="+mn-lt"/>
                          <a:ea typeface="+mn-ea"/>
                          <a:cs typeface="+mn-cs"/>
                        </a:rPr>
                        <a:t>Основные решаемые задачи профессии "Педагог (учитель)":</a:t>
                      </a:r>
                      <a:endParaRPr lang="ru-RU" sz="8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обучение учащихся в соответствии с требованиями государственных образовательных стандартов;</a:t>
                      </a:r>
                    </a:p>
                    <a:p>
                      <a:r>
                        <a:rPr lang="ru-RU" sz="800" b="1" i="0" u="none" strike="noStrike" kern="1200" dirty="0" smtClean="0">
                          <a:solidFill>
                            <a:schemeClr val="dk1"/>
                          </a:solidFill>
                          <a:latin typeface="+mn-lt"/>
                          <a:ea typeface="+mn-ea"/>
                          <a:cs typeface="+mn-cs"/>
                        </a:rPr>
                        <a:t>выбор наиболее эффективных форм, средств и методов работы (обучения);</a:t>
                      </a:r>
                    </a:p>
                    <a:p>
                      <a:r>
                        <a:rPr lang="ru-RU" sz="800" b="1" i="0" u="none" strike="noStrike" kern="1200" dirty="0" smtClean="0">
                          <a:solidFill>
                            <a:schemeClr val="dk1"/>
                          </a:solidFill>
                          <a:latin typeface="+mn-lt"/>
                          <a:ea typeface="+mn-ea"/>
                          <a:cs typeface="+mn-cs"/>
                        </a:rPr>
                        <a:t>составление планов и программ занятий, обеспечение их выполнения;</a:t>
                      </a:r>
                    </a:p>
                    <a:p>
                      <a:r>
                        <a:rPr lang="ru-RU" sz="800" b="1" i="0" u="none" strike="noStrike" kern="1200" dirty="0" smtClean="0">
                          <a:solidFill>
                            <a:schemeClr val="dk1"/>
                          </a:solidFill>
                          <a:latin typeface="+mn-lt"/>
                          <a:ea typeface="+mn-ea"/>
                          <a:cs typeface="+mn-cs"/>
                        </a:rPr>
                        <a:t>формирование у учащихся профессиональных умений и навыков;</a:t>
                      </a:r>
                    </a:p>
                    <a:p>
                      <a:r>
                        <a:rPr lang="ru-RU" sz="800" b="1" i="0" u="none" strike="noStrike" kern="1200" dirty="0" smtClean="0">
                          <a:solidFill>
                            <a:schemeClr val="dk1"/>
                          </a:solidFill>
                          <a:latin typeface="+mn-lt"/>
                          <a:ea typeface="+mn-ea"/>
                          <a:cs typeface="+mn-cs"/>
                        </a:rPr>
                        <a:t>организация участия учащихся в массовых мероприятиях;</a:t>
                      </a:r>
                    </a:p>
                    <a:p>
                      <a:r>
                        <a:rPr lang="ru-RU" sz="800" b="1" i="0" u="none" strike="noStrike" kern="1200" dirty="0" smtClean="0">
                          <a:solidFill>
                            <a:schemeClr val="dk1"/>
                          </a:solidFill>
                          <a:latin typeface="+mn-lt"/>
                          <a:ea typeface="+mn-ea"/>
                          <a:cs typeface="+mn-cs"/>
                        </a:rPr>
                        <a:t>поддержание учебной дисциплины, контроль режим посещения занятий;</a:t>
                      </a:r>
                    </a:p>
                    <a:p>
                      <a:r>
                        <a:rPr lang="ru-RU" sz="800" b="1" i="0" u="none" strike="noStrike" kern="1200" dirty="0" smtClean="0">
                          <a:solidFill>
                            <a:schemeClr val="dk1"/>
                          </a:solidFill>
                          <a:latin typeface="+mn-lt"/>
                          <a:ea typeface="+mn-ea"/>
                          <a:cs typeface="+mn-cs"/>
                        </a:rPr>
                        <a:t>участие в разработке и реализации образовательных программ, в методической работе;</a:t>
                      </a:r>
                    </a:p>
                    <a:p>
                      <a:r>
                        <a:rPr lang="ru-RU" sz="800" b="1" i="0" u="none" strike="noStrike" kern="1200" dirty="0" smtClean="0">
                          <a:solidFill>
                            <a:schemeClr val="dk1"/>
                          </a:solidFill>
                          <a:latin typeface="+mn-lt"/>
                          <a:ea typeface="+mn-ea"/>
                          <a:cs typeface="+mn-cs"/>
                        </a:rPr>
                        <a:t>обеспечение соблюдения правил и норм охраны труда, техники безопасности и противопожарной защиты.</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90936">
                <a:tc gridSpan="2">
                  <a:txBody>
                    <a:bodyPr/>
                    <a:lstStyle/>
                    <a:p>
                      <a:pPr algn="ctr"/>
                      <a:r>
                        <a:rPr lang="ru-RU" sz="1000" b="1" dirty="0">
                          <a:latin typeface="Verdana"/>
                        </a:rPr>
                        <a:t>Профессионально–важные качества профессии "Педагог (учитель)":</a:t>
                      </a:r>
                      <a:endParaRPr lang="ru-RU" sz="1000" dirty="0">
                        <a:latin typeface="Verdana"/>
                      </a:endParaRPr>
                    </a:p>
                  </a:txBody>
                  <a:tcPr marL="28575" marR="28575" marT="28575" marB="28575" anchor="ctr"/>
                </a:tc>
                <a:tc hMerge="1">
                  <a:txBody>
                    <a:bodyPr/>
                    <a:lstStyle/>
                    <a:p>
                      <a:endParaRPr lang="ru-RU"/>
                    </a:p>
                  </a:txBody>
                  <a:tcPr/>
                </a:tc>
              </a:tr>
              <a:tr h="2607143">
                <a:tc>
                  <a:txBody>
                    <a:bodyPr/>
                    <a:lstStyle/>
                    <a:p>
                      <a:pPr>
                        <a:buFont typeface="Arial"/>
                        <a:buChar char="•"/>
                      </a:pPr>
                      <a:r>
                        <a:rPr lang="ru-RU" sz="800" b="1" u="none" strike="noStrike" dirty="0">
                          <a:latin typeface="Arial"/>
                        </a:rPr>
                        <a:t>адекватная самооценка;</a:t>
                      </a:r>
                    </a:p>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оптимизм, доминирование положительных эмоций;</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порядочность;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самодостаточность (ориентация на собственные силы, уверенность в себе, чувство </a:t>
                      </a:r>
                      <a:r>
                        <a:rPr lang="ru-RU" sz="800" b="1" u="none" strike="noStrike" dirty="0" err="1">
                          <a:latin typeface="Arial"/>
                        </a:rPr>
                        <a:t>самоэффективности</a:t>
                      </a:r>
                      <a:r>
                        <a:rPr lang="ru-RU" sz="800" b="1" u="none" strike="noStrike" dirty="0">
                          <a:latin typeface="Arial"/>
                        </a:rPr>
                        <a:t>);</a:t>
                      </a:r>
                    </a:p>
                    <a:p>
                      <a:pPr>
                        <a:buFont typeface="Arial"/>
                        <a:buChar char="•"/>
                      </a:pPr>
                      <a:r>
                        <a:rPr lang="ru-RU" sz="800" b="1" u="none" strike="noStrike" dirty="0">
                          <a:latin typeface="Arial"/>
                        </a:rPr>
                        <a:t>самокритичность;</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способность к переводу образа в словесное описание;</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гибкость мышления;</a:t>
                      </a:r>
                    </a:p>
                  </a:txBody>
                  <a:tcPr marL="28575" marR="28575" marT="28575" marB="28575" anchor="ctr"/>
                </a:tc>
                <a:tc>
                  <a:txBody>
                    <a:bodyPr/>
                    <a:lstStyle/>
                    <a:p>
                      <a:pPr>
                        <a:buFont typeface="Arial"/>
                        <a:buChar char="•"/>
                      </a:pPr>
                      <a:r>
                        <a:rPr lang="ru-RU" sz="800" b="1" u="none" strike="noStrike" dirty="0">
                          <a:latin typeface="Arial"/>
                        </a:rPr>
                        <a:t>абстрактность (абстрактные образы, понятия) мышления;</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математическое мышление;</a:t>
                      </a:r>
                    </a:p>
                    <a:p>
                      <a:pPr>
                        <a:buFont typeface="Arial"/>
                        <a:buChar char="•"/>
                      </a:pPr>
                      <a:r>
                        <a:rPr lang="ru-RU" sz="800" b="1" u="none" strike="noStrike" dirty="0">
                          <a:latin typeface="Arial"/>
                        </a:rPr>
                        <a:t>наглядно–образное мышление;</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творческое мышление;</a:t>
                      </a:r>
                    </a:p>
                    <a:p>
                      <a:pPr>
                        <a:buFont typeface="Arial"/>
                        <a:buChar char="•"/>
                      </a:pPr>
                      <a:r>
                        <a:rPr lang="ru-RU" sz="800" b="1" u="none" strike="noStrike" dirty="0">
                          <a:latin typeface="Arial"/>
                        </a:rPr>
                        <a:t>эрудированность;</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ораторские способности;</a:t>
                      </a:r>
                    </a:p>
                    <a:p>
                      <a:pPr>
                        <a:buFont typeface="Arial"/>
                        <a:buChar char="•"/>
                      </a:pPr>
                      <a:r>
                        <a:rPr lang="ru-RU" sz="800" b="1" u="none" strike="noStrike" dirty="0">
                          <a:latin typeface="Arial"/>
                        </a:rPr>
                        <a:t>способность речевого аппарата к интенсивной и длительной работе;</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сохранение работоспособности при развивающемся утомлении;</a:t>
                      </a:r>
                    </a:p>
                    <a:p>
                      <a:pPr>
                        <a:buFont typeface="Arial"/>
                        <a:buChar char="•"/>
                      </a:pPr>
                      <a:r>
                        <a:rPr lang="ru-RU" sz="800" b="1" u="none" strike="noStrike" dirty="0">
                          <a:latin typeface="Arial"/>
                        </a:rPr>
                        <a:t>высокая помехоустойчивость;</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способность быть лидером;</a:t>
                      </a:r>
                    </a:p>
                    <a:p>
                      <a:pPr>
                        <a:buFont typeface="Arial"/>
                        <a:buChar char="•"/>
                      </a:pPr>
                      <a:r>
                        <a:rPr lang="ru-RU" sz="800" b="1" u="none" strike="noStrike" dirty="0">
                          <a:latin typeface="Arial"/>
                        </a:rPr>
                        <a:t>способность преподносить материал с учетом особенностей конкретной аудитории;</a:t>
                      </a:r>
                    </a:p>
                    <a:p>
                      <a:pPr>
                        <a:buFont typeface="Arial"/>
                        <a:buChar char="•"/>
                      </a:pPr>
                      <a:r>
                        <a:rPr lang="ru-RU" sz="800" b="1" u="none" strike="noStrike" dirty="0">
                          <a:latin typeface="Arial"/>
                        </a:rPr>
                        <a:t>способность прогнозирования;</a:t>
                      </a:r>
                    </a:p>
                    <a:p>
                      <a:pPr>
                        <a:buFont typeface="Arial"/>
                        <a:buChar char="•"/>
                      </a:pPr>
                      <a:r>
                        <a:rPr lang="ru-RU" sz="800" b="1" u="none" strike="noStrike" dirty="0">
                          <a:latin typeface="Arial"/>
                        </a:rPr>
                        <a:t>умение </a:t>
                      </a:r>
                      <a:r>
                        <a:rPr lang="ru-RU" sz="800" b="1" u="none" strike="noStrike" dirty="0" err="1">
                          <a:latin typeface="Arial"/>
                        </a:rPr>
                        <a:t>заинтерисовать</a:t>
                      </a:r>
                      <a:r>
                        <a:rPr lang="ru-RU" sz="800" b="1" u="none" strike="noStrike" dirty="0">
                          <a:latin typeface="Arial"/>
                        </a:rPr>
                        <a:t>;</a:t>
                      </a:r>
                    </a:p>
                    <a:p>
                      <a:pPr>
                        <a:buFont typeface="Arial"/>
                        <a:buChar char="•"/>
                      </a:pPr>
                      <a:r>
                        <a:rPr lang="ru-RU" sz="800" b="1" u="none" strike="noStrike" dirty="0">
                          <a:latin typeface="Arial"/>
                        </a:rPr>
                        <a:t>умение правильно и эффективно распределять время.</a:t>
                      </a:r>
                    </a:p>
                  </a:txBody>
                  <a:tcPr marL="28575" marR="28575" marT="28575" marB="28575" anchor="ctr"/>
                </a:tc>
              </a:tr>
              <a:tr h="190936">
                <a:tc gridSpan="2">
                  <a:txBody>
                    <a:bodyPr/>
                    <a:lstStyle/>
                    <a:p>
                      <a:pPr algn="ctr"/>
                      <a:r>
                        <a:rPr lang="ru-RU" sz="1000" b="1" dirty="0">
                          <a:latin typeface="Verdana"/>
                        </a:rPr>
                        <a:t>Заболевания, противопоказанные для профессии "</a:t>
                      </a:r>
                      <a:r>
                        <a:rPr lang="ru-RU" sz="1000" b="1" dirty="0" err="1">
                          <a:latin typeface="Verdana"/>
                        </a:rPr>
                        <a:t>Педаго</a:t>
                      </a:r>
                      <a:r>
                        <a:rPr lang="ru-RU" sz="1000" b="1" dirty="0">
                          <a:latin typeface="Verdana"/>
                        </a:rPr>
                        <a:t> (учитель)г":</a:t>
                      </a:r>
                      <a:endParaRPr lang="ru-RU" sz="1000" dirty="0">
                        <a:latin typeface="Verdana"/>
                      </a:endParaRPr>
                    </a:p>
                  </a:txBody>
                  <a:tcPr marL="28575" marR="28575" marT="28575" marB="28575" anchor="ctr"/>
                </a:tc>
                <a:tc hMerge="1">
                  <a:txBody>
                    <a:bodyPr/>
                    <a:lstStyle/>
                    <a:p>
                      <a:endParaRPr lang="ru-RU"/>
                    </a:p>
                  </a:txBody>
                  <a:tcPr/>
                </a:tc>
              </a:tr>
              <a:tr h="940793">
                <a:tc>
                  <a:txBody>
                    <a:bodyPr/>
                    <a:lstStyle/>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вестибулярные расстройства, нарушение чувства равновесия;</a:t>
                      </a:r>
                    </a:p>
                    <a:p>
                      <a:pPr>
                        <a:buFont typeface="Arial"/>
                        <a:buChar char="•"/>
                      </a:pPr>
                      <a:r>
                        <a:rPr lang="ru-RU" sz="800" b="1" u="none" strike="noStrike">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геморроидальные расстройства.</a:t>
                      </a:r>
                    </a:p>
                  </a:txBody>
                  <a:tcPr marL="28575" marR="28575" marT="28575" marB="28575" anchor="ctr"/>
                </a:tc>
              </a:tr>
              <a:tr h="413116">
                <a:tc gridSpan="2">
                  <a:txBody>
                    <a:bodyPr/>
                    <a:lstStyle/>
                    <a:p>
                      <a:r>
                        <a:rPr lang="ru-RU" sz="1000" b="1" dirty="0">
                          <a:latin typeface="Verdana"/>
                        </a:rPr>
                        <a:t>Уровень образования профессии "Педагог (учитель)"</a:t>
                      </a:r>
                      <a:endParaRPr lang="ru-RU" sz="1000" dirty="0">
                        <a:latin typeface="Verdana"/>
                      </a:endParaRPr>
                    </a:p>
                    <a:p>
                      <a:r>
                        <a:rPr lang="ru-RU" sz="800" dirty="0">
                          <a:latin typeface="Verdana"/>
                        </a:rPr>
                        <a:t>Для овладения профессией "Педагог (учитель)" необходимо либо среднее, либо высшее профессиональное образование. Направления: ОБРАЗОВАНИЕ, ОБРАЗОВАНИЕ И ПЕДАГОГИКА.</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Промоутер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52780"/>
          <a:ext cx="8229600" cy="6092190"/>
        </p:xfrm>
        <a:graphic>
          <a:graphicData uri="http://schemas.openxmlformats.org/drawingml/2006/table">
            <a:tbl>
              <a:tblPr firstRow="1" bandRow="1">
                <a:tableStyleId>{5C22544A-7EE6-4342-B048-85BDC9FD1C3A}</a:tableStyleId>
              </a:tblPr>
              <a:tblGrid>
                <a:gridCol w="4114800"/>
                <a:gridCol w="4114800"/>
              </a:tblGrid>
              <a:tr h="183870">
                <a:tc gridSpan="2">
                  <a:txBody>
                    <a:bodyPr/>
                    <a:lstStyle/>
                    <a:p>
                      <a:r>
                        <a:rPr lang="ru-RU" sz="900" b="1" i="0" kern="1200" dirty="0" smtClean="0">
                          <a:solidFill>
                            <a:schemeClr val="lt1"/>
                          </a:solidFill>
                          <a:latin typeface="+mn-lt"/>
                          <a:ea typeface="+mn-ea"/>
                          <a:cs typeface="+mn-cs"/>
                        </a:rPr>
                        <a:t>Назначение профессии "</a:t>
                      </a:r>
                      <a:r>
                        <a:rPr lang="ru-RU" sz="900" b="1" i="0" kern="1200" dirty="0" err="1" smtClean="0">
                          <a:solidFill>
                            <a:schemeClr val="lt1"/>
                          </a:solidFill>
                          <a:latin typeface="+mn-lt"/>
                          <a:ea typeface="+mn-ea"/>
                          <a:cs typeface="+mn-cs"/>
                        </a:rPr>
                        <a:t>Промоутер</a:t>
                      </a:r>
                      <a:r>
                        <a:rPr lang="ru-RU" sz="900" b="1" i="0" kern="1200" dirty="0" smtClean="0">
                          <a:solidFill>
                            <a:schemeClr val="lt1"/>
                          </a:solidFill>
                          <a:latin typeface="+mn-lt"/>
                          <a:ea typeface="+mn-ea"/>
                          <a:cs typeface="+mn-cs"/>
                        </a:rPr>
                        <a:t>":</a:t>
                      </a:r>
                      <a:r>
                        <a:rPr lang="ru-RU" sz="900" b="0" i="0" kern="1200" dirty="0" smtClean="0">
                          <a:solidFill>
                            <a:schemeClr val="lt1"/>
                          </a:solidFill>
                          <a:latin typeface="+mn-lt"/>
                          <a:ea typeface="+mn-ea"/>
                          <a:cs typeface="+mn-cs"/>
                        </a:rPr>
                        <a:t>продвижение товара или услуг.</a:t>
                      </a:r>
                      <a:endParaRPr lang="ru-RU" sz="900" dirty="0"/>
                    </a:p>
                  </a:txBody>
                  <a:tcPr/>
                </a:tc>
                <a:tc hMerge="1">
                  <a:txBody>
                    <a:bodyPr/>
                    <a:lstStyle/>
                    <a:p>
                      <a:endParaRPr lang="ru-RU" dirty="0"/>
                    </a:p>
                  </a:txBody>
                  <a:tcPr/>
                </a:tc>
              </a:tr>
              <a:tr h="735482">
                <a:tc gridSpan="2">
                  <a:txBody>
                    <a:bodyPr/>
                    <a:lstStyle/>
                    <a:p>
                      <a:r>
                        <a:rPr lang="ru-RU" sz="900" b="1" i="0" kern="1200" dirty="0" smtClean="0">
                          <a:solidFill>
                            <a:schemeClr val="dk1"/>
                          </a:solidFill>
                          <a:latin typeface="+mn-lt"/>
                          <a:ea typeface="+mn-ea"/>
                          <a:cs typeface="+mn-cs"/>
                        </a:rPr>
                        <a:t>Основные решаемые задачи профессии "</a:t>
                      </a:r>
                      <a:r>
                        <a:rPr lang="ru-RU" sz="900" b="1" i="0" kern="1200" dirty="0" err="1" smtClean="0">
                          <a:solidFill>
                            <a:schemeClr val="dk1"/>
                          </a:solidFill>
                          <a:latin typeface="+mn-lt"/>
                          <a:ea typeface="+mn-ea"/>
                          <a:cs typeface="+mn-cs"/>
                        </a:rPr>
                        <a:t>Промоутер</a:t>
                      </a:r>
                      <a:r>
                        <a:rPr lang="ru-RU" sz="900" b="1" i="0" kern="1200" dirty="0" smtClean="0">
                          <a:solidFill>
                            <a:schemeClr val="dk1"/>
                          </a:solidFill>
                          <a:latin typeface="+mn-lt"/>
                          <a:ea typeface="+mn-ea"/>
                          <a:cs typeface="+mn-cs"/>
                        </a:rPr>
                        <a:t>":</a:t>
                      </a:r>
                      <a:endParaRPr lang="ru-RU" sz="9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изучение тактики, методов и приемов продвижения товаров или услуг, </a:t>
                      </a:r>
                      <a:r>
                        <a:rPr lang="ru-RU" sz="900" b="1" i="0" u="none" strike="noStrike" kern="1200" dirty="0" err="1" smtClean="0">
                          <a:solidFill>
                            <a:schemeClr val="dk1"/>
                          </a:solidFill>
                          <a:latin typeface="+mn-lt"/>
                          <a:ea typeface="+mn-ea"/>
                          <a:cs typeface="+mn-cs"/>
                        </a:rPr>
                        <a:t>промоушен</a:t>
                      </a:r>
                      <a:r>
                        <a:rPr lang="ru-RU" sz="900" b="1" i="0" u="none" strike="noStrike" kern="1200" dirty="0" smtClean="0">
                          <a:solidFill>
                            <a:schemeClr val="dk1"/>
                          </a:solidFill>
                          <a:latin typeface="+mn-lt"/>
                          <a:ea typeface="+mn-ea"/>
                          <a:cs typeface="+mn-cs"/>
                        </a:rPr>
                        <a:t>–акций (манеры ведения общения, изучение психологических типов покупателя, оптимального места работы: на выставке, презентации, на улице);</a:t>
                      </a:r>
                    </a:p>
                    <a:p>
                      <a:r>
                        <a:rPr lang="ru-RU" sz="900" b="1" i="0" u="none" strike="noStrike" kern="1200" dirty="0" smtClean="0">
                          <a:solidFill>
                            <a:schemeClr val="dk1"/>
                          </a:solidFill>
                          <a:latin typeface="+mn-lt"/>
                          <a:ea typeface="+mn-ea"/>
                          <a:cs typeface="+mn-cs"/>
                        </a:rPr>
                        <a:t>получение заказа;</a:t>
                      </a:r>
                    </a:p>
                    <a:p>
                      <a:r>
                        <a:rPr lang="ru-RU" sz="900" b="1" i="0" u="none" strike="noStrike" kern="1200" dirty="0" smtClean="0">
                          <a:solidFill>
                            <a:schemeClr val="dk1"/>
                          </a:solidFill>
                          <a:latin typeface="+mn-lt"/>
                          <a:ea typeface="+mn-ea"/>
                          <a:cs typeface="+mn-cs"/>
                        </a:rPr>
                        <a:t>производство деятельности (раздача рекламных листовок, рассказ о товаре, его качествах, способах и местах его приобретения).</a:t>
                      </a:r>
                    </a:p>
                    <a:p>
                      <a:endParaRPr lang="ru-RU" sz="900" dirty="0"/>
                    </a:p>
                  </a:txBody>
                  <a:tcPr/>
                </a:tc>
                <a:tc hMerge="1">
                  <a:txBody>
                    <a:bodyPr/>
                    <a:lstStyle/>
                    <a:p>
                      <a:endParaRPr lang="ru-RU" dirty="0"/>
                    </a:p>
                  </a:txBody>
                  <a:tcPr/>
                </a:tc>
              </a:tr>
              <a:tr h="156290">
                <a:tc gridSpan="2">
                  <a:txBody>
                    <a:bodyPr/>
                    <a:lstStyle/>
                    <a:p>
                      <a:pPr algn="ctr"/>
                      <a:r>
                        <a:rPr lang="ru-RU" sz="900" b="1" dirty="0">
                          <a:latin typeface="Verdana"/>
                        </a:rPr>
                        <a:t>Профессионально–важные качества профессии "</a:t>
                      </a:r>
                      <a:r>
                        <a:rPr lang="ru-RU" sz="900" b="1" dirty="0" err="1">
                          <a:latin typeface="Verdana"/>
                        </a:rPr>
                        <a:t>Промоутер</a:t>
                      </a:r>
                      <a:r>
                        <a:rPr lang="ru-RU" sz="900" b="1" dirty="0">
                          <a:latin typeface="Verdana"/>
                        </a:rPr>
                        <a:t>":</a:t>
                      </a:r>
                      <a:endParaRPr lang="ru-RU" sz="900" dirty="0">
                        <a:latin typeface="Verdana"/>
                      </a:endParaRPr>
                    </a:p>
                  </a:txBody>
                  <a:tcPr marL="28575" marR="28575" marT="28575" marB="28575" anchor="ctr"/>
                </a:tc>
                <a:tc hMerge="1">
                  <a:txBody>
                    <a:bodyPr/>
                    <a:lstStyle/>
                    <a:p>
                      <a:endParaRPr lang="ru-RU"/>
                    </a:p>
                  </a:txBody>
                  <a:tcPr/>
                </a:tc>
              </a:tr>
              <a:tr h="2252412">
                <a:tc>
                  <a:txBody>
                    <a:bodyPr/>
                    <a:lstStyle/>
                    <a:p>
                      <a:pPr>
                        <a:buFont typeface="Arial"/>
                        <a:buChar char="•"/>
                      </a:pPr>
                      <a:r>
                        <a:rPr lang="ru-RU" sz="900" b="1" u="none" strike="noStrike" dirty="0">
                          <a:latin typeface="Arial"/>
                        </a:rPr>
                        <a:t>дисциплинированность;</a:t>
                      </a:r>
                    </a:p>
                    <a:p>
                      <a:pPr>
                        <a:buFont typeface="Arial"/>
                        <a:buChar char="•"/>
                      </a:pPr>
                      <a:r>
                        <a:rPr lang="ru-RU" sz="900" b="1" u="none" strike="noStrike" dirty="0">
                          <a:latin typeface="Arial"/>
                        </a:rPr>
                        <a:t>инициативность;</a:t>
                      </a:r>
                    </a:p>
                    <a:p>
                      <a:pPr>
                        <a:buFont typeface="Arial"/>
                        <a:buChar char="•"/>
                      </a:pPr>
                      <a:r>
                        <a:rPr lang="ru-RU" sz="900" b="1" u="none" strike="noStrike" dirty="0">
                          <a:latin typeface="Arial"/>
                        </a:rPr>
                        <a:t>оптимизм, доминирование положительных эмоций;</a:t>
                      </a:r>
                    </a:p>
                    <a:p>
                      <a:pPr>
                        <a:buFont typeface="Arial"/>
                        <a:buChar char="•"/>
                      </a:pPr>
                      <a:r>
                        <a:rPr lang="ru-RU" sz="900" b="1" u="none" strike="noStrike" dirty="0">
                          <a:latin typeface="Arial"/>
                        </a:rPr>
                        <a:t>организованность, самодисциплина;</a:t>
                      </a:r>
                    </a:p>
                    <a:p>
                      <a:pPr>
                        <a:buFont typeface="Arial"/>
                        <a:buChar char="•"/>
                      </a:pPr>
                      <a:r>
                        <a:rPr lang="ru-RU" sz="900" b="1" u="none" strike="noStrike" dirty="0">
                          <a:latin typeface="Arial"/>
                        </a:rPr>
                        <a:t>решительность;</a:t>
                      </a:r>
                    </a:p>
                    <a:p>
                      <a:pPr>
                        <a:buFont typeface="Arial"/>
                        <a:buChar char="•"/>
                      </a:pPr>
                      <a:r>
                        <a:rPr lang="ru-RU" sz="900" b="1" u="none" strike="noStrike" dirty="0">
                          <a:latin typeface="Arial"/>
                        </a:rPr>
                        <a:t>самодостаточность (ориентация на собственные силы, уверенность в себе, чувство </a:t>
                      </a:r>
                      <a:r>
                        <a:rPr lang="ru-RU" sz="900" b="1" u="none" strike="noStrike" dirty="0" err="1">
                          <a:latin typeface="Arial"/>
                        </a:rPr>
                        <a:t>самоэффективности</a:t>
                      </a:r>
                      <a:r>
                        <a:rPr lang="ru-RU" sz="900" b="1" u="none" strike="noStrike" dirty="0">
                          <a:latin typeface="Arial"/>
                        </a:rPr>
                        <a:t>);</a:t>
                      </a:r>
                    </a:p>
                    <a:p>
                      <a:pPr>
                        <a:buFont typeface="Arial"/>
                        <a:buChar char="•"/>
                      </a:pPr>
                      <a:r>
                        <a:rPr lang="ru-RU" sz="900" b="1" u="none" strike="noStrike" dirty="0">
                          <a:latin typeface="Arial"/>
                        </a:rPr>
                        <a:t>самообладание, эмоциональная уравновешенность, выдержка;</a:t>
                      </a:r>
                    </a:p>
                    <a:p>
                      <a:pPr>
                        <a:buFont typeface="Arial"/>
                        <a:buChar char="•"/>
                      </a:pPr>
                      <a:r>
                        <a:rPr lang="ru-RU" sz="900" b="1" u="none" strike="noStrike" dirty="0">
                          <a:latin typeface="Arial"/>
                        </a:rPr>
                        <a:t>старательность, исполнительность;</a:t>
                      </a:r>
                    </a:p>
                    <a:p>
                      <a:pPr>
                        <a:buFont typeface="Arial"/>
                        <a:buChar char="•"/>
                      </a:pPr>
                      <a:r>
                        <a:rPr lang="ru-RU" sz="900" b="1" u="none" strike="noStrike" dirty="0" err="1">
                          <a:latin typeface="Arial"/>
                        </a:rPr>
                        <a:t>экстравертированность</a:t>
                      </a:r>
                      <a:r>
                        <a:rPr lang="ru-RU" sz="900" b="1" u="none" strike="noStrike" dirty="0">
                          <a:latin typeface="Arial"/>
                        </a:rPr>
                        <a:t> (ориентация на взаимодействие с людьми, общительность);</a:t>
                      </a:r>
                    </a:p>
                    <a:p>
                      <a:pPr>
                        <a:buFont typeface="Arial"/>
                        <a:buChar char="•"/>
                      </a:pPr>
                      <a:r>
                        <a:rPr lang="ru-RU" sz="900" b="1" u="none" strike="noStrike" dirty="0">
                          <a:latin typeface="Arial"/>
                        </a:rPr>
                        <a:t>способность к созданию образа по словесному описанию;</a:t>
                      </a:r>
                    </a:p>
                    <a:p>
                      <a:pPr>
                        <a:buFont typeface="Arial"/>
                        <a:buChar char="•"/>
                      </a:pPr>
                      <a:r>
                        <a:rPr lang="ru-RU" sz="900" b="1" u="none" strike="noStrike" dirty="0">
                          <a:latin typeface="Arial"/>
                        </a:rPr>
                        <a:t>наглядно–образное мышление;</a:t>
                      </a:r>
                    </a:p>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err="1">
                          <a:latin typeface="Arial"/>
                        </a:rPr>
                        <a:t>аналитичность</a:t>
                      </a:r>
                      <a:r>
                        <a:rPr lang="ru-RU" sz="9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dirty="0">
                          <a:latin typeface="Arial"/>
                        </a:rPr>
                        <a:t>творческое мышление;</a:t>
                      </a:r>
                    </a:p>
                    <a:p>
                      <a:pPr>
                        <a:buFont typeface="Arial"/>
                        <a:buChar char="•"/>
                      </a:pPr>
                      <a:r>
                        <a:rPr lang="ru-RU" sz="900" b="1" u="none" strike="noStrike" dirty="0">
                          <a:latin typeface="Arial"/>
                        </a:rPr>
                        <a:t>оперативная память;</a:t>
                      </a:r>
                    </a:p>
                    <a:p>
                      <a:pPr>
                        <a:buFont typeface="Arial"/>
                        <a:buChar char="•"/>
                      </a:pPr>
                      <a:r>
                        <a:rPr lang="ru-RU" sz="900" b="1" u="none" strike="noStrike" dirty="0">
                          <a:latin typeface="Arial"/>
                        </a:rPr>
                        <a:t>образная память;</a:t>
                      </a:r>
                    </a:p>
                    <a:p>
                      <a:pPr>
                        <a:buFont typeface="Arial"/>
                        <a:buChar char="•"/>
                      </a:pPr>
                      <a:r>
                        <a:rPr lang="ru-RU" sz="900" b="1" u="none" strike="noStrike" dirty="0">
                          <a:latin typeface="Arial"/>
                        </a:rPr>
                        <a:t>память на слова и фразы;</a:t>
                      </a:r>
                    </a:p>
                  </a:txBody>
                  <a:tcPr marL="28575" marR="28575" marT="28575" marB="28575" anchor="ctr"/>
                </a:tc>
                <a:tc>
                  <a:txBody>
                    <a:bodyPr/>
                    <a:lstStyle/>
                    <a:p>
                      <a:pPr>
                        <a:buFont typeface="Arial"/>
                        <a:buChar char="•"/>
                      </a:pPr>
                      <a:r>
                        <a:rPr lang="ru-RU" sz="900" b="1" u="none" strike="noStrike" dirty="0">
                          <a:latin typeface="Arial"/>
                        </a:rPr>
                        <a:t>хорошая координация движений;</a:t>
                      </a:r>
                    </a:p>
                    <a:p>
                      <a:pPr>
                        <a:buFont typeface="Arial"/>
                        <a:buChar char="•"/>
                      </a:pPr>
                      <a:r>
                        <a:rPr lang="ru-RU" sz="900" b="1" u="none" strike="noStrike" dirty="0">
                          <a:latin typeface="Arial"/>
                        </a:rPr>
                        <a:t>ораторские способности;</a:t>
                      </a:r>
                    </a:p>
                    <a:p>
                      <a:pPr>
                        <a:buFont typeface="Arial"/>
                        <a:buChar char="•"/>
                      </a:pPr>
                      <a:r>
                        <a:rPr lang="ru-RU" sz="900" b="1" u="none" strike="noStrike" dirty="0">
                          <a:latin typeface="Arial"/>
                        </a:rPr>
                        <a:t>отсутствие дефектов речи, хорошая дикция;</a:t>
                      </a:r>
                    </a:p>
                    <a:p>
                      <a:pPr>
                        <a:buFont typeface="Arial"/>
                        <a:buChar char="•"/>
                      </a:pPr>
                      <a:r>
                        <a:rPr lang="ru-RU" sz="900" b="1" u="none" strike="noStrike" dirty="0">
                          <a:latin typeface="Arial"/>
                        </a:rPr>
                        <a:t>способность речевого аппарата к интенсивной и длительной работе;</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переносимость статических физических нагрузок;</a:t>
                      </a:r>
                    </a:p>
                    <a:p>
                      <a:pPr>
                        <a:buFont typeface="Arial"/>
                        <a:buChar char="•"/>
                      </a:pPr>
                      <a:r>
                        <a:rPr lang="ru-RU" sz="900" b="1" u="none" strike="noStrike" dirty="0">
                          <a:latin typeface="Arial"/>
                        </a:rPr>
                        <a:t>сохранение работоспособности при развивающемся утомлении;</a:t>
                      </a:r>
                    </a:p>
                    <a:p>
                      <a:pPr>
                        <a:buFont typeface="Arial"/>
                        <a:buChar char="•"/>
                      </a:pPr>
                      <a:r>
                        <a:rPr lang="ru-RU" sz="900" b="1" u="none" strike="noStrike" dirty="0">
                          <a:latin typeface="Arial"/>
                        </a:rPr>
                        <a:t>активность;</a:t>
                      </a:r>
                    </a:p>
                    <a:p>
                      <a:pPr>
                        <a:buFont typeface="Arial"/>
                        <a:buChar char="•"/>
                      </a:pPr>
                      <a:r>
                        <a:rPr lang="ru-RU" sz="900" b="1" u="none" strike="noStrike" dirty="0">
                          <a:latin typeface="Arial"/>
                        </a:rPr>
                        <a:t>быстрота реакции;</a:t>
                      </a:r>
                    </a:p>
                    <a:p>
                      <a:pPr>
                        <a:buFont typeface="Arial"/>
                        <a:buChar char="•"/>
                      </a:pPr>
                      <a:r>
                        <a:rPr lang="ru-RU" sz="900" b="1" u="none" strike="noStrike" dirty="0">
                          <a:latin typeface="Arial"/>
                        </a:rPr>
                        <a:t>выдержка;</a:t>
                      </a:r>
                    </a:p>
                    <a:p>
                      <a:pPr>
                        <a:buFont typeface="Arial"/>
                        <a:buChar char="•"/>
                      </a:pPr>
                      <a:r>
                        <a:rPr lang="ru-RU" sz="900" b="1" u="none" strike="noStrike" dirty="0">
                          <a:latin typeface="Arial"/>
                        </a:rPr>
                        <a:t>ручная ловкость;</a:t>
                      </a:r>
                    </a:p>
                    <a:p>
                      <a:pPr>
                        <a:buFont typeface="Arial"/>
                        <a:buChar char="•"/>
                      </a:pPr>
                      <a:r>
                        <a:rPr lang="ru-RU" sz="900" b="1" u="none" strike="noStrike" dirty="0">
                          <a:latin typeface="Arial"/>
                        </a:rPr>
                        <a:t>умение выполнять работу в определенном темпе;</a:t>
                      </a:r>
                    </a:p>
                    <a:p>
                      <a:pPr>
                        <a:buFont typeface="Arial"/>
                        <a:buChar char="•"/>
                      </a:pPr>
                      <a:r>
                        <a:rPr lang="ru-RU" sz="900" b="1" u="none" strike="noStrike" dirty="0">
                          <a:latin typeface="Arial"/>
                        </a:rPr>
                        <a:t>умение решать проблемные ситуации в короткие сроки;</a:t>
                      </a:r>
                    </a:p>
                    <a:p>
                      <a:pPr>
                        <a:buFont typeface="Arial"/>
                        <a:buChar char="•"/>
                      </a:pPr>
                      <a:r>
                        <a:rPr lang="ru-RU" sz="900" b="1" u="none" strike="noStrike" dirty="0">
                          <a:latin typeface="Arial"/>
                        </a:rPr>
                        <a:t>артистические способности;</a:t>
                      </a:r>
                    </a:p>
                    <a:p>
                      <a:pPr>
                        <a:buFont typeface="Arial"/>
                        <a:buChar char="•"/>
                      </a:pPr>
                      <a:r>
                        <a:rPr lang="ru-RU" sz="900" b="1" u="none" strike="noStrike" dirty="0">
                          <a:latin typeface="Arial"/>
                        </a:rPr>
                        <a:t>способность убеждать людей;</a:t>
                      </a:r>
                    </a:p>
                    <a:p>
                      <a:pPr>
                        <a:buFont typeface="Arial"/>
                        <a:buChar char="•"/>
                      </a:pPr>
                      <a:r>
                        <a:rPr lang="ru-RU" sz="900" b="1" u="none" strike="noStrike" dirty="0">
                          <a:latin typeface="Arial"/>
                        </a:rPr>
                        <a:t>способность устанавливать контакты с людьми;</a:t>
                      </a:r>
                    </a:p>
                    <a:p>
                      <a:pPr>
                        <a:buFont typeface="Arial"/>
                        <a:buChar char="•"/>
                      </a:pPr>
                      <a:r>
                        <a:rPr lang="ru-RU" sz="900" b="1" u="none" strike="noStrike" dirty="0">
                          <a:latin typeface="Arial"/>
                        </a:rPr>
                        <a:t>умение </a:t>
                      </a:r>
                      <a:r>
                        <a:rPr lang="ru-RU" sz="900" b="1" u="none" strike="noStrike" dirty="0" err="1">
                          <a:latin typeface="Arial"/>
                        </a:rPr>
                        <a:t>заинтерисовать</a:t>
                      </a:r>
                      <a:r>
                        <a:rPr lang="ru-RU" sz="900" b="1" u="none" strike="noStrike" dirty="0">
                          <a:latin typeface="Arial"/>
                        </a:rPr>
                        <a:t>;</a:t>
                      </a:r>
                    </a:p>
                    <a:p>
                      <a:pPr>
                        <a:buFont typeface="Arial"/>
                        <a:buChar char="•"/>
                      </a:pPr>
                      <a:r>
                        <a:rPr lang="ru-RU" sz="900" b="1" u="none" strike="noStrike" dirty="0">
                          <a:latin typeface="Arial"/>
                        </a:rPr>
                        <a:t>умение импровизировать;</a:t>
                      </a:r>
                    </a:p>
                    <a:p>
                      <a:pPr>
                        <a:buFont typeface="Arial"/>
                        <a:buChar char="•"/>
                      </a:pPr>
                      <a:r>
                        <a:rPr lang="ru-RU" sz="900" b="1" u="none" strike="noStrike" dirty="0">
                          <a:latin typeface="Arial"/>
                        </a:rPr>
                        <a:t>умение оказывать влияние на публику;</a:t>
                      </a:r>
                    </a:p>
                    <a:p>
                      <a:pPr>
                        <a:buFont typeface="Arial"/>
                        <a:buChar char="•"/>
                      </a:pPr>
                      <a:r>
                        <a:rPr lang="ru-RU" sz="900" b="1" u="none" strike="noStrike" dirty="0">
                          <a:latin typeface="Arial"/>
                        </a:rPr>
                        <a:t>умение понять потребность клиента и найти подход к нему.</a:t>
                      </a:r>
                    </a:p>
                  </a:txBody>
                  <a:tcPr marL="28575" marR="28575" marT="28575" marB="28575" anchor="ctr"/>
                </a:tc>
              </a:tr>
              <a:tr h="156290">
                <a:tc gridSpan="2">
                  <a:txBody>
                    <a:bodyPr/>
                    <a:lstStyle/>
                    <a:p>
                      <a:pPr algn="ctr"/>
                      <a:r>
                        <a:rPr lang="ru-RU" sz="900" b="1" dirty="0">
                          <a:latin typeface="Verdana"/>
                        </a:rPr>
                        <a:t>Заболевания, противопоказанные для профессии "</a:t>
                      </a:r>
                      <a:r>
                        <a:rPr lang="ru-RU" sz="900" b="1" dirty="0" err="1">
                          <a:latin typeface="Verdana"/>
                        </a:rPr>
                        <a:t>Промоутер</a:t>
                      </a:r>
                      <a:r>
                        <a:rPr lang="ru-RU" sz="900" b="1" dirty="0">
                          <a:latin typeface="Verdana"/>
                        </a:rPr>
                        <a:t>":</a:t>
                      </a:r>
                      <a:endParaRPr lang="ru-RU" sz="900" dirty="0">
                        <a:latin typeface="Verdana"/>
                      </a:endParaRPr>
                    </a:p>
                  </a:txBody>
                  <a:tcPr marL="28575" marR="28575" marT="28575" marB="28575" anchor="ctr"/>
                </a:tc>
                <a:tc hMerge="1">
                  <a:txBody>
                    <a:bodyPr/>
                    <a:lstStyle/>
                    <a:p>
                      <a:endParaRPr lang="ru-RU"/>
                    </a:p>
                  </a:txBody>
                  <a:tcPr/>
                </a:tc>
              </a:tr>
              <a:tr h="928545">
                <a:tc>
                  <a:txBody>
                    <a:bodyPr/>
                    <a:lstStyle/>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нарушение цветоразличения, бинокулярного зрения;</a:t>
                      </a:r>
                    </a:p>
                    <a:p>
                      <a:pPr>
                        <a:buFont typeface="Arial"/>
                        <a:buChar char="•"/>
                      </a:pPr>
                      <a:r>
                        <a:rPr lang="ru-RU" sz="900" b="1" u="none" strike="noStrike">
                          <a:latin typeface="Arial"/>
                        </a:rPr>
                        <a:t>расстройства слуха;</a:t>
                      </a:r>
                    </a:p>
                    <a:p>
                      <a:pPr>
                        <a:buFont typeface="Arial"/>
                        <a:buChar char="•"/>
                      </a:pPr>
                      <a:r>
                        <a:rPr lang="ru-RU" sz="900" b="1" u="none" strike="noStrike">
                          <a:latin typeface="Arial"/>
                        </a:rPr>
                        <a:t>вестибулярные расстройства, нарушение чувства равновесия;</a:t>
                      </a:r>
                    </a:p>
                    <a:p>
                      <a:pPr>
                        <a:buFont typeface="Arial"/>
                        <a:buChar char="•"/>
                      </a:pPr>
                      <a:r>
                        <a:rPr lang="ru-RU" sz="900" b="1" u="none" strike="noStrike">
                          <a:latin typeface="Arial"/>
                        </a:rPr>
                        <a:t>расстройства координации движений;</a:t>
                      </a:r>
                    </a:p>
                    <a:p>
                      <a:pPr>
                        <a:buFont typeface="Arial"/>
                        <a:buChar char="•"/>
                      </a:pPr>
                      <a:r>
                        <a:rPr lang="ru-RU" sz="900" b="1" u="none" strike="noStrike">
                          <a:latin typeface="Arial"/>
                        </a:rPr>
                        <a:t>дрожание рук;</a:t>
                      </a:r>
                    </a:p>
                  </a:txBody>
                  <a:tcPr marL="28575" marR="28575" marT="28575" marB="28575" anchor="ctr"/>
                </a:tc>
                <a:tc>
                  <a:txBody>
                    <a:bodyPr/>
                    <a:lstStyle/>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аллергии;</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заболевания органов дыхания;</a:t>
                      </a:r>
                    </a:p>
                    <a:p>
                      <a:pPr>
                        <a:buFont typeface="Arial"/>
                        <a:buChar char="•"/>
                      </a:pPr>
                      <a:r>
                        <a:rPr lang="ru-RU" sz="900" b="1" u="none" strike="noStrike" dirty="0">
                          <a:latin typeface="Arial"/>
                        </a:rPr>
                        <a:t>заболевания органов пищеварения и выделения;</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487257">
                <a:tc gridSpan="2">
                  <a:txBody>
                    <a:bodyPr/>
                    <a:lstStyle/>
                    <a:p>
                      <a:r>
                        <a:rPr lang="ru-RU" sz="900" b="1" dirty="0">
                          <a:latin typeface="Verdana"/>
                        </a:rPr>
                        <a:t>Уровень образования профессии "</a:t>
                      </a:r>
                      <a:r>
                        <a:rPr lang="ru-RU" sz="900" b="1" dirty="0" err="1">
                          <a:latin typeface="Verdana"/>
                        </a:rPr>
                        <a:t>Промоутер</a:t>
                      </a:r>
                      <a:r>
                        <a:rPr lang="ru-RU" sz="900" b="1" dirty="0">
                          <a:latin typeface="Verdana"/>
                        </a:rPr>
                        <a:t>"</a:t>
                      </a:r>
                      <a:endParaRPr lang="ru-RU" sz="900" dirty="0">
                        <a:latin typeface="Verdana"/>
                      </a:endParaRPr>
                    </a:p>
                    <a:p>
                      <a:r>
                        <a:rPr lang="ru-RU" sz="900" dirty="0">
                          <a:latin typeface="Verdana"/>
                        </a:rPr>
                        <a:t>Для овладения профессией "</a:t>
                      </a:r>
                      <a:r>
                        <a:rPr lang="ru-RU" sz="900" dirty="0" err="1">
                          <a:latin typeface="Verdana"/>
                        </a:rPr>
                        <a:t>Промоутер</a:t>
                      </a:r>
                      <a:r>
                        <a:rPr lang="ru-RU" sz="900" dirty="0">
                          <a:latin typeface="Verdana"/>
                        </a:rPr>
                        <a:t>" необходимо либо среднее, либо высшее профессиональное образование (специализированные курсы, семинары, тренинги). Направления: ЭКОНОМИКА И УПРАВЛЕНИЕ, ГУМАНИТАРНЫЕ И СОЦИАЛЬНЫЕ НАУКИ.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Психоаналитик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9"/>
          <a:ext cx="8229600" cy="6198870"/>
        </p:xfrm>
        <a:graphic>
          <a:graphicData uri="http://schemas.openxmlformats.org/drawingml/2006/table">
            <a:tbl>
              <a:tblPr firstRow="1" bandRow="1">
                <a:tableStyleId>{5C22544A-7EE6-4342-B048-85BDC9FD1C3A}</a:tableStyleId>
              </a:tblPr>
              <a:tblGrid>
                <a:gridCol w="4114800"/>
                <a:gridCol w="4114800"/>
              </a:tblGrid>
              <a:tr h="178449">
                <a:tc gridSpan="2">
                  <a:txBody>
                    <a:bodyPr/>
                    <a:lstStyle/>
                    <a:p>
                      <a:r>
                        <a:rPr lang="ru-RU" sz="800" b="1" i="0" kern="1200" dirty="0" smtClean="0">
                          <a:solidFill>
                            <a:schemeClr val="lt1"/>
                          </a:solidFill>
                          <a:latin typeface="+mn-lt"/>
                          <a:ea typeface="+mn-ea"/>
                          <a:cs typeface="+mn-cs"/>
                        </a:rPr>
                        <a:t>Назначение профессии "Психоаналитик":</a:t>
                      </a:r>
                      <a:r>
                        <a:rPr lang="ru-RU" sz="800" b="0" i="0" kern="1200" dirty="0" smtClean="0">
                          <a:solidFill>
                            <a:schemeClr val="lt1"/>
                          </a:solidFill>
                          <a:latin typeface="+mn-lt"/>
                          <a:ea typeface="+mn-ea"/>
                          <a:cs typeface="+mn-cs"/>
                        </a:rPr>
                        <a:t>оказание психологической помощи клиенту, методами психоанализа.</a:t>
                      </a:r>
                      <a:endParaRPr lang="ru-RU" sz="800" dirty="0"/>
                    </a:p>
                  </a:txBody>
                  <a:tcPr/>
                </a:tc>
                <a:tc hMerge="1">
                  <a:txBody>
                    <a:bodyPr/>
                    <a:lstStyle/>
                    <a:p>
                      <a:endParaRPr lang="ru-RU" dirty="0"/>
                    </a:p>
                  </a:txBody>
                  <a:tcPr/>
                </a:tc>
              </a:tr>
              <a:tr h="1504068">
                <a:tc gridSpan="2">
                  <a:txBody>
                    <a:bodyPr/>
                    <a:lstStyle/>
                    <a:p>
                      <a:r>
                        <a:rPr lang="ru-RU" sz="800" b="1" i="0" kern="1200" dirty="0" smtClean="0">
                          <a:solidFill>
                            <a:schemeClr val="dk1"/>
                          </a:solidFill>
                          <a:latin typeface="+mn-lt"/>
                          <a:ea typeface="+mn-ea"/>
                          <a:cs typeface="+mn-cs"/>
                        </a:rPr>
                        <a:t>Основные решаемые задачи профессии "Психоаналитик":</a:t>
                      </a:r>
                      <a:endParaRPr lang="ru-RU" sz="8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прием клиента;</a:t>
                      </a:r>
                    </a:p>
                    <a:p>
                      <a:r>
                        <a:rPr lang="ru-RU" sz="800" b="1" i="0" u="none" strike="noStrike" kern="1200" dirty="0" smtClean="0">
                          <a:solidFill>
                            <a:schemeClr val="dk1"/>
                          </a:solidFill>
                          <a:latin typeface="+mn-lt"/>
                          <a:ea typeface="+mn-ea"/>
                          <a:cs typeface="+mn-cs"/>
                        </a:rPr>
                        <a:t>изучение проблемы и трудностей клиента;</a:t>
                      </a:r>
                    </a:p>
                    <a:p>
                      <a:r>
                        <a:rPr lang="ru-RU" sz="800" b="1" i="0" u="none" strike="noStrike" kern="1200" dirty="0" smtClean="0">
                          <a:solidFill>
                            <a:schemeClr val="dk1"/>
                          </a:solidFill>
                          <a:latin typeface="+mn-lt"/>
                          <a:ea typeface="+mn-ea"/>
                          <a:cs typeface="+mn-cs"/>
                        </a:rPr>
                        <a:t>поиск и фиксация сопротивления и переноса клиента (механизмов психологической защиты), фобий, неврозов, постоянный анализ структур личности (Эго, </a:t>
                      </a:r>
                      <a:r>
                        <a:rPr lang="ru-RU" sz="800" b="1" i="0" u="none" strike="noStrike" kern="1200" dirty="0" err="1" smtClean="0">
                          <a:solidFill>
                            <a:schemeClr val="dk1"/>
                          </a:solidFill>
                          <a:latin typeface="+mn-lt"/>
                          <a:ea typeface="+mn-ea"/>
                          <a:cs typeface="+mn-cs"/>
                        </a:rPr>
                        <a:t>Супер-Эго</a:t>
                      </a:r>
                      <a:r>
                        <a:rPr lang="ru-RU" sz="800" b="1" i="0" u="none" strike="noStrike" kern="1200" dirty="0" smtClean="0">
                          <a:solidFill>
                            <a:schemeClr val="dk1"/>
                          </a:solidFill>
                          <a:latin typeface="+mn-lt"/>
                          <a:ea typeface="+mn-ea"/>
                          <a:cs typeface="+mn-cs"/>
                        </a:rPr>
                        <a:t>, Ид);</a:t>
                      </a:r>
                    </a:p>
                    <a:p>
                      <a:r>
                        <a:rPr lang="ru-RU" sz="800" b="1" i="0" u="none" strike="noStrike" kern="1200" dirty="0" smtClean="0">
                          <a:solidFill>
                            <a:schemeClr val="dk1"/>
                          </a:solidFill>
                          <a:latin typeface="+mn-lt"/>
                          <a:ea typeface="+mn-ea"/>
                          <a:cs typeface="+mn-cs"/>
                        </a:rPr>
                        <a:t>анализ сопротивления, формулировка проблемы;</a:t>
                      </a:r>
                    </a:p>
                    <a:p>
                      <a:r>
                        <a:rPr lang="ru-RU" sz="800" b="1" i="0" u="none" strike="noStrike" kern="1200" dirty="0" smtClean="0">
                          <a:solidFill>
                            <a:schemeClr val="dk1"/>
                          </a:solidFill>
                          <a:latin typeface="+mn-lt"/>
                          <a:ea typeface="+mn-ea"/>
                          <a:cs typeface="+mn-cs"/>
                        </a:rPr>
                        <a:t>обнаружение и проработка комплексов (</a:t>
                      </a:r>
                      <a:r>
                        <a:rPr lang="ru-RU" sz="800" b="1" i="0" u="none" strike="noStrike" kern="1200" dirty="0" err="1" smtClean="0">
                          <a:solidFill>
                            <a:schemeClr val="dk1"/>
                          </a:solidFill>
                          <a:latin typeface="+mn-lt"/>
                          <a:ea typeface="+mn-ea"/>
                          <a:cs typeface="+mn-cs"/>
                        </a:rPr>
                        <a:t>эдипов</a:t>
                      </a:r>
                      <a:r>
                        <a:rPr lang="ru-RU" sz="800" b="1" i="0" u="none" strike="noStrike" kern="1200" dirty="0" smtClean="0">
                          <a:solidFill>
                            <a:schemeClr val="dk1"/>
                          </a:solidFill>
                          <a:latin typeface="+mn-lt"/>
                          <a:ea typeface="+mn-ea"/>
                          <a:cs typeface="+mn-cs"/>
                        </a:rPr>
                        <a:t> комплекс, </a:t>
                      </a:r>
                      <a:r>
                        <a:rPr lang="ru-RU" sz="800" b="1" i="0" u="none" strike="noStrike" kern="1200" dirty="0" err="1" smtClean="0">
                          <a:solidFill>
                            <a:schemeClr val="dk1"/>
                          </a:solidFill>
                          <a:latin typeface="+mn-lt"/>
                          <a:ea typeface="+mn-ea"/>
                          <a:cs typeface="+mn-cs"/>
                        </a:rPr>
                        <a:t>кастрационный</a:t>
                      </a:r>
                      <a:r>
                        <a:rPr lang="ru-RU" sz="800" b="1" i="0" u="none" strike="noStrike" kern="1200" dirty="0" smtClean="0">
                          <a:solidFill>
                            <a:schemeClr val="dk1"/>
                          </a:solidFill>
                          <a:latin typeface="+mn-lt"/>
                          <a:ea typeface="+mn-ea"/>
                          <a:cs typeface="+mn-cs"/>
                        </a:rPr>
                        <a:t> </a:t>
                      </a:r>
                      <a:r>
                        <a:rPr lang="ru-RU" sz="800" b="1" i="0" u="none" strike="noStrike" kern="1200" dirty="0" err="1" smtClean="0">
                          <a:solidFill>
                            <a:schemeClr val="dk1"/>
                          </a:solidFill>
                          <a:latin typeface="+mn-lt"/>
                          <a:ea typeface="+mn-ea"/>
                          <a:cs typeface="+mn-cs"/>
                        </a:rPr>
                        <a:t>комплекс,комплекс</a:t>
                      </a:r>
                      <a:r>
                        <a:rPr lang="ru-RU" sz="800" b="1" i="0" u="none" strike="noStrike" kern="1200" dirty="0" smtClean="0">
                          <a:solidFill>
                            <a:schemeClr val="dk1"/>
                          </a:solidFill>
                          <a:latin typeface="+mn-lt"/>
                          <a:ea typeface="+mn-ea"/>
                          <a:cs typeface="+mn-cs"/>
                        </a:rPr>
                        <a:t> Электры, комплекс неполноценности)</a:t>
                      </a:r>
                    </a:p>
                    <a:p>
                      <a:r>
                        <a:rPr lang="ru-RU" sz="800" b="1" i="0" u="none" strike="noStrike" kern="1200" dirty="0" smtClean="0">
                          <a:solidFill>
                            <a:schemeClr val="dk1"/>
                          </a:solidFill>
                          <a:latin typeface="+mn-lt"/>
                          <a:ea typeface="+mn-ea"/>
                          <a:cs typeface="+mn-cs"/>
                        </a:rPr>
                        <a:t>анализ проблемы, поиск психотравмирующего начала (</a:t>
                      </a:r>
                      <a:r>
                        <a:rPr lang="ru-RU" sz="800" b="1" i="0" u="none" strike="noStrike" kern="1200" dirty="0" err="1" smtClean="0">
                          <a:solidFill>
                            <a:schemeClr val="dk1"/>
                          </a:solidFill>
                          <a:latin typeface="+mn-lt"/>
                          <a:ea typeface="+mn-ea"/>
                          <a:cs typeface="+mn-cs"/>
                        </a:rPr>
                        <a:t>лакализация</a:t>
                      </a:r>
                      <a:r>
                        <a:rPr lang="ru-RU" sz="800" b="1" i="0" u="none" strike="noStrike" kern="1200" dirty="0" smtClean="0">
                          <a:solidFill>
                            <a:schemeClr val="dk1"/>
                          </a:solidFill>
                          <a:latin typeface="+mn-lt"/>
                          <a:ea typeface="+mn-ea"/>
                          <a:cs typeface="+mn-cs"/>
                        </a:rPr>
                        <a:t> в памяти клиента психотравмирующей ситуации);</a:t>
                      </a:r>
                    </a:p>
                    <a:p>
                      <a:r>
                        <a:rPr lang="ru-RU" sz="800" b="1" i="0" u="none" strike="noStrike" kern="1200" dirty="0" smtClean="0">
                          <a:solidFill>
                            <a:schemeClr val="dk1"/>
                          </a:solidFill>
                          <a:latin typeface="+mn-lt"/>
                          <a:ea typeface="+mn-ea"/>
                          <a:cs typeface="+mn-cs"/>
                        </a:rPr>
                        <a:t>поиск воспоминаний клиента связанных с </a:t>
                      </a:r>
                      <a:r>
                        <a:rPr lang="ru-RU" sz="800" b="1" i="0" u="none" strike="noStrike" kern="1200" dirty="0" err="1" smtClean="0">
                          <a:solidFill>
                            <a:schemeClr val="dk1"/>
                          </a:solidFill>
                          <a:latin typeface="+mn-lt"/>
                          <a:ea typeface="+mn-ea"/>
                          <a:cs typeface="+mn-cs"/>
                        </a:rPr>
                        <a:t>психотравмой</a:t>
                      </a:r>
                      <a:r>
                        <a:rPr lang="ru-RU" sz="800" b="1" i="0" u="none" strike="noStrike" kern="1200" dirty="0" smtClean="0">
                          <a:solidFill>
                            <a:schemeClr val="dk1"/>
                          </a:solidFill>
                          <a:latin typeface="+mn-lt"/>
                          <a:ea typeface="+mn-ea"/>
                          <a:cs typeface="+mn-cs"/>
                        </a:rPr>
                        <a:t> ("вытаскивание" проблемы из бессознательного в сознание)</a:t>
                      </a:r>
                    </a:p>
                    <a:p>
                      <a:r>
                        <a:rPr lang="ru-RU" sz="800" b="1" i="0" u="none" strike="noStrike" kern="1200" dirty="0" smtClean="0">
                          <a:solidFill>
                            <a:schemeClr val="dk1"/>
                          </a:solidFill>
                          <a:latin typeface="+mn-lt"/>
                          <a:ea typeface="+mn-ea"/>
                          <a:cs typeface="+mn-cs"/>
                        </a:rPr>
                        <a:t>осознание проблемы;</a:t>
                      </a:r>
                    </a:p>
                    <a:p>
                      <a:r>
                        <a:rPr lang="ru-RU" sz="800" b="1" i="0" u="none" strike="noStrike" kern="1200" dirty="0" smtClean="0">
                          <a:solidFill>
                            <a:schemeClr val="dk1"/>
                          </a:solidFill>
                          <a:latin typeface="+mn-lt"/>
                          <a:ea typeface="+mn-ea"/>
                          <a:cs typeface="+mn-cs"/>
                        </a:rPr>
                        <a:t>поиск путей разрешения проблемы;</a:t>
                      </a:r>
                    </a:p>
                    <a:p>
                      <a:r>
                        <a:rPr lang="ru-RU" sz="800" b="1" i="0" u="none" strike="noStrike" kern="1200" dirty="0" smtClean="0">
                          <a:solidFill>
                            <a:schemeClr val="dk1"/>
                          </a:solidFill>
                          <a:latin typeface="+mn-lt"/>
                          <a:ea typeface="+mn-ea"/>
                          <a:cs typeface="+mn-cs"/>
                        </a:rPr>
                        <a:t>проработка с клиентом путей разрешения проблемы;</a:t>
                      </a:r>
                    </a:p>
                    <a:p>
                      <a:r>
                        <a:rPr lang="ru-RU" sz="800" b="1" i="0" u="none" strike="noStrike" kern="1200" dirty="0" smtClean="0">
                          <a:solidFill>
                            <a:schemeClr val="dk1"/>
                          </a:solidFill>
                          <a:latin typeface="+mn-lt"/>
                          <a:ea typeface="+mn-ea"/>
                          <a:cs typeface="+mn-cs"/>
                        </a:rPr>
                        <a:t>помощь проработки способов выхода из подобного рода трудных ситуаций;</a:t>
                      </a:r>
                    </a:p>
                    <a:p>
                      <a:r>
                        <a:rPr lang="ru-RU" sz="800" b="1" i="0" u="none" strike="noStrike" kern="1200" dirty="0" smtClean="0">
                          <a:solidFill>
                            <a:schemeClr val="dk1"/>
                          </a:solidFill>
                          <a:latin typeface="+mn-lt"/>
                          <a:ea typeface="+mn-ea"/>
                          <a:cs typeface="+mn-cs"/>
                        </a:rPr>
                        <a:t>ведение специальной документации;</a:t>
                      </a:r>
                    </a:p>
                    <a:p>
                      <a:r>
                        <a:rPr lang="ru-RU" sz="800" b="1" i="0" u="none" strike="noStrike" kern="1200" dirty="0" smtClean="0">
                          <a:solidFill>
                            <a:schemeClr val="dk1"/>
                          </a:solidFill>
                          <a:latin typeface="+mn-lt"/>
                          <a:ea typeface="+mn-ea"/>
                          <a:cs typeface="+mn-cs"/>
                        </a:rPr>
                        <a:t>постоянное саморазвитие, повышение уровня профессионализма.</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49770">
                <a:tc gridSpan="2">
                  <a:txBody>
                    <a:bodyPr/>
                    <a:lstStyle/>
                    <a:p>
                      <a:pPr algn="ctr"/>
                      <a:r>
                        <a:rPr lang="ru-RU" sz="800" b="1" dirty="0">
                          <a:latin typeface="Verdana"/>
                        </a:rPr>
                        <a:t>Профессионально–важные качества профессии "Психоаналитик":</a:t>
                      </a:r>
                      <a:endParaRPr lang="ru-RU" sz="800" dirty="0">
                        <a:latin typeface="Verdana"/>
                      </a:endParaRPr>
                    </a:p>
                  </a:txBody>
                  <a:tcPr marL="28575" marR="28575" marT="28575" marB="28575" anchor="ctr"/>
                </a:tc>
                <a:tc hMerge="1">
                  <a:txBody>
                    <a:bodyPr/>
                    <a:lstStyle/>
                    <a:p>
                      <a:endParaRPr lang="ru-RU"/>
                    </a:p>
                  </a:txBody>
                  <a:tcPr/>
                </a:tc>
              </a:tr>
              <a:tr h="2291155">
                <a:tc>
                  <a:txBody>
                    <a:bodyPr/>
                    <a:lstStyle/>
                    <a:p>
                      <a:pPr>
                        <a:buFont typeface="Arial"/>
                        <a:buChar char="•"/>
                      </a:pPr>
                      <a:r>
                        <a:rPr lang="ru-RU" sz="800" b="1" u="none" strike="noStrike" dirty="0">
                          <a:latin typeface="Arial"/>
                        </a:rPr>
                        <a:t>адекватная самооценка;</a:t>
                      </a:r>
                    </a:p>
                    <a:p>
                      <a:pPr>
                        <a:buFont typeface="Arial"/>
                        <a:buChar char="•"/>
                      </a:pPr>
                      <a:r>
                        <a:rPr lang="ru-RU" sz="800" b="1" u="none" strike="noStrike" dirty="0">
                          <a:latin typeface="Arial"/>
                        </a:rPr>
                        <a:t>оптимизм, доминирование положительных эмоций;</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самоконтроль, способность к самонаблюдению;</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избирательность внимания;</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800" b="1" u="none" strike="noStrike" dirty="0">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800" b="1" u="none" strike="noStrike" dirty="0">
                          <a:latin typeface="Arial"/>
                        </a:rPr>
                        <a:t>способность к созданию образа по словесному описанию;</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способность к переводу образа в словесное описание;</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гибкость мышления;</a:t>
                      </a:r>
                    </a:p>
                    <a:p>
                      <a:pPr>
                        <a:buFont typeface="Arial"/>
                        <a:buChar char="•"/>
                      </a:pPr>
                      <a:r>
                        <a:rPr lang="ru-RU" sz="800" b="1" u="none" strike="noStrike" dirty="0">
                          <a:latin typeface="Arial"/>
                        </a:rPr>
                        <a:t>интуитивное мышление;</a:t>
                      </a:r>
                    </a:p>
                  </a:txBody>
                  <a:tcPr marL="28575" marR="28575" marT="28575" marB="28575" anchor="ctr"/>
                </a:tc>
                <a:tc>
                  <a:txBody>
                    <a:bodyPr/>
                    <a:lstStyle/>
                    <a:p>
                      <a:pPr>
                        <a:buFont typeface="Arial"/>
                        <a:buChar char="•"/>
                      </a:pPr>
                      <a:r>
                        <a:rPr lang="ru-RU" sz="800" b="1" u="none" strike="noStrike" dirty="0">
                          <a:latin typeface="Arial"/>
                        </a:rPr>
                        <a:t>абстрактность (абстрактные образы, понятия) мышления;</a:t>
                      </a:r>
                    </a:p>
                    <a:p>
                      <a:pPr>
                        <a:buFont typeface="Arial"/>
                        <a:buChar char="•"/>
                      </a:pPr>
                      <a:r>
                        <a:rPr lang="ru-RU" sz="800" b="1" u="none" strike="noStrike" dirty="0">
                          <a:latin typeface="Arial"/>
                        </a:rPr>
                        <a:t>понятийное мышление;</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творческое мышление;</a:t>
                      </a:r>
                    </a:p>
                    <a:p>
                      <a:pPr>
                        <a:buFont typeface="Arial"/>
                        <a:buChar char="•"/>
                      </a:pPr>
                      <a:r>
                        <a:rPr lang="ru-RU" sz="800" b="1" u="none" strike="noStrike" dirty="0">
                          <a:latin typeface="Arial"/>
                        </a:rPr>
                        <a:t>эрудированность;</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коммуникативные способности (</a:t>
                      </a:r>
                      <a:r>
                        <a:rPr lang="ru-RU" sz="800" b="1" u="none" strike="noStrike" dirty="0" err="1">
                          <a:latin typeface="Arial"/>
                        </a:rPr>
                        <a:t>способности</a:t>
                      </a:r>
                      <a:r>
                        <a:rPr lang="ru-RU" sz="800" b="1" u="none" strike="noStrike" dirty="0">
                          <a:latin typeface="Arial"/>
                        </a:rPr>
                        <a:t> общения и взаимодействия с людьми);</a:t>
                      </a:r>
                    </a:p>
                    <a:p>
                      <a:pPr>
                        <a:buFont typeface="Arial"/>
                        <a:buChar char="•"/>
                      </a:pPr>
                      <a:r>
                        <a:rPr lang="ru-RU" sz="800" b="1" u="none" strike="noStrike" dirty="0">
                          <a:latin typeface="Arial"/>
                        </a:rPr>
                        <a:t>способность речевого аппарата к интенсивной и длительной работе;</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склонность к исследовательской деятельности;</a:t>
                      </a:r>
                    </a:p>
                    <a:p>
                      <a:pPr>
                        <a:buFont typeface="Arial"/>
                        <a:buChar char="•"/>
                      </a:pPr>
                      <a:r>
                        <a:rPr lang="ru-RU" sz="800" b="1" u="none" strike="noStrike" dirty="0">
                          <a:latin typeface="Arial"/>
                        </a:rPr>
                        <a:t>способность грамотно и четко задавать вопросы;</a:t>
                      </a:r>
                    </a:p>
                    <a:p>
                      <a:pPr>
                        <a:buFont typeface="Arial"/>
                        <a:buChar char="•"/>
                      </a:pPr>
                      <a:r>
                        <a:rPr lang="ru-RU" sz="800" b="1" u="none" strike="noStrike" dirty="0">
                          <a:latin typeface="Arial"/>
                        </a:rPr>
                        <a:t>способность к </a:t>
                      </a:r>
                      <a:r>
                        <a:rPr lang="ru-RU" sz="800" b="1" u="none" strike="noStrike" dirty="0" err="1">
                          <a:latin typeface="Arial"/>
                        </a:rPr>
                        <a:t>эмпатии</a:t>
                      </a:r>
                      <a:r>
                        <a:rPr lang="ru-RU" sz="800" b="1" u="none" strike="noStrike" dirty="0">
                          <a:latin typeface="Arial"/>
                        </a:rPr>
                        <a:t>, сопереживанию;</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творческие способности;</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умение слушать и слышать собеседника и сопереживать;</a:t>
                      </a:r>
                    </a:p>
                    <a:p>
                      <a:pPr>
                        <a:buFont typeface="Arial"/>
                        <a:buChar char="•"/>
                      </a:pPr>
                      <a:r>
                        <a:rPr lang="ru-RU" sz="800" b="1" u="none" strike="noStrike" dirty="0">
                          <a:latin typeface="Arial"/>
                        </a:rPr>
                        <a:t>умение понять потребность клиента и найти подход к нему.</a:t>
                      </a:r>
                    </a:p>
                  </a:txBody>
                  <a:tcPr marL="28575" marR="28575" marT="28575" marB="28575" anchor="ctr"/>
                </a:tc>
              </a:tr>
              <a:tr h="149770">
                <a:tc gridSpan="2">
                  <a:txBody>
                    <a:bodyPr/>
                    <a:lstStyle/>
                    <a:p>
                      <a:pPr algn="ctr"/>
                      <a:r>
                        <a:rPr lang="ru-RU" sz="800" b="1" dirty="0">
                          <a:latin typeface="Verdana"/>
                        </a:rPr>
                        <a:t>Заболевания, противопоказанные для профессии "Психоаналитик":</a:t>
                      </a:r>
                      <a:endParaRPr lang="ru-RU" sz="800" dirty="0">
                        <a:latin typeface="Verdana"/>
                      </a:endParaRPr>
                    </a:p>
                  </a:txBody>
                  <a:tcPr marL="28575" marR="28575" marT="28575" marB="28575" anchor="ctr"/>
                </a:tc>
                <a:tc hMerge="1">
                  <a:txBody>
                    <a:bodyPr/>
                    <a:lstStyle/>
                    <a:p>
                      <a:endParaRPr lang="ru-RU"/>
                    </a:p>
                  </a:txBody>
                  <a:tcPr/>
                </a:tc>
              </a:tr>
              <a:tr h="557653">
                <a:tc>
                  <a:txBody>
                    <a:bodyPr/>
                    <a:lstStyle/>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txBody>
                  <a:tcPr marL="28575" marR="28575" marT="28575" marB="28575" anchor="ctr"/>
                </a:tc>
              </a:tr>
              <a:tr h="353711">
                <a:tc gridSpan="2">
                  <a:txBody>
                    <a:bodyPr/>
                    <a:lstStyle/>
                    <a:p>
                      <a:r>
                        <a:rPr lang="ru-RU" sz="800" b="1" dirty="0">
                          <a:latin typeface="Verdana"/>
                        </a:rPr>
                        <a:t>Уровень образования профессии "Психоаналитик"</a:t>
                      </a:r>
                      <a:endParaRPr lang="ru-RU" sz="800" dirty="0">
                        <a:latin typeface="Verdana"/>
                      </a:endParaRPr>
                    </a:p>
                    <a:p>
                      <a:r>
                        <a:rPr lang="ru-RU" sz="800" dirty="0">
                          <a:latin typeface="Verdana"/>
                        </a:rPr>
                        <a:t>Для овладения профессией "Психоаналитик" необходимо высшее профессиональное образование. Направление: ГУМАНИТАРНЫЕ И СОЦИАЛЬНЫЕ НАУКИ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Психолог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6107430"/>
        </p:xfrm>
        <a:graphic>
          <a:graphicData uri="http://schemas.openxmlformats.org/drawingml/2006/table">
            <a:tbl>
              <a:tblPr firstRow="1" bandRow="1">
                <a:tableStyleId>{5C22544A-7EE6-4342-B048-85BDC9FD1C3A}</a:tableStyleId>
              </a:tblPr>
              <a:tblGrid>
                <a:gridCol w="4114800"/>
                <a:gridCol w="4114800"/>
              </a:tblGrid>
              <a:tr h="442675">
                <a:tc gridSpan="2">
                  <a:txBody>
                    <a:bodyPr/>
                    <a:lstStyle/>
                    <a:p>
                      <a:r>
                        <a:rPr lang="ru-RU" sz="1000" b="1" i="0" kern="1200" dirty="0" smtClean="0">
                          <a:solidFill>
                            <a:schemeClr val="lt1"/>
                          </a:solidFill>
                          <a:latin typeface="+mn-lt"/>
                          <a:ea typeface="+mn-ea"/>
                          <a:cs typeface="+mn-cs"/>
                        </a:rPr>
                        <a:t>Назначение профессии "Психолог": </a:t>
                      </a:r>
                      <a:r>
                        <a:rPr lang="ru-RU" sz="800" b="0" i="0" kern="1200" dirty="0" smtClean="0">
                          <a:solidFill>
                            <a:schemeClr val="lt1"/>
                          </a:solidFill>
                          <a:latin typeface="+mn-lt"/>
                          <a:ea typeface="+mn-ea"/>
                          <a:cs typeface="+mn-cs"/>
                        </a:rPr>
                        <a:t>оказание психологической помощи клиенту. В зависимости от должностного предназначения: психолог на предприятии – задачи по оптимизации трудового процесса; психолог–консультант – помощь в разрешении личностных трудностей, семейных проблем; в научно–исследовательских организациях – выполнение научной работы.</a:t>
                      </a:r>
                      <a:endParaRPr lang="ru-RU" sz="800" dirty="0"/>
                    </a:p>
                  </a:txBody>
                  <a:tcPr/>
                </a:tc>
                <a:tc hMerge="1">
                  <a:txBody>
                    <a:bodyPr/>
                    <a:lstStyle/>
                    <a:p>
                      <a:endParaRPr lang="ru-RU" dirty="0"/>
                    </a:p>
                  </a:txBody>
                  <a:tcPr/>
                </a:tc>
              </a:tr>
              <a:tr h="1217356">
                <a:tc gridSpan="2">
                  <a:txBody>
                    <a:bodyPr/>
                    <a:lstStyle/>
                    <a:p>
                      <a:r>
                        <a:rPr lang="ru-RU" sz="1000" b="1" i="0" kern="1200" dirty="0" smtClean="0">
                          <a:solidFill>
                            <a:schemeClr val="dk1"/>
                          </a:solidFill>
                          <a:latin typeface="+mn-lt"/>
                          <a:ea typeface="+mn-ea"/>
                          <a:cs typeface="+mn-cs"/>
                        </a:rPr>
                        <a:t>Основные решаемые задачи профессии "Психолог":</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прием клиента;</a:t>
                      </a:r>
                    </a:p>
                    <a:p>
                      <a:r>
                        <a:rPr lang="ru-RU" sz="800" b="1" i="0" u="none" strike="noStrike" kern="1200" dirty="0" smtClean="0">
                          <a:solidFill>
                            <a:schemeClr val="dk1"/>
                          </a:solidFill>
                          <a:latin typeface="+mn-lt"/>
                          <a:ea typeface="+mn-ea"/>
                          <a:cs typeface="+mn-cs"/>
                        </a:rPr>
                        <a:t>изучение проблемы и трудностей клиента (методами беседы, анализа документов, анкетирования, тестирований, эксперимента);</a:t>
                      </a:r>
                    </a:p>
                    <a:p>
                      <a:r>
                        <a:rPr lang="ru-RU" sz="800" b="1" i="0" u="none" strike="noStrike" kern="1200" dirty="0" smtClean="0">
                          <a:solidFill>
                            <a:schemeClr val="dk1"/>
                          </a:solidFill>
                          <a:latin typeface="+mn-lt"/>
                          <a:ea typeface="+mn-ea"/>
                          <a:cs typeface="+mn-cs"/>
                        </a:rPr>
                        <a:t>анализ проблемы, ее осознание;</a:t>
                      </a:r>
                    </a:p>
                    <a:p>
                      <a:r>
                        <a:rPr lang="ru-RU" sz="800" b="1" i="0" u="none" strike="noStrike" kern="1200" dirty="0" smtClean="0">
                          <a:solidFill>
                            <a:schemeClr val="dk1"/>
                          </a:solidFill>
                          <a:latin typeface="+mn-lt"/>
                          <a:ea typeface="+mn-ea"/>
                          <a:cs typeface="+mn-cs"/>
                        </a:rPr>
                        <a:t>поиск путей разрешения проблемы;</a:t>
                      </a:r>
                    </a:p>
                    <a:p>
                      <a:r>
                        <a:rPr lang="ru-RU" sz="800" b="1" i="0" u="none" strike="noStrike" kern="1200" dirty="0" smtClean="0">
                          <a:solidFill>
                            <a:schemeClr val="dk1"/>
                          </a:solidFill>
                          <a:latin typeface="+mn-lt"/>
                          <a:ea typeface="+mn-ea"/>
                          <a:cs typeface="+mn-cs"/>
                        </a:rPr>
                        <a:t>проработка с клиентом путей разрешения проблемы;</a:t>
                      </a:r>
                    </a:p>
                    <a:p>
                      <a:r>
                        <a:rPr lang="ru-RU" sz="800" b="1" i="0" u="none" strike="noStrike" kern="1200" dirty="0" smtClean="0">
                          <a:solidFill>
                            <a:schemeClr val="dk1"/>
                          </a:solidFill>
                          <a:latin typeface="+mn-lt"/>
                          <a:ea typeface="+mn-ea"/>
                          <a:cs typeface="+mn-cs"/>
                        </a:rPr>
                        <a:t>помощь в их осознании;</a:t>
                      </a:r>
                    </a:p>
                    <a:p>
                      <a:r>
                        <a:rPr lang="ru-RU" sz="800" b="1" i="0" u="none" strike="noStrike" kern="1200" dirty="0" smtClean="0">
                          <a:solidFill>
                            <a:schemeClr val="dk1"/>
                          </a:solidFill>
                          <a:latin typeface="+mn-lt"/>
                          <a:ea typeface="+mn-ea"/>
                          <a:cs typeface="+mn-cs"/>
                        </a:rPr>
                        <a:t>помощь проработки способов выхода из подобного рода трудных ситуаций;</a:t>
                      </a:r>
                    </a:p>
                    <a:p>
                      <a:r>
                        <a:rPr lang="ru-RU" sz="800" b="1" i="0" u="none" strike="noStrike" kern="1200" dirty="0" smtClean="0">
                          <a:solidFill>
                            <a:schemeClr val="dk1"/>
                          </a:solidFill>
                          <a:latin typeface="+mn-lt"/>
                          <a:ea typeface="+mn-ea"/>
                          <a:cs typeface="+mn-cs"/>
                        </a:rPr>
                        <a:t>ведение специальной документации;</a:t>
                      </a:r>
                    </a:p>
                    <a:p>
                      <a:r>
                        <a:rPr lang="ru-RU" sz="800" b="1" i="0" u="none" strike="noStrike" kern="1200" dirty="0" smtClean="0">
                          <a:solidFill>
                            <a:schemeClr val="dk1"/>
                          </a:solidFill>
                          <a:latin typeface="+mn-lt"/>
                          <a:ea typeface="+mn-ea"/>
                          <a:cs typeface="+mn-cs"/>
                        </a:rPr>
                        <a:t>постоянное саморазвитие, повышение уровня профессионализма.</a:t>
                      </a:r>
                    </a:p>
                  </a:txBody>
                  <a:tcPr/>
                </a:tc>
                <a:tc hMerge="1">
                  <a:txBody>
                    <a:bodyPr/>
                    <a:lstStyle/>
                    <a:p>
                      <a:endParaRPr lang="ru-RU" dirty="0"/>
                    </a:p>
                  </a:txBody>
                  <a:tcPr/>
                </a:tc>
              </a:tr>
              <a:tr h="190212">
                <a:tc gridSpan="2">
                  <a:txBody>
                    <a:bodyPr/>
                    <a:lstStyle/>
                    <a:p>
                      <a:pPr algn="ctr"/>
                      <a:r>
                        <a:rPr lang="ru-RU" sz="1000" b="1" dirty="0">
                          <a:latin typeface="Verdana"/>
                        </a:rPr>
                        <a:t>Профессионально–важные качества профессии "Психолог":</a:t>
                      </a:r>
                      <a:endParaRPr lang="ru-RU" sz="1000" dirty="0">
                        <a:latin typeface="Verdana"/>
                      </a:endParaRPr>
                    </a:p>
                  </a:txBody>
                  <a:tcPr marL="28575" marR="28575" marT="28575" marB="28575" anchor="ctr"/>
                </a:tc>
                <a:tc hMerge="1">
                  <a:txBody>
                    <a:bodyPr/>
                    <a:lstStyle/>
                    <a:p>
                      <a:endParaRPr lang="ru-RU"/>
                    </a:p>
                  </a:txBody>
                  <a:tcPr/>
                </a:tc>
              </a:tr>
              <a:tr h="2597258">
                <a:tc>
                  <a:txBody>
                    <a:bodyPr/>
                    <a:lstStyle/>
                    <a:p>
                      <a:pPr>
                        <a:buFont typeface="Arial"/>
                        <a:buChar char="•"/>
                      </a:pPr>
                      <a:r>
                        <a:rPr lang="ru-RU" sz="800" b="1" u="none" strike="noStrike">
                          <a:latin typeface="Arial"/>
                        </a:rPr>
                        <a:t>адекватная самооценка;</a:t>
                      </a:r>
                    </a:p>
                    <a:p>
                      <a:pPr>
                        <a:buFont typeface="Arial"/>
                        <a:buChar char="•"/>
                      </a:pPr>
                      <a:r>
                        <a:rPr lang="ru-RU" sz="800" b="1" u="none" strike="noStrike">
                          <a:latin typeface="Arial"/>
                        </a:rPr>
                        <a:t>дисциплинированность;</a:t>
                      </a:r>
                    </a:p>
                    <a:p>
                      <a:pPr>
                        <a:buFont typeface="Arial"/>
                        <a:buChar char="•"/>
                      </a:pPr>
                      <a:r>
                        <a:rPr lang="ru-RU" sz="800" b="1" u="none" strike="noStrike">
                          <a:latin typeface="Arial"/>
                        </a:rPr>
                        <a:t>оптимизм, доминирование положительных эмоций;</a:t>
                      </a:r>
                    </a:p>
                    <a:p>
                      <a:pPr>
                        <a:buFont typeface="Arial"/>
                        <a:buChar char="•"/>
                      </a:pPr>
                      <a:r>
                        <a:rPr lang="ru-RU" sz="800" b="1" u="none" strike="noStrike">
                          <a:latin typeface="Arial"/>
                        </a:rPr>
                        <a:t>организованность, самодисциплина;</a:t>
                      </a:r>
                    </a:p>
                    <a:p>
                      <a:pPr>
                        <a:buFont typeface="Arial"/>
                        <a:buChar char="•"/>
                      </a:pPr>
                      <a:r>
                        <a:rPr lang="ru-RU" sz="800" b="1" u="none" strike="noStrike">
                          <a:latin typeface="Arial"/>
                        </a:rPr>
                        <a:t>ответственность;</a:t>
                      </a:r>
                    </a:p>
                    <a:p>
                      <a:pPr>
                        <a:buFont typeface="Arial"/>
                        <a:buChar char="•"/>
                      </a:pPr>
                      <a:r>
                        <a:rPr lang="ru-RU" sz="800" b="1" u="none" strike="noStrike">
                          <a:latin typeface="Arial"/>
                        </a:rPr>
                        <a:t>самоконтроль, способность к самонаблюдению;</a:t>
                      </a:r>
                    </a:p>
                    <a:p>
                      <a:pPr>
                        <a:buFont typeface="Arial"/>
                        <a:buChar char="•"/>
                      </a:pPr>
                      <a:r>
                        <a:rPr lang="ru-RU" sz="800" b="1" u="none" strike="noStrike">
                          <a:latin typeface="Arial"/>
                        </a:rPr>
                        <a:t>самообладание, эмоциональная уравновешенность, выдержка;</a:t>
                      </a:r>
                    </a:p>
                    <a:p>
                      <a:pPr>
                        <a:buFont typeface="Arial"/>
                        <a:buChar char="•"/>
                      </a:pPr>
                      <a:r>
                        <a:rPr lang="ru-RU" sz="800" b="1" u="none" strike="noStrike">
                          <a:latin typeface="Arial"/>
                        </a:rPr>
                        <a:t>стремление к профессиональному совершенству;</a:t>
                      </a:r>
                    </a:p>
                    <a:p>
                      <a:pPr>
                        <a:buFont typeface="Arial"/>
                        <a:buChar char="•"/>
                      </a:pPr>
                      <a:r>
                        <a:rPr lang="ru-RU" sz="800" b="1" u="none" strike="noStrike">
                          <a:latin typeface="Arial"/>
                        </a:rPr>
                        <a:t>внимание к деталям;</a:t>
                      </a:r>
                    </a:p>
                    <a:p>
                      <a:pPr>
                        <a:buFont typeface="Arial"/>
                        <a:buChar char="•"/>
                      </a:pPr>
                      <a:r>
                        <a:rPr lang="ru-RU" sz="800" b="1" u="none" strike="noStrike">
                          <a:latin typeface="Arial"/>
                        </a:rPr>
                        <a:t>избирательность внимания;</a:t>
                      </a:r>
                    </a:p>
                    <a:p>
                      <a:pPr>
                        <a:buFont typeface="Arial"/>
                        <a:buChar char="•"/>
                      </a:pPr>
                      <a:r>
                        <a:rPr lang="ru-RU" sz="800" b="1" u="none" strike="noStrike">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800" b="1" u="none" strike="noStrike">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800" b="1" u="none" strike="noStrike">
                          <a:latin typeface="Arial"/>
                        </a:rPr>
                        <a:t>способность к созданию образа по словесному описанию;</a:t>
                      </a:r>
                    </a:p>
                    <a:p>
                      <a:pPr>
                        <a:buFont typeface="Arial"/>
                        <a:buChar char="•"/>
                      </a:pPr>
                      <a:r>
                        <a:rPr lang="ru-RU" sz="800" b="1" u="none" strike="noStrike">
                          <a:latin typeface="Arial"/>
                        </a:rPr>
                        <a:t>способность к образному представлению предметов, процессов и явлений;</a:t>
                      </a:r>
                    </a:p>
                    <a:p>
                      <a:pPr>
                        <a:buFont typeface="Arial"/>
                        <a:buChar char="•"/>
                      </a:pPr>
                      <a:r>
                        <a:rPr lang="ru-RU" sz="800" b="1" u="none" strike="noStrike">
                          <a:latin typeface="Arial"/>
                        </a:rPr>
                        <a:t>способность к переводу образа в словесное описание;</a:t>
                      </a:r>
                    </a:p>
                    <a:p>
                      <a:pPr>
                        <a:buFont typeface="Arial"/>
                        <a:buChar char="•"/>
                      </a:pPr>
                      <a:r>
                        <a:rPr lang="ru-RU" sz="800" b="1" u="none" strike="noStrike">
                          <a:latin typeface="Arial"/>
                        </a:rPr>
                        <a:t>аналитичность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a:latin typeface="Arial"/>
                        </a:rPr>
                        <a:t>гибкость мышления;</a:t>
                      </a:r>
                    </a:p>
                  </a:txBody>
                  <a:tcPr marL="28575" marR="28575" marT="28575" marB="28575" anchor="ctr"/>
                </a:tc>
                <a:tc>
                  <a:txBody>
                    <a:bodyPr/>
                    <a:lstStyle/>
                    <a:p>
                      <a:pPr>
                        <a:buFont typeface="Arial"/>
                        <a:buChar char="•"/>
                      </a:pPr>
                      <a:r>
                        <a:rPr lang="ru-RU" sz="800" b="1" u="none" strike="noStrike" dirty="0">
                          <a:latin typeface="Arial"/>
                        </a:rPr>
                        <a:t>абстрактность (абстрактные образы, понятия) мышления;</a:t>
                      </a:r>
                    </a:p>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понятийное мышление;</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творческое мышление;</a:t>
                      </a:r>
                    </a:p>
                    <a:p>
                      <a:pPr>
                        <a:buFont typeface="Arial"/>
                        <a:buChar char="•"/>
                      </a:pPr>
                      <a:r>
                        <a:rPr lang="ru-RU" sz="800" b="1" u="none" strike="noStrike" dirty="0">
                          <a:latin typeface="Arial"/>
                        </a:rPr>
                        <a:t>эрудированность;</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коммуникативные способности (</a:t>
                      </a:r>
                      <a:r>
                        <a:rPr lang="ru-RU" sz="800" b="1" u="none" strike="noStrike" dirty="0" err="1">
                          <a:latin typeface="Arial"/>
                        </a:rPr>
                        <a:t>способности</a:t>
                      </a:r>
                      <a:r>
                        <a:rPr lang="ru-RU" sz="800" b="1" u="none" strike="noStrike" dirty="0">
                          <a:latin typeface="Arial"/>
                        </a:rPr>
                        <a:t> общения и взаимодействия с людьми);</a:t>
                      </a:r>
                    </a:p>
                    <a:p>
                      <a:pPr>
                        <a:buFont typeface="Arial"/>
                        <a:buChar char="•"/>
                      </a:pPr>
                      <a:r>
                        <a:rPr lang="ru-RU" sz="800" b="1" u="none" strike="noStrike" dirty="0">
                          <a:latin typeface="Arial"/>
                        </a:rPr>
                        <a:t>способность речевого аппарата к интенсивной и длительной работе;</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склонность к исследовательской деятельности;</a:t>
                      </a:r>
                    </a:p>
                    <a:p>
                      <a:pPr>
                        <a:buFont typeface="Arial"/>
                        <a:buChar char="•"/>
                      </a:pPr>
                      <a:r>
                        <a:rPr lang="ru-RU" sz="800" b="1" u="none" strike="noStrike" dirty="0">
                          <a:latin typeface="Arial"/>
                        </a:rPr>
                        <a:t>способность грамотно и четко задавать вопросы;</a:t>
                      </a:r>
                    </a:p>
                    <a:p>
                      <a:pPr>
                        <a:buFont typeface="Arial"/>
                        <a:buChar char="•"/>
                      </a:pPr>
                      <a:r>
                        <a:rPr lang="ru-RU" sz="800" b="1" u="none" strike="noStrike" dirty="0">
                          <a:latin typeface="Arial"/>
                        </a:rPr>
                        <a:t>способность к </a:t>
                      </a:r>
                      <a:r>
                        <a:rPr lang="ru-RU" sz="800" b="1" u="none" strike="noStrike" dirty="0" err="1">
                          <a:latin typeface="Arial"/>
                        </a:rPr>
                        <a:t>эмпатии</a:t>
                      </a:r>
                      <a:r>
                        <a:rPr lang="ru-RU" sz="800" b="1" u="none" strike="noStrike" dirty="0">
                          <a:latin typeface="Arial"/>
                        </a:rPr>
                        <a:t>, сопереживанию;</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творческие способности;</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умение слушать и слышать собеседника и сопереживать;</a:t>
                      </a:r>
                    </a:p>
                    <a:p>
                      <a:pPr>
                        <a:buFont typeface="Arial"/>
                        <a:buChar char="•"/>
                      </a:pPr>
                      <a:r>
                        <a:rPr lang="ru-RU" sz="800" b="1" u="none" strike="noStrike" dirty="0">
                          <a:latin typeface="Arial"/>
                        </a:rPr>
                        <a:t>умение понять потребность клиента и найти подход к нему.</a:t>
                      </a:r>
                    </a:p>
                  </a:txBody>
                  <a:tcPr marL="28575" marR="28575" marT="28575" marB="28575" anchor="ctr"/>
                </a:tc>
              </a:tr>
              <a:tr h="190212">
                <a:tc gridSpan="2">
                  <a:txBody>
                    <a:bodyPr/>
                    <a:lstStyle/>
                    <a:p>
                      <a:pPr algn="ctr"/>
                      <a:r>
                        <a:rPr lang="ru-RU" sz="1000" b="1" dirty="0">
                          <a:latin typeface="Verdana"/>
                        </a:rPr>
                        <a:t>Заболевания, противопоказанные для профессии "Психолог":</a:t>
                      </a:r>
                      <a:endParaRPr lang="ru-RU" sz="1000" dirty="0">
                        <a:latin typeface="Verdana"/>
                      </a:endParaRPr>
                    </a:p>
                  </a:txBody>
                  <a:tcPr marL="28575" marR="28575" marT="28575" marB="28575" anchor="ctr"/>
                </a:tc>
                <a:tc hMerge="1">
                  <a:txBody>
                    <a:bodyPr/>
                    <a:lstStyle/>
                    <a:p>
                      <a:endParaRPr lang="ru-RU"/>
                    </a:p>
                  </a:txBody>
                  <a:tcPr/>
                </a:tc>
              </a:tr>
              <a:tr h="606022">
                <a:tc>
                  <a:txBody>
                    <a:bodyPr/>
                    <a:lstStyle/>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txBody>
                  <a:tcPr marL="28575" marR="28575" marT="28575" marB="28575" anchor="ctr"/>
                </a:tc>
              </a:tr>
              <a:tr h="300881">
                <a:tc gridSpan="2">
                  <a:txBody>
                    <a:bodyPr/>
                    <a:lstStyle/>
                    <a:p>
                      <a:r>
                        <a:rPr lang="ru-RU" sz="1000" b="1" dirty="0">
                          <a:latin typeface="Verdana"/>
                        </a:rPr>
                        <a:t>Уровень образования профессии "Психолог"</a:t>
                      </a:r>
                      <a:endParaRPr lang="ru-RU" sz="1000" dirty="0">
                        <a:latin typeface="Verdana"/>
                      </a:endParaRPr>
                    </a:p>
                    <a:p>
                      <a:r>
                        <a:rPr lang="ru-RU" sz="800" dirty="0">
                          <a:latin typeface="Verdana"/>
                        </a:rPr>
                        <a:t>Для овладения профессией "Психолог" необходимо высшее профессиональное образование. Направление: ГУМАНИТАРНЫЕ И СОЦИАЛЬНЫЕ НАУКИ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Секретарь-референт</a:t>
            </a:r>
            <a:endParaRPr lang="ru-RU" sz="1200" dirty="0"/>
          </a:p>
        </p:txBody>
      </p:sp>
      <p:sp>
        <p:nvSpPr>
          <p:cNvPr id="3" name="Содержимое 2"/>
          <p:cNvSpPr>
            <a:spLocks noGrp="1"/>
          </p:cNvSpPr>
          <p:nvPr>
            <p:ph idx="1"/>
          </p:nvPr>
        </p:nvSpPr>
        <p:spPr/>
        <p:txBody>
          <a:bodyPr/>
          <a:lstStyle/>
          <a:p>
            <a:endParaRPr lang="ru-RU" dirty="0"/>
          </a:p>
        </p:txBody>
      </p:sp>
      <p:graphicFrame>
        <p:nvGraphicFramePr>
          <p:cNvPr id="4" name="Содержимое 3"/>
          <p:cNvGraphicFramePr>
            <a:graphicFrameLocks/>
          </p:cNvGraphicFramePr>
          <p:nvPr/>
        </p:nvGraphicFramePr>
        <p:xfrm>
          <a:off x="467544" y="548680"/>
          <a:ext cx="8229600" cy="6168390"/>
        </p:xfrm>
        <a:graphic>
          <a:graphicData uri="http://schemas.openxmlformats.org/drawingml/2006/table">
            <a:tbl>
              <a:tblPr firstRow="1" bandRow="1">
                <a:tableStyleId>{5C22544A-7EE6-4342-B048-85BDC9FD1C3A}</a:tableStyleId>
              </a:tblPr>
              <a:tblGrid>
                <a:gridCol w="4114800"/>
                <a:gridCol w="4114800"/>
              </a:tblGrid>
              <a:tr h="227721">
                <a:tc gridSpan="2">
                  <a:txBody>
                    <a:bodyPr/>
                    <a:lstStyle/>
                    <a:p>
                      <a:r>
                        <a:rPr lang="ru-RU" sz="1000" b="1" i="0" kern="1200" dirty="0" smtClean="0">
                          <a:solidFill>
                            <a:schemeClr val="lt1"/>
                          </a:solidFill>
                          <a:latin typeface="+mn-lt"/>
                          <a:ea typeface="+mn-ea"/>
                          <a:cs typeface="+mn-cs"/>
                        </a:rPr>
                        <a:t>Назначение профессии "Секретарь–референт</a:t>
                      </a:r>
                      <a:r>
                        <a:rPr lang="ru-RU" sz="900" b="1" i="0" kern="1200" dirty="0" smtClean="0">
                          <a:solidFill>
                            <a:schemeClr val="lt1"/>
                          </a:solidFill>
                          <a:latin typeface="+mn-lt"/>
                          <a:ea typeface="+mn-ea"/>
                          <a:cs typeface="+mn-cs"/>
                        </a:rPr>
                        <a:t>":</a:t>
                      </a:r>
                      <a:r>
                        <a:rPr lang="ru-RU" sz="900" b="0" i="0" kern="1200" dirty="0" smtClean="0">
                          <a:solidFill>
                            <a:schemeClr val="lt1"/>
                          </a:solidFill>
                          <a:latin typeface="+mn-lt"/>
                          <a:ea typeface="+mn-ea"/>
                          <a:cs typeface="+mn-cs"/>
                        </a:rPr>
                        <a:t>техническая помощь работе руководителя.</a:t>
                      </a:r>
                      <a:endParaRPr lang="ru-RU" sz="900" dirty="0"/>
                    </a:p>
                  </a:txBody>
                  <a:tcPr/>
                </a:tc>
                <a:tc hMerge="1">
                  <a:txBody>
                    <a:bodyPr/>
                    <a:lstStyle/>
                    <a:p>
                      <a:endParaRPr lang="ru-RU" dirty="0"/>
                    </a:p>
                  </a:txBody>
                  <a:tcPr/>
                </a:tc>
              </a:tr>
              <a:tr h="868188">
                <a:tc gridSpan="2">
                  <a:txBody>
                    <a:bodyPr/>
                    <a:lstStyle/>
                    <a:p>
                      <a:r>
                        <a:rPr lang="ru-RU" sz="1000" b="1" i="0" kern="1200" dirty="0" smtClean="0">
                          <a:solidFill>
                            <a:schemeClr val="dk1"/>
                          </a:solidFill>
                          <a:latin typeface="+mn-lt"/>
                          <a:ea typeface="+mn-ea"/>
                          <a:cs typeface="+mn-cs"/>
                        </a:rPr>
                        <a:t>Основные решаемые задачи профессии "Секретарь–референт":</a:t>
                      </a:r>
                      <a:endParaRPr lang="ru-RU" sz="10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работа с посетителями (встреча, представление руководителю);</a:t>
                      </a:r>
                    </a:p>
                    <a:p>
                      <a:r>
                        <a:rPr lang="ru-RU" sz="900" b="1" i="0" u="none" strike="noStrike" kern="1200" dirty="0" smtClean="0">
                          <a:solidFill>
                            <a:schemeClr val="dk1"/>
                          </a:solidFill>
                          <a:latin typeface="+mn-lt"/>
                          <a:ea typeface="+mn-ea"/>
                          <a:cs typeface="+mn-cs"/>
                        </a:rPr>
                        <a:t>работа с документами, их канцелярская подготовка, оформление;</a:t>
                      </a:r>
                    </a:p>
                    <a:p>
                      <a:r>
                        <a:rPr lang="ru-RU" sz="900" b="1" i="0" u="none" strike="noStrike" kern="1200" dirty="0" smtClean="0">
                          <a:solidFill>
                            <a:schemeClr val="dk1"/>
                          </a:solidFill>
                          <a:latin typeface="+mn-lt"/>
                          <a:ea typeface="+mn-ea"/>
                          <a:cs typeface="+mn-cs"/>
                        </a:rPr>
                        <a:t>ведение деловой переписки (почтой, электронной почтой, факсом), телефонных переговоров;</a:t>
                      </a:r>
                    </a:p>
                    <a:p>
                      <a:r>
                        <a:rPr lang="ru-RU" sz="900" b="1" i="0" u="none" strike="noStrike" kern="1200" dirty="0" smtClean="0">
                          <a:solidFill>
                            <a:schemeClr val="dk1"/>
                          </a:solidFill>
                          <a:latin typeface="+mn-lt"/>
                          <a:ea typeface="+mn-ea"/>
                          <a:cs typeface="+mn-cs"/>
                        </a:rPr>
                        <a:t>подготовка совещаний (документации, организация оповещения участников, ведение протоколов);</a:t>
                      </a:r>
                    </a:p>
                    <a:p>
                      <a:r>
                        <a:rPr lang="ru-RU" sz="900" b="1" i="0" u="none" strike="noStrike" kern="1200" dirty="0" smtClean="0">
                          <a:solidFill>
                            <a:schemeClr val="dk1"/>
                          </a:solidFill>
                          <a:latin typeface="+mn-lt"/>
                          <a:ea typeface="+mn-ea"/>
                          <a:cs typeface="+mn-cs"/>
                        </a:rPr>
                        <a:t>работа на компьютере, с оргтехникой.</a:t>
                      </a:r>
                      <a:endParaRPr lang="ru-RU" sz="900" b="1" i="0" u="none" strike="noStrike" kern="1200" dirty="0">
                        <a:solidFill>
                          <a:schemeClr val="dk1"/>
                        </a:solidFill>
                        <a:latin typeface="+mn-lt"/>
                        <a:ea typeface="+mn-ea"/>
                        <a:cs typeface="+mn-cs"/>
                      </a:endParaRPr>
                    </a:p>
                  </a:txBody>
                  <a:tcPr/>
                </a:tc>
                <a:tc hMerge="1">
                  <a:txBody>
                    <a:bodyPr/>
                    <a:lstStyle/>
                    <a:p>
                      <a:endParaRPr lang="ru-RU" dirty="0"/>
                    </a:p>
                  </a:txBody>
                  <a:tcPr/>
                </a:tc>
              </a:tr>
              <a:tr h="195698">
                <a:tc gridSpan="2">
                  <a:txBody>
                    <a:bodyPr/>
                    <a:lstStyle/>
                    <a:p>
                      <a:pPr algn="ctr"/>
                      <a:r>
                        <a:rPr lang="ru-RU" sz="1000" b="1" dirty="0">
                          <a:latin typeface="Verdana"/>
                        </a:rPr>
                        <a:t>Профессионально–важные качества профессии "Секретарь–референт":</a:t>
                      </a:r>
                      <a:endParaRPr lang="ru-RU" sz="1000" dirty="0">
                        <a:latin typeface="Verdana"/>
                      </a:endParaRPr>
                    </a:p>
                  </a:txBody>
                  <a:tcPr marL="28575" marR="28575" marT="28575" marB="28575" anchor="ctr"/>
                </a:tc>
                <a:tc hMerge="1">
                  <a:txBody>
                    <a:bodyPr/>
                    <a:lstStyle/>
                    <a:p>
                      <a:endParaRPr lang="ru-RU"/>
                    </a:p>
                  </a:txBody>
                  <a:tcPr/>
                </a:tc>
              </a:tr>
              <a:tr h="2871425">
                <a:tc>
                  <a:txBody>
                    <a:bodyPr/>
                    <a:lstStyle/>
                    <a:p>
                      <a:pPr>
                        <a:buFont typeface="Arial"/>
                        <a:buChar char="•"/>
                      </a:pPr>
                      <a:r>
                        <a:rPr lang="ru-RU" sz="900" b="1" u="none" strike="noStrike" dirty="0">
                          <a:latin typeface="Arial"/>
                        </a:rPr>
                        <a:t>дисциплинированность;</a:t>
                      </a:r>
                    </a:p>
                    <a:p>
                      <a:pPr>
                        <a:buFont typeface="Arial"/>
                        <a:buChar char="•"/>
                      </a:pPr>
                      <a:r>
                        <a:rPr lang="ru-RU" sz="900" b="1" u="none" strike="noStrike" dirty="0">
                          <a:latin typeface="Arial"/>
                        </a:rPr>
                        <a:t>организованность, самодисциплина;</a:t>
                      </a:r>
                    </a:p>
                    <a:p>
                      <a:pPr>
                        <a:buFont typeface="Arial"/>
                        <a:buChar char="•"/>
                      </a:pPr>
                      <a:r>
                        <a:rPr lang="ru-RU" sz="900" b="1" u="none" strike="noStrike" dirty="0">
                          <a:latin typeface="Arial"/>
                        </a:rPr>
                        <a:t>ответственность;</a:t>
                      </a:r>
                    </a:p>
                    <a:p>
                      <a:pPr>
                        <a:buFont typeface="Arial"/>
                        <a:buChar char="•"/>
                      </a:pPr>
                      <a:r>
                        <a:rPr lang="ru-RU" sz="900" b="1" u="none" strike="noStrike" dirty="0">
                          <a:latin typeface="Arial"/>
                        </a:rPr>
                        <a:t>предусмотрительность;</a:t>
                      </a:r>
                    </a:p>
                    <a:p>
                      <a:pPr>
                        <a:buFont typeface="Arial"/>
                        <a:buChar char="•"/>
                      </a:pPr>
                      <a:r>
                        <a:rPr lang="ru-RU" sz="900" b="1" u="none" strike="noStrike" dirty="0">
                          <a:latin typeface="Arial"/>
                        </a:rPr>
                        <a:t>пунктуальность, педантичность;</a:t>
                      </a:r>
                    </a:p>
                    <a:p>
                      <a:pPr>
                        <a:buFont typeface="Arial"/>
                        <a:buChar char="•"/>
                      </a:pPr>
                      <a:r>
                        <a:rPr lang="ru-RU" sz="900" b="1" u="none" strike="noStrike" dirty="0">
                          <a:latin typeface="Arial"/>
                        </a:rPr>
                        <a:t>способность к переключениям с одной деятельности на другую;</a:t>
                      </a:r>
                    </a:p>
                    <a:p>
                      <a:pPr>
                        <a:buFont typeface="Arial"/>
                        <a:buChar char="•"/>
                      </a:pPr>
                      <a:r>
                        <a:rPr lang="ru-RU" sz="9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900" b="1" u="none" strike="noStrike" dirty="0">
                          <a:latin typeface="Arial"/>
                        </a:rPr>
                        <a:t>старательность, исполнительность;</a:t>
                      </a:r>
                    </a:p>
                    <a:p>
                      <a:pPr>
                        <a:buFont typeface="Arial"/>
                        <a:buChar char="•"/>
                      </a:pPr>
                      <a:r>
                        <a:rPr lang="ru-RU" sz="900" b="1" u="none" strike="noStrike" dirty="0">
                          <a:latin typeface="Arial"/>
                        </a:rPr>
                        <a:t>хорошее зрительное восприятие текста;</a:t>
                      </a:r>
                    </a:p>
                    <a:p>
                      <a:pPr>
                        <a:buFont typeface="Arial"/>
                        <a:buChar char="•"/>
                      </a:pPr>
                      <a:r>
                        <a:rPr lang="ru-RU" sz="9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900" b="1" u="none" strike="noStrike" dirty="0">
                          <a:latin typeface="Arial"/>
                        </a:rPr>
                        <a:t>способность к распределению внимания между несколькими объектами или видами деятельности;</a:t>
                      </a:r>
                    </a:p>
                    <a:p>
                      <a:pPr>
                        <a:buFont typeface="Arial"/>
                        <a:buChar char="•"/>
                      </a:pPr>
                      <a:r>
                        <a:rPr lang="ru-RU" sz="900" b="1" u="none" strike="noStrike" dirty="0" err="1">
                          <a:latin typeface="Arial"/>
                        </a:rPr>
                        <a:t>аналитичность</a:t>
                      </a:r>
                      <a:r>
                        <a:rPr lang="ru-RU" sz="9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способность запоминать на длительный срок большие объемы информации;</a:t>
                      </a:r>
                    </a:p>
                  </a:txBody>
                  <a:tcPr marL="28575" marR="28575" marT="28575" marB="28575" anchor="ctr"/>
                </a:tc>
                <a:tc>
                  <a:txBody>
                    <a:bodyPr/>
                    <a:lstStyle/>
                    <a:p>
                      <a:pPr>
                        <a:buFont typeface="Arial"/>
                        <a:buChar char="•"/>
                      </a:pPr>
                      <a:r>
                        <a:rPr lang="ru-RU" sz="900" b="1" u="none" strike="noStrike" dirty="0">
                          <a:latin typeface="Arial"/>
                        </a:rPr>
                        <a:t>оперативная память;</a:t>
                      </a:r>
                    </a:p>
                    <a:p>
                      <a:pPr>
                        <a:buFont typeface="Arial"/>
                        <a:buChar char="•"/>
                      </a:pPr>
                      <a:r>
                        <a:rPr lang="ru-RU" sz="900" b="1" u="none" strike="noStrike" dirty="0">
                          <a:latin typeface="Arial"/>
                        </a:rPr>
                        <a:t>память на лица;</a:t>
                      </a:r>
                    </a:p>
                    <a:p>
                      <a:pPr>
                        <a:buFont typeface="Arial"/>
                        <a:buChar char="•"/>
                      </a:pPr>
                      <a:r>
                        <a:rPr lang="ru-RU" sz="900" b="1" u="none" strike="noStrike" dirty="0">
                          <a:latin typeface="Arial"/>
                        </a:rPr>
                        <a:t>память на семантику (смысл) текста;</a:t>
                      </a:r>
                    </a:p>
                    <a:p>
                      <a:pPr>
                        <a:buFont typeface="Arial"/>
                        <a:buChar char="•"/>
                      </a:pPr>
                      <a:r>
                        <a:rPr lang="ru-RU" sz="900" b="1" u="none" strike="noStrike" dirty="0">
                          <a:latin typeface="Arial"/>
                        </a:rPr>
                        <a:t>память на цифры, даты;</a:t>
                      </a:r>
                    </a:p>
                    <a:p>
                      <a:pPr>
                        <a:buFont typeface="Arial"/>
                        <a:buChar char="•"/>
                      </a:pPr>
                      <a:r>
                        <a:rPr lang="ru-RU" sz="900" b="1" u="none" strike="noStrike" dirty="0">
                          <a:latin typeface="Arial"/>
                        </a:rPr>
                        <a:t>красивый почерк;</a:t>
                      </a:r>
                    </a:p>
                    <a:p>
                      <a:pPr>
                        <a:buFont typeface="Arial"/>
                        <a:buChar char="•"/>
                      </a:pPr>
                      <a:r>
                        <a:rPr lang="ru-RU" sz="900" b="1" u="none" strike="noStrike" dirty="0">
                          <a:latin typeface="Arial"/>
                        </a:rPr>
                        <a:t>умение быстро записывать;</a:t>
                      </a:r>
                    </a:p>
                    <a:p>
                      <a:pPr>
                        <a:buFont typeface="Arial"/>
                        <a:buChar char="•"/>
                      </a:pPr>
                      <a:r>
                        <a:rPr lang="ru-RU" sz="900" b="1" u="none" strike="noStrike" dirty="0">
                          <a:latin typeface="Arial"/>
                        </a:rPr>
                        <a:t>отсутствие дефектов речи, хорошая дикция;</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умение четко и кратко формулировать информацию;</a:t>
                      </a:r>
                    </a:p>
                    <a:p>
                      <a:pPr>
                        <a:buFont typeface="Arial"/>
                        <a:buChar char="•"/>
                      </a:pPr>
                      <a:r>
                        <a:rPr lang="ru-RU" sz="900" b="1" u="none" strike="noStrike" dirty="0">
                          <a:latin typeface="Arial"/>
                        </a:rPr>
                        <a:t>сохранение работоспособности при развивающемся утомлении;</a:t>
                      </a:r>
                    </a:p>
                    <a:p>
                      <a:pPr>
                        <a:buFont typeface="Arial"/>
                        <a:buChar char="•"/>
                      </a:pPr>
                      <a:r>
                        <a:rPr lang="ru-RU" sz="900" b="1" u="none" strike="noStrike" dirty="0">
                          <a:latin typeface="Arial"/>
                        </a:rPr>
                        <a:t>выносливость к эмоциональным нагрузкам;</a:t>
                      </a:r>
                    </a:p>
                    <a:p>
                      <a:pPr>
                        <a:buFont typeface="Arial"/>
                        <a:buChar char="•"/>
                      </a:pPr>
                      <a:r>
                        <a:rPr lang="ru-RU" sz="900" b="1" u="none" strike="noStrike" dirty="0">
                          <a:latin typeface="Arial"/>
                        </a:rPr>
                        <a:t>оперативность;</a:t>
                      </a:r>
                    </a:p>
                    <a:p>
                      <a:pPr>
                        <a:buFont typeface="Arial"/>
                        <a:buChar char="•"/>
                      </a:pPr>
                      <a:r>
                        <a:rPr lang="ru-RU" sz="900" b="1" u="none" strike="noStrike" dirty="0">
                          <a:latin typeface="Arial"/>
                        </a:rPr>
                        <a:t>способность быстро переключаться с одного вида деятельности на другой;</a:t>
                      </a:r>
                    </a:p>
                    <a:p>
                      <a:pPr>
                        <a:buFont typeface="Arial"/>
                        <a:buChar char="•"/>
                      </a:pPr>
                      <a:r>
                        <a:rPr lang="ru-RU" sz="900" b="1" u="none" strike="noStrike" dirty="0">
                          <a:latin typeface="Arial"/>
                        </a:rPr>
                        <a:t>умение быстро ориентироваться в событиях;</a:t>
                      </a:r>
                    </a:p>
                    <a:p>
                      <a:pPr>
                        <a:buFont typeface="Arial"/>
                        <a:buChar char="•"/>
                      </a:pPr>
                      <a:r>
                        <a:rPr lang="ru-RU" sz="900" b="1" u="none" strike="noStrike" dirty="0">
                          <a:latin typeface="Arial"/>
                        </a:rPr>
                        <a:t>умение решать проблемные ситуации в короткие сроки;</a:t>
                      </a:r>
                    </a:p>
                    <a:p>
                      <a:pPr>
                        <a:buFont typeface="Arial"/>
                        <a:buChar char="•"/>
                      </a:pPr>
                      <a:r>
                        <a:rPr lang="ru-RU" sz="900" b="1" u="none" strike="noStrike" dirty="0">
                          <a:latin typeface="Arial"/>
                        </a:rPr>
                        <a:t>канцелярские способности;</a:t>
                      </a:r>
                    </a:p>
                    <a:p>
                      <a:pPr>
                        <a:buFont typeface="Arial"/>
                        <a:buChar char="•"/>
                      </a:pPr>
                      <a:r>
                        <a:rPr lang="ru-RU" sz="900" b="1" u="none" strike="noStrike" dirty="0">
                          <a:latin typeface="Arial"/>
                        </a:rPr>
                        <a:t>навыки письменного изложения информации;</a:t>
                      </a:r>
                    </a:p>
                    <a:p>
                      <a:pPr>
                        <a:buFont typeface="Arial"/>
                        <a:buChar char="•"/>
                      </a:pPr>
                      <a:r>
                        <a:rPr lang="ru-RU" sz="900" b="1" u="none" strike="noStrike" dirty="0">
                          <a:latin typeface="Arial"/>
                        </a:rPr>
                        <a:t>склонность к работе с документацией;</a:t>
                      </a:r>
                    </a:p>
                    <a:p>
                      <a:pPr>
                        <a:buFont typeface="Arial"/>
                        <a:buChar char="•"/>
                      </a:pPr>
                      <a:r>
                        <a:rPr lang="ru-RU" sz="900" b="1" u="none" strike="noStrike" dirty="0">
                          <a:latin typeface="Arial"/>
                        </a:rPr>
                        <a:t>способность грамотно и четко задавать вопросы;</a:t>
                      </a:r>
                    </a:p>
                    <a:p>
                      <a:pPr>
                        <a:buFont typeface="Arial"/>
                        <a:buChar char="•"/>
                      </a:pPr>
                      <a:r>
                        <a:rPr lang="ru-RU" sz="900" b="1" u="none" strike="noStrike" dirty="0">
                          <a:latin typeface="Arial"/>
                        </a:rPr>
                        <a:t>способность устанавливать контакты с людьми;</a:t>
                      </a:r>
                    </a:p>
                    <a:p>
                      <a:pPr>
                        <a:buFont typeface="Arial"/>
                        <a:buChar char="•"/>
                      </a:pPr>
                      <a:r>
                        <a:rPr lang="ru-RU" sz="900" b="1" u="none" strike="noStrike" dirty="0">
                          <a:latin typeface="Arial"/>
                        </a:rPr>
                        <a:t>умение правильно и эффективно распределять время.</a:t>
                      </a:r>
                    </a:p>
                  </a:txBody>
                  <a:tcPr marL="28575" marR="28575" marT="28575" marB="28575" anchor="ctr"/>
                </a:tc>
              </a:tr>
              <a:tr h="195698">
                <a:tc gridSpan="2">
                  <a:txBody>
                    <a:bodyPr/>
                    <a:lstStyle/>
                    <a:p>
                      <a:pPr algn="ctr"/>
                      <a:r>
                        <a:rPr lang="ru-RU" sz="1000" b="1" dirty="0">
                          <a:latin typeface="Verdana"/>
                        </a:rPr>
                        <a:t>Заболевания, противопоказанные для профессии "Секретарь–референт":</a:t>
                      </a:r>
                      <a:endParaRPr lang="ru-RU" sz="1000" dirty="0">
                        <a:latin typeface="Verdana"/>
                      </a:endParaRPr>
                    </a:p>
                  </a:txBody>
                  <a:tcPr marL="28575" marR="28575" marT="28575" marB="28575" anchor="ctr"/>
                </a:tc>
                <a:tc hMerge="1">
                  <a:txBody>
                    <a:bodyPr/>
                    <a:lstStyle/>
                    <a:p>
                      <a:endParaRPr lang="ru-RU"/>
                    </a:p>
                  </a:txBody>
                  <a:tcPr/>
                </a:tc>
              </a:tr>
              <a:tr h="950025">
                <a:tc>
                  <a:txBody>
                    <a:bodyPr/>
                    <a:lstStyle/>
                    <a:p>
                      <a:pPr>
                        <a:buFont typeface="Arial"/>
                        <a:buChar char="•"/>
                      </a:pPr>
                      <a:r>
                        <a:rPr lang="ru-RU" sz="900" b="1" u="none" strike="noStrike">
                          <a:latin typeface="Arial"/>
                        </a:rPr>
                        <a:t>заболевания сердца или нарушения артериального давления;</a:t>
                      </a:r>
                    </a:p>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судороги, потери сознания;</a:t>
                      </a:r>
                    </a:p>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расстройства слуха;</a:t>
                      </a:r>
                    </a:p>
                    <a:p>
                      <a:pPr>
                        <a:buFont typeface="Arial"/>
                        <a:buChar char="•"/>
                      </a:pPr>
                      <a:r>
                        <a:rPr lang="ru-RU" sz="900" b="1" u="none" strike="noStrike">
                          <a:latin typeface="Arial"/>
                        </a:rPr>
                        <a:t>расстройства координации движений;</a:t>
                      </a:r>
                    </a:p>
                  </a:txBody>
                  <a:tcPr marL="28575" marR="28575" marT="28575" marB="28575" anchor="ctr"/>
                </a:tc>
                <a:tc>
                  <a:txBody>
                    <a:bodyPr/>
                    <a:lstStyle/>
                    <a:p>
                      <a:pPr>
                        <a:buFont typeface="Arial"/>
                        <a:buChar char="•"/>
                      </a:pPr>
                      <a:r>
                        <a:rPr lang="ru-RU" sz="900" b="1" u="none" strike="noStrike" dirty="0">
                          <a:latin typeface="Arial"/>
                        </a:rPr>
                        <a:t>вестибулярные расстройства, нарушение чувства равновесия;</a:t>
                      </a:r>
                    </a:p>
                    <a:p>
                      <a:pPr>
                        <a:buFont typeface="Arial"/>
                        <a:buChar char="•"/>
                      </a:pPr>
                      <a:r>
                        <a:rPr lang="ru-RU" sz="900" b="1" u="none" strike="noStrike" dirty="0">
                          <a:latin typeface="Arial"/>
                        </a:rPr>
                        <a:t>дрожание рук;</a:t>
                      </a:r>
                    </a:p>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451885">
                <a:tc gridSpan="2">
                  <a:txBody>
                    <a:bodyPr/>
                    <a:lstStyle/>
                    <a:p>
                      <a:r>
                        <a:rPr lang="ru-RU" sz="1000" b="1" dirty="0">
                          <a:latin typeface="Verdana"/>
                        </a:rPr>
                        <a:t>Уровень образования профессии "Секретарь–референт"</a:t>
                      </a:r>
                      <a:endParaRPr lang="ru-RU" sz="1000" dirty="0">
                        <a:latin typeface="Verdana"/>
                      </a:endParaRPr>
                    </a:p>
                    <a:p>
                      <a:r>
                        <a:rPr lang="ru-RU" sz="900" dirty="0">
                          <a:latin typeface="Verdana"/>
                        </a:rPr>
                        <a:t>Для овладения профессией "Секретарь–референт" необходимо среднее профессиональное </a:t>
                      </a:r>
                      <a:r>
                        <a:rPr lang="ru-RU" sz="900" dirty="0" err="1">
                          <a:latin typeface="Verdana"/>
                        </a:rPr>
                        <a:t>образованиею</a:t>
                      </a:r>
                      <a:r>
                        <a:rPr lang="ru-RU" sz="900" dirty="0">
                          <a:latin typeface="Verdana"/>
                        </a:rPr>
                        <a:t>. </a:t>
                      </a:r>
                      <a:br>
                        <a:rPr lang="ru-RU" sz="900" dirty="0">
                          <a:latin typeface="Verdana"/>
                        </a:rPr>
                      </a:br>
                      <a:r>
                        <a:rPr lang="ru-RU" sz="900" dirty="0">
                          <a:latin typeface="Verdana"/>
                        </a:rPr>
                        <a:t>Программа подготовки: Секретарское дело и делопроизводство</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36910"/>
          </a:xfrm>
        </p:spPr>
        <p:txBody>
          <a:bodyPr>
            <a:normAutofit/>
          </a:bodyPr>
          <a:lstStyle/>
          <a:p>
            <a:r>
              <a:rPr lang="ru-RU" sz="1200" b="1" dirty="0"/>
              <a:t>Следователь</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539552" y="476672"/>
          <a:ext cx="8229600" cy="6317716"/>
        </p:xfrm>
        <a:graphic>
          <a:graphicData uri="http://schemas.openxmlformats.org/drawingml/2006/table">
            <a:tbl>
              <a:tblPr firstRow="1" bandRow="1">
                <a:tableStyleId>{5C22544A-7EE6-4342-B048-85BDC9FD1C3A}</a:tableStyleId>
              </a:tblPr>
              <a:tblGrid>
                <a:gridCol w="4114800"/>
                <a:gridCol w="4114800"/>
              </a:tblGrid>
              <a:tr h="152653">
                <a:tc gridSpan="2">
                  <a:txBody>
                    <a:bodyPr/>
                    <a:lstStyle/>
                    <a:p>
                      <a:r>
                        <a:rPr lang="ru-RU" sz="800" b="1" i="0" kern="1200" dirty="0" smtClean="0">
                          <a:solidFill>
                            <a:schemeClr val="lt1"/>
                          </a:solidFill>
                          <a:latin typeface="+mn-lt"/>
                          <a:ea typeface="+mn-ea"/>
                          <a:cs typeface="+mn-cs"/>
                        </a:rPr>
                        <a:t>Назначение профессии "Следователь":</a:t>
                      </a:r>
                      <a:r>
                        <a:rPr lang="ru-RU" sz="800" b="0" i="0" kern="1200" dirty="0" smtClean="0">
                          <a:solidFill>
                            <a:schemeClr val="lt1"/>
                          </a:solidFill>
                          <a:latin typeface="+mn-lt"/>
                          <a:ea typeface="+mn-ea"/>
                          <a:cs typeface="+mn-cs"/>
                        </a:rPr>
                        <a:t>расследование преступлений.</a:t>
                      </a:r>
                      <a:endParaRPr lang="ru-RU" sz="800" dirty="0"/>
                    </a:p>
                  </a:txBody>
                  <a:tcPr/>
                </a:tc>
                <a:tc hMerge="1">
                  <a:txBody>
                    <a:bodyPr/>
                    <a:lstStyle/>
                    <a:p>
                      <a:endParaRPr lang="ru-RU" dirty="0"/>
                    </a:p>
                  </a:txBody>
                  <a:tcPr/>
                </a:tc>
              </a:tr>
              <a:tr h="578728">
                <a:tc gridSpan="2">
                  <a:txBody>
                    <a:bodyPr/>
                    <a:lstStyle/>
                    <a:p>
                      <a:r>
                        <a:rPr lang="ru-RU" sz="800" b="1" i="0" kern="1200" dirty="0" smtClean="0">
                          <a:solidFill>
                            <a:schemeClr val="dk1"/>
                          </a:solidFill>
                          <a:latin typeface="+mn-lt"/>
                          <a:ea typeface="+mn-ea"/>
                          <a:cs typeface="+mn-cs"/>
                        </a:rPr>
                        <a:t>Основные решаемые задачи:</a:t>
                      </a:r>
                      <a:r>
                        <a:rPr lang="ru-RU" sz="800" b="0" i="0"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получение задачи, ее уяснение, прием заявлений о преступлении, открытие "дела </a:t>
                      </a:r>
                      <a:r>
                        <a:rPr lang="ru-RU" sz="800" b="1" i="0" u="none" strike="noStrike" kern="1200" dirty="0" err="1" smtClean="0">
                          <a:solidFill>
                            <a:schemeClr val="dk1"/>
                          </a:solidFill>
                          <a:latin typeface="+mn-lt"/>
                          <a:ea typeface="+mn-ea"/>
                          <a:cs typeface="+mn-cs"/>
                        </a:rPr>
                        <a:t>престуления</a:t>
                      </a:r>
                      <a:r>
                        <a:rPr lang="ru-RU" sz="800" b="1" i="0" u="none" strike="noStrike" kern="1200" dirty="0" smtClean="0">
                          <a:solidFill>
                            <a:schemeClr val="dk1"/>
                          </a:solidFill>
                          <a:latin typeface="+mn-lt"/>
                          <a:ea typeface="+mn-ea"/>
                          <a:cs typeface="+mn-cs"/>
                        </a:rPr>
                        <a:t>";</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выезд к месту преступления для проведения следственных мероприятий (поиск улик, опрос свидетелей);</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анализ собранного материала;</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проведение расследования преступления:</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выдвижение версий совершенного преступления (поиск подозреваемых в преступлении лиц, проработка мотивов их действий);</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допрос подозреваемых в </a:t>
                      </a:r>
                      <a:r>
                        <a:rPr lang="ru-RU" sz="800" b="1" i="0" u="none" strike="noStrike" kern="1200" dirty="0" err="1" smtClean="0">
                          <a:solidFill>
                            <a:schemeClr val="dk1"/>
                          </a:solidFill>
                          <a:latin typeface="+mn-lt"/>
                          <a:ea typeface="+mn-ea"/>
                          <a:cs typeface="+mn-cs"/>
                        </a:rPr>
                        <a:t>перступлении</a:t>
                      </a:r>
                      <a:r>
                        <a:rPr lang="ru-RU" sz="800" b="1" i="0" u="none" strike="noStrike" kern="1200" dirty="0" smtClean="0">
                          <a:solidFill>
                            <a:schemeClr val="dk1"/>
                          </a:solidFill>
                          <a:latin typeface="+mn-lt"/>
                          <a:ea typeface="+mn-ea"/>
                          <a:cs typeface="+mn-cs"/>
                        </a:rPr>
                        <a:t> лиц;</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подтверждение одной выдвинутой версии преступления;</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проведение очной ставки;</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подготовка отчета следствия.</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28120">
                <a:tc gridSpan="2">
                  <a:txBody>
                    <a:bodyPr/>
                    <a:lstStyle/>
                    <a:p>
                      <a:pPr algn="ctr"/>
                      <a:r>
                        <a:rPr lang="ru-RU" sz="800" b="1" dirty="0">
                          <a:latin typeface="Verdana"/>
                        </a:rPr>
                        <a:t>Профессионально–важные качества профессии "Следователь":</a:t>
                      </a:r>
                      <a:endParaRPr lang="ru-RU" sz="800" dirty="0">
                        <a:latin typeface="Verdana"/>
                      </a:endParaRPr>
                    </a:p>
                  </a:txBody>
                  <a:tcPr marL="28575" marR="28575" marT="28575" marB="28575" anchor="ctr"/>
                </a:tc>
                <a:tc hMerge="1">
                  <a:txBody>
                    <a:bodyPr/>
                    <a:lstStyle/>
                    <a:p>
                      <a:endParaRPr lang="ru-RU"/>
                    </a:p>
                  </a:txBody>
                  <a:tcPr/>
                </a:tc>
              </a:tr>
              <a:tr h="3268411">
                <a:tc>
                  <a:txBody>
                    <a:bodyPr/>
                    <a:lstStyle/>
                    <a:p>
                      <a:pPr>
                        <a:buFont typeface="Arial"/>
                        <a:buChar char="•"/>
                      </a:pPr>
                      <a:r>
                        <a:rPr lang="ru-RU" sz="800" b="1" u="none" strike="noStrike" dirty="0">
                          <a:latin typeface="Arial"/>
                        </a:rPr>
                        <a:t>аккуратность;</a:t>
                      </a:r>
                    </a:p>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инициативность;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решительность;</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развитые волевые качества;</a:t>
                      </a:r>
                    </a:p>
                    <a:p>
                      <a:pPr>
                        <a:buFont typeface="Arial"/>
                        <a:buChar char="•"/>
                      </a:pPr>
                      <a:r>
                        <a:rPr lang="ru-RU" sz="800" b="1" u="none" strike="noStrike" dirty="0">
                          <a:latin typeface="Arial"/>
                        </a:rPr>
                        <a:t>смелость;</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способность рационально действовать в экстремальных ситуациях;</a:t>
                      </a:r>
                    </a:p>
                    <a:p>
                      <a:pPr>
                        <a:buFont typeface="Arial"/>
                        <a:buChar char="•"/>
                      </a:pPr>
                      <a:r>
                        <a:rPr lang="ru-RU" sz="800" b="1" u="none" strike="noStrike" dirty="0">
                          <a:latin typeface="Arial"/>
                        </a:rPr>
                        <a:t>товарищество;</a:t>
                      </a:r>
                    </a:p>
                    <a:p>
                      <a:pPr>
                        <a:buFont typeface="Arial"/>
                        <a:buChar char="•"/>
                      </a:pPr>
                      <a:r>
                        <a:rPr lang="ru-RU" sz="800" b="1" u="none" strike="noStrike" dirty="0">
                          <a:latin typeface="Arial"/>
                        </a:rPr>
                        <a:t>уверенность в себе;</a:t>
                      </a:r>
                    </a:p>
                    <a:p>
                      <a:pPr>
                        <a:buFont typeface="Arial"/>
                        <a:buChar char="•"/>
                      </a:pPr>
                      <a:r>
                        <a:rPr lang="ru-RU" sz="800" b="1" u="none" strike="noStrike" dirty="0">
                          <a:latin typeface="Arial"/>
                        </a:rPr>
                        <a:t>патриотизм;</a:t>
                      </a:r>
                    </a:p>
                    <a:p>
                      <a:pPr>
                        <a:buFont typeface="Arial"/>
                        <a:buChar char="•"/>
                      </a:pPr>
                      <a:r>
                        <a:rPr lang="ru-RU" sz="800" b="1" u="none" strike="noStrike" dirty="0">
                          <a:latin typeface="Arial"/>
                        </a:rPr>
                        <a:t>острота зрения;</a:t>
                      </a:r>
                    </a:p>
                    <a:p>
                      <a:pPr>
                        <a:buFont typeface="Arial"/>
                        <a:buChar char="•"/>
                      </a:pPr>
                      <a:r>
                        <a:rPr lang="ru-RU" sz="800" b="1" u="none" strike="noStrike" dirty="0">
                          <a:latin typeface="Arial"/>
                        </a:rPr>
                        <a:t>острота слуха;</a:t>
                      </a:r>
                    </a:p>
                    <a:p>
                      <a:pPr>
                        <a:buFont typeface="Arial"/>
                        <a:buChar char="•"/>
                      </a:pPr>
                      <a:r>
                        <a:rPr lang="ru-RU" sz="800" b="1" u="none" strike="noStrike" dirty="0">
                          <a:latin typeface="Arial"/>
                        </a:rPr>
                        <a:t>хороший глазомер;</a:t>
                      </a:r>
                    </a:p>
                    <a:p>
                      <a:pPr>
                        <a:buFont typeface="Arial"/>
                        <a:buChar char="•"/>
                      </a:pPr>
                      <a:r>
                        <a:rPr lang="ru-RU" sz="800" b="1" u="none" strike="noStrike" dirty="0">
                          <a:latin typeface="Arial"/>
                        </a:rPr>
                        <a:t>способность различать и опознавать замаскированные объекты;</a:t>
                      </a:r>
                    </a:p>
                    <a:p>
                      <a:pPr>
                        <a:buFont typeface="Arial"/>
                        <a:buChar char="•"/>
                      </a:pPr>
                      <a:r>
                        <a:rPr lang="ru-RU" sz="800" b="1" u="none" strike="noStrike" dirty="0">
                          <a:latin typeface="Arial"/>
                        </a:rPr>
                        <a:t>хорошее цветовое восприятие;</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избирательность внимания;</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800" b="1" u="none" strike="noStrike" dirty="0">
                          <a:latin typeface="Arial"/>
                        </a:rPr>
                        <a:t>способность к созданию образа по словесному описанию;</a:t>
                      </a:r>
                    </a:p>
                    <a:p>
                      <a:pPr>
                        <a:buFont typeface="Arial"/>
                        <a:buChar char="•"/>
                      </a:pPr>
                      <a:r>
                        <a:rPr lang="ru-RU" sz="800" b="1" u="none" strike="noStrike" dirty="0">
                          <a:latin typeface="Arial"/>
                        </a:rPr>
                        <a:t>способность к образному представлению предметов, процессов и явлений;</a:t>
                      </a:r>
                    </a:p>
                  </a:txBody>
                  <a:tcPr marL="28575" marR="28575" marT="28575" marB="28575" anchor="ctr"/>
                </a:tc>
                <a:tc>
                  <a:txBody>
                    <a:bodyPr/>
                    <a:lstStyle/>
                    <a:p>
                      <a:pPr>
                        <a:buFont typeface="Arial"/>
                        <a:buChar char="•"/>
                      </a:pPr>
                      <a:r>
                        <a:rPr lang="ru-RU" sz="800" b="1" u="none" strike="noStrike" dirty="0">
                          <a:latin typeface="Arial"/>
                        </a:rPr>
                        <a:t>способность к переводу образа в словесное описание;</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ассоциативность </a:t>
                      </a:r>
                      <a:r>
                        <a:rPr lang="ru-RU" sz="800" b="1" u="none" strike="noStrike" dirty="0" smtClean="0">
                          <a:latin typeface="Arial"/>
                        </a:rPr>
                        <a:t>мышления;</a:t>
                      </a:r>
                      <a:r>
                        <a:rPr lang="ru-RU" sz="800" b="1" u="none" strike="noStrike" baseline="0" dirty="0" smtClean="0">
                          <a:latin typeface="Arial"/>
                        </a:rPr>
                        <a:t> </a:t>
                      </a:r>
                      <a:r>
                        <a:rPr lang="ru-RU" sz="800" b="1" u="none" strike="noStrike" dirty="0" smtClean="0">
                          <a:latin typeface="Arial"/>
                        </a:rPr>
                        <a:t>гибкость мышления;</a:t>
                      </a:r>
                      <a:r>
                        <a:rPr lang="ru-RU" sz="800" b="1" u="none" strike="noStrike" baseline="0" dirty="0" smtClean="0">
                          <a:latin typeface="Arial"/>
                        </a:rPr>
                        <a:t> </a:t>
                      </a:r>
                      <a:r>
                        <a:rPr lang="ru-RU" sz="800" b="1" u="none" strike="noStrike" dirty="0" smtClean="0">
                          <a:latin typeface="Arial"/>
                        </a:rPr>
                        <a:t>дедуктивное </a:t>
                      </a:r>
                      <a:r>
                        <a:rPr lang="ru-RU" sz="800" b="1" u="none" strike="noStrike" dirty="0">
                          <a:latin typeface="Arial"/>
                        </a:rPr>
                        <a:t>мышление;</a:t>
                      </a:r>
                    </a:p>
                    <a:p>
                      <a:pPr>
                        <a:buFont typeface="Arial"/>
                        <a:buChar char="•"/>
                      </a:pPr>
                      <a:r>
                        <a:rPr lang="ru-RU" sz="800" b="1" u="none" strike="noStrike" dirty="0">
                          <a:latin typeface="Arial"/>
                        </a:rPr>
                        <a:t>динамичность </a:t>
                      </a:r>
                      <a:r>
                        <a:rPr lang="ru-RU" sz="800" b="1" u="none" strike="noStrike" dirty="0" smtClean="0">
                          <a:latin typeface="Arial"/>
                        </a:rPr>
                        <a:t>мышления;</a:t>
                      </a:r>
                      <a:r>
                        <a:rPr lang="ru-RU" sz="800" b="1" u="none" strike="noStrike" baseline="0" dirty="0" smtClean="0">
                          <a:latin typeface="Arial"/>
                        </a:rPr>
                        <a:t> </a:t>
                      </a:r>
                      <a:r>
                        <a:rPr lang="ru-RU" sz="800" b="1" u="none" strike="noStrike" dirty="0" smtClean="0">
                          <a:latin typeface="Arial"/>
                        </a:rPr>
                        <a:t>интеллектуальность </a:t>
                      </a:r>
                      <a:r>
                        <a:rPr lang="ru-RU" sz="800" b="1" u="none" strike="noStrike" dirty="0">
                          <a:latin typeface="Arial"/>
                        </a:rPr>
                        <a:t>мышления;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a:t>
                      </a:r>
                      <a:r>
                        <a:rPr lang="ru-RU" sz="800" b="1" u="none" strike="noStrike" dirty="0" smtClean="0">
                          <a:latin typeface="Arial"/>
                        </a:rPr>
                        <a:t>мышления;</a:t>
                      </a:r>
                      <a:r>
                        <a:rPr lang="ru-RU" sz="800" b="1" u="none" strike="noStrike" baseline="0" dirty="0" smtClean="0">
                          <a:latin typeface="Arial"/>
                        </a:rPr>
                        <a:t> </a:t>
                      </a:r>
                      <a:r>
                        <a:rPr lang="ru-RU" sz="800" b="1" u="none" strike="noStrike" dirty="0" smtClean="0">
                          <a:latin typeface="Arial"/>
                        </a:rPr>
                        <a:t>стратегическое мышление;</a:t>
                      </a:r>
                      <a:r>
                        <a:rPr lang="ru-RU" sz="800" b="1" u="none" strike="noStrike" baseline="0" dirty="0" smtClean="0">
                          <a:latin typeface="Arial"/>
                        </a:rPr>
                        <a:t> </a:t>
                      </a:r>
                      <a:r>
                        <a:rPr lang="ru-RU" sz="800" b="1" u="none" strike="noStrike" dirty="0" smtClean="0">
                          <a:latin typeface="Arial"/>
                        </a:rPr>
                        <a:t>эрудированность</a:t>
                      </a:r>
                      <a:r>
                        <a:rPr lang="ru-RU" sz="800" b="1" u="none" strike="noStrike" dirty="0">
                          <a:latin typeface="Arial"/>
                        </a:rPr>
                        <a:t>;</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хорошая координация движений;</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800" b="1" u="none" strike="noStrike" dirty="0">
                          <a:latin typeface="Arial"/>
                        </a:rPr>
                        <a:t>оперативность;</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канцелярские способности;</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склонность к исследовательской деятельности;</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способность грамотно и четко задавать вопросы;</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творческие способности;</a:t>
                      </a:r>
                    </a:p>
                    <a:p>
                      <a:pPr>
                        <a:buFont typeface="Arial"/>
                        <a:buChar char="•"/>
                      </a:pPr>
                      <a:r>
                        <a:rPr lang="ru-RU" sz="800" b="1" u="none" strike="noStrike" dirty="0">
                          <a:latin typeface="Arial"/>
                        </a:rPr>
                        <a:t>умение оставаться "в тени";</a:t>
                      </a:r>
                    </a:p>
                    <a:p>
                      <a:pPr>
                        <a:buFont typeface="Arial"/>
                        <a:buChar char="•"/>
                      </a:pPr>
                      <a:r>
                        <a:rPr lang="ru-RU" sz="800" b="1" u="none" strike="noStrike" dirty="0">
                          <a:latin typeface="Arial"/>
                        </a:rPr>
                        <a:t>умение принимать адекватные решения;</a:t>
                      </a:r>
                    </a:p>
                    <a:p>
                      <a:pPr>
                        <a:buFont typeface="Arial"/>
                        <a:buChar char="•"/>
                      </a:pPr>
                      <a:r>
                        <a:rPr lang="ru-RU" sz="800" b="1" u="none" strike="noStrike" dirty="0">
                          <a:latin typeface="Arial"/>
                        </a:rPr>
                        <a:t>умение прогнозировать ситуацию;</a:t>
                      </a:r>
                    </a:p>
                    <a:p>
                      <a:pPr>
                        <a:buFont typeface="Arial"/>
                        <a:buChar char="•"/>
                      </a:pPr>
                      <a:r>
                        <a:rPr lang="ru-RU" sz="800" b="1" u="none" strike="noStrike" dirty="0">
                          <a:latin typeface="Arial"/>
                        </a:rPr>
                        <a:t>умение работать в команде;</a:t>
                      </a:r>
                    </a:p>
                    <a:p>
                      <a:pPr>
                        <a:buFont typeface="Arial"/>
                        <a:buChar char="•"/>
                      </a:pPr>
                      <a:r>
                        <a:rPr lang="ru-RU" sz="800" b="1" u="none" strike="noStrike" dirty="0">
                          <a:latin typeface="Arial"/>
                        </a:rPr>
                        <a:t>умение хранить тайну;</a:t>
                      </a:r>
                    </a:p>
                    <a:p>
                      <a:pPr>
                        <a:buFont typeface="Arial"/>
                        <a:buChar char="•"/>
                      </a:pPr>
                      <a:r>
                        <a:rPr lang="ru-RU" sz="800" b="1" u="none" strike="noStrike" dirty="0">
                          <a:latin typeface="Arial"/>
                        </a:rPr>
                        <a:t>чувство времени.</a:t>
                      </a:r>
                    </a:p>
                  </a:txBody>
                  <a:tcPr marL="28575" marR="28575" marT="28575" marB="28575" anchor="ctr"/>
                </a:tc>
              </a:tr>
              <a:tr h="128120">
                <a:tc gridSpan="2">
                  <a:txBody>
                    <a:bodyPr/>
                    <a:lstStyle/>
                    <a:p>
                      <a:pPr algn="ctr"/>
                      <a:r>
                        <a:rPr lang="ru-RU" sz="800" b="1" dirty="0">
                          <a:latin typeface="Verdana"/>
                        </a:rPr>
                        <a:t>Заболевания, противопоказанные для профессии "Следователь":</a:t>
                      </a:r>
                      <a:endParaRPr lang="ru-RU" sz="800" dirty="0">
                        <a:latin typeface="Verdana"/>
                      </a:endParaRPr>
                    </a:p>
                  </a:txBody>
                  <a:tcPr marL="28575" marR="28575" marT="28575" marB="28575" anchor="ctr"/>
                </a:tc>
                <a:tc hMerge="1">
                  <a:txBody>
                    <a:bodyPr/>
                    <a:lstStyle/>
                    <a:p>
                      <a:endParaRPr lang="ru-RU"/>
                    </a:p>
                  </a:txBody>
                  <a:tcPr/>
                </a:tc>
              </a:tr>
              <a:tr h="905926">
                <a:tc>
                  <a:txBody>
                    <a:bodyPr/>
                    <a:lstStyle/>
                    <a:p>
                      <a:pPr>
                        <a:buFont typeface="Arial"/>
                        <a:buChar char="•"/>
                      </a:pPr>
                      <a:r>
                        <a:rPr lang="ru-RU" sz="800" b="1" u="none" strike="noStrike" dirty="0">
                          <a:latin typeface="Arial"/>
                        </a:rPr>
                        <a:t>заболевания сердца или нарушения артериального </a:t>
                      </a:r>
                      <a:r>
                        <a:rPr lang="ru-RU" sz="800" b="1" u="none" strike="noStrike" dirty="0" smtClean="0">
                          <a:latin typeface="Arial"/>
                        </a:rPr>
                        <a:t>давления;</a:t>
                      </a:r>
                      <a:r>
                        <a:rPr lang="ru-RU" sz="800" b="1" u="none" strike="noStrike" baseline="0" dirty="0" smtClean="0">
                          <a:latin typeface="Arial"/>
                        </a:rPr>
                        <a:t> </a:t>
                      </a:r>
                      <a:r>
                        <a:rPr lang="ru-RU" sz="800" b="1" u="none" strike="noStrike" dirty="0" smtClean="0">
                          <a:latin typeface="Arial"/>
                        </a:rPr>
                        <a:t>нервно–психические расстройства;</a:t>
                      </a:r>
                      <a:r>
                        <a:rPr lang="ru-RU" sz="800" b="1" u="none" strike="noStrike" baseline="0" dirty="0" smtClean="0">
                          <a:latin typeface="Arial"/>
                        </a:rPr>
                        <a:t> </a:t>
                      </a:r>
                      <a:r>
                        <a:rPr lang="ru-RU" sz="800" b="1" u="none" strike="noStrike" dirty="0" smtClean="0">
                          <a:latin typeface="Arial"/>
                        </a:rPr>
                        <a:t>судороги</a:t>
                      </a:r>
                      <a:r>
                        <a:rPr lang="ru-RU" sz="800" b="1" u="none" strike="noStrike" dirty="0">
                          <a:latin typeface="Arial"/>
                        </a:rPr>
                        <a:t>, потери </a:t>
                      </a:r>
                      <a:r>
                        <a:rPr lang="ru-RU" sz="800" b="1" u="none" strike="noStrike" dirty="0" smtClean="0">
                          <a:latin typeface="Arial"/>
                        </a:rPr>
                        <a:t>сознания;</a:t>
                      </a:r>
                      <a:r>
                        <a:rPr lang="ru-RU" sz="800" b="1" u="none" strike="noStrike" baseline="0" dirty="0" smtClean="0">
                          <a:latin typeface="Arial"/>
                        </a:rPr>
                        <a:t> </a:t>
                      </a:r>
                      <a:r>
                        <a:rPr lang="ru-RU" sz="800" b="1" u="none" strike="noStrike" dirty="0" smtClean="0">
                          <a:latin typeface="Arial"/>
                        </a:rPr>
                        <a:t>употребление </a:t>
                      </a:r>
                      <a:r>
                        <a:rPr lang="ru-RU" sz="800" b="1" u="none" strike="noStrike" dirty="0">
                          <a:latin typeface="Arial"/>
                        </a:rPr>
                        <a:t>наркотиков, зависимость от </a:t>
                      </a:r>
                      <a:r>
                        <a:rPr lang="ru-RU" sz="800" b="1" u="none" strike="noStrike" dirty="0" smtClean="0">
                          <a:latin typeface="Arial"/>
                        </a:rPr>
                        <a:t>алкоголя;</a:t>
                      </a:r>
                      <a:r>
                        <a:rPr lang="ru-RU" sz="800" b="1" u="none" strike="noStrike" baseline="0" dirty="0" smtClean="0">
                          <a:latin typeface="Arial"/>
                        </a:rPr>
                        <a:t> </a:t>
                      </a:r>
                      <a:r>
                        <a:rPr lang="ru-RU" sz="800" b="1" u="none" strike="noStrike" dirty="0" smtClean="0">
                          <a:latin typeface="Arial"/>
                        </a:rPr>
                        <a:t>некорректируемое </a:t>
                      </a:r>
                      <a:r>
                        <a:rPr lang="ru-RU" sz="800" b="1" u="none" strike="noStrike" dirty="0">
                          <a:latin typeface="Arial"/>
                        </a:rPr>
                        <a:t>снижение остроты </a:t>
                      </a:r>
                      <a:r>
                        <a:rPr lang="ru-RU" sz="800" b="1" u="none" strike="noStrike" dirty="0" smtClean="0">
                          <a:latin typeface="Arial"/>
                        </a:rPr>
                        <a:t>зрения;</a:t>
                      </a:r>
                      <a:r>
                        <a:rPr lang="ru-RU" sz="800" b="1" u="none" strike="noStrike" baseline="0" dirty="0" smtClean="0">
                          <a:latin typeface="Arial"/>
                        </a:rPr>
                        <a:t> </a:t>
                      </a:r>
                      <a:r>
                        <a:rPr lang="ru-RU" sz="800" b="1" u="none" strike="noStrike" dirty="0" smtClean="0">
                          <a:latin typeface="Arial"/>
                        </a:rPr>
                        <a:t>нарушение </a:t>
                      </a:r>
                      <a:r>
                        <a:rPr lang="ru-RU" sz="800" b="1" u="none" strike="noStrike" dirty="0">
                          <a:latin typeface="Arial"/>
                        </a:rPr>
                        <a:t>цветоразличения, бинокулярного </a:t>
                      </a:r>
                      <a:r>
                        <a:rPr lang="ru-RU" sz="800" b="1" u="none" strike="noStrike" dirty="0" smtClean="0">
                          <a:latin typeface="Arial"/>
                        </a:rPr>
                        <a:t>зрения;</a:t>
                      </a:r>
                      <a:r>
                        <a:rPr lang="ru-RU" sz="800" b="1" u="none" strike="noStrike" baseline="0" dirty="0" smtClean="0">
                          <a:latin typeface="Arial"/>
                        </a:rPr>
                        <a:t> </a:t>
                      </a:r>
                      <a:r>
                        <a:rPr lang="ru-RU" sz="800" b="1" u="none" strike="noStrike" dirty="0" smtClean="0">
                          <a:latin typeface="Arial"/>
                        </a:rPr>
                        <a:t>расстройства слуха;</a:t>
                      </a:r>
                      <a:r>
                        <a:rPr lang="ru-RU" sz="800" b="1" u="none" strike="noStrike" baseline="0" dirty="0" smtClean="0">
                          <a:latin typeface="Arial"/>
                        </a:rPr>
                        <a:t> </a:t>
                      </a:r>
                      <a:r>
                        <a:rPr lang="ru-RU" sz="800" b="1" u="none" strike="noStrike" dirty="0" smtClean="0">
                          <a:latin typeface="Arial"/>
                        </a:rPr>
                        <a:t>вестибулярные </a:t>
                      </a:r>
                      <a:r>
                        <a:rPr lang="ru-RU" sz="800" b="1" u="none" strike="noStrike" dirty="0">
                          <a:latin typeface="Arial"/>
                        </a:rPr>
                        <a:t>расстройства, нарушение чувства </a:t>
                      </a:r>
                      <a:r>
                        <a:rPr lang="ru-RU" sz="800" b="1" u="none" strike="noStrike" dirty="0" smtClean="0">
                          <a:latin typeface="Arial"/>
                        </a:rPr>
                        <a:t>равновесия;</a:t>
                      </a:r>
                      <a:r>
                        <a:rPr lang="ru-RU" sz="800" b="1" u="none" strike="noStrike" baseline="0" dirty="0" smtClean="0">
                          <a:latin typeface="Arial"/>
                        </a:rPr>
                        <a:t> </a:t>
                      </a:r>
                      <a:r>
                        <a:rPr lang="ru-RU" sz="800" b="1" u="none" strike="noStrike" dirty="0" smtClean="0">
                          <a:latin typeface="Arial"/>
                        </a:rPr>
                        <a:t>расстройства </a:t>
                      </a:r>
                      <a:r>
                        <a:rPr lang="ru-RU" sz="800" b="1" u="none" strike="noStrike" dirty="0">
                          <a:latin typeface="Arial"/>
                        </a:rPr>
                        <a:t>координации движений;</a:t>
                      </a:r>
                    </a:p>
                  </a:txBody>
                  <a:tcPr marL="28575" marR="28575" marT="28575" marB="28575" anchor="ctr"/>
                </a:tc>
                <a:tc>
                  <a:txBody>
                    <a:bodyPr/>
                    <a:lstStyle/>
                    <a:p>
                      <a:pPr>
                        <a:buFont typeface="Arial"/>
                        <a:buChar char="•"/>
                      </a:pPr>
                      <a:r>
                        <a:rPr lang="ru-RU" sz="800" b="1" u="none" strike="noStrike" dirty="0">
                          <a:latin typeface="Arial"/>
                        </a:rPr>
                        <a:t>дрожание </a:t>
                      </a:r>
                      <a:r>
                        <a:rPr lang="ru-RU" sz="800" b="1" u="none" strike="noStrike" dirty="0" smtClean="0">
                          <a:latin typeface="Arial"/>
                        </a:rPr>
                        <a:t>рук;</a:t>
                      </a:r>
                      <a:r>
                        <a:rPr lang="ru-RU" sz="800" b="1" u="none" strike="noStrike" baseline="0" dirty="0" smtClean="0">
                          <a:latin typeface="Arial"/>
                        </a:rPr>
                        <a:t> </a:t>
                      </a:r>
                      <a:r>
                        <a:rPr lang="ru-RU" sz="800" b="1" u="none" strike="noStrike" dirty="0" smtClean="0">
                          <a:latin typeface="Arial"/>
                        </a:rPr>
                        <a:t>расстройства речи;</a:t>
                      </a:r>
                      <a:r>
                        <a:rPr lang="ru-RU" sz="800" b="1" u="none" strike="noStrike" baseline="0" dirty="0" smtClean="0">
                          <a:latin typeface="Arial"/>
                        </a:rPr>
                        <a:t> </a:t>
                      </a:r>
                      <a:r>
                        <a:rPr lang="ru-RU" sz="800" b="1" u="none" strike="noStrike" dirty="0" smtClean="0">
                          <a:latin typeface="Arial"/>
                        </a:rPr>
                        <a:t>боязнь высоты;</a:t>
                      </a:r>
                      <a:r>
                        <a:rPr lang="ru-RU" sz="800" b="1" u="none" strike="noStrike" baseline="0" dirty="0" smtClean="0">
                          <a:latin typeface="Arial"/>
                        </a:rPr>
                        <a:t> </a:t>
                      </a:r>
                      <a:r>
                        <a:rPr lang="ru-RU" sz="800" b="1" u="none" strike="noStrike" dirty="0" smtClean="0">
                          <a:latin typeface="Arial"/>
                        </a:rPr>
                        <a:t>заболевания </a:t>
                      </a:r>
                      <a:r>
                        <a:rPr lang="ru-RU" sz="800" b="1" u="none" strike="noStrike" dirty="0">
                          <a:latin typeface="Arial"/>
                        </a:rPr>
                        <a:t>позвоночника, суставов или нижних </a:t>
                      </a:r>
                      <a:r>
                        <a:rPr lang="ru-RU" sz="800" b="1" u="none" strike="noStrike" dirty="0" smtClean="0">
                          <a:latin typeface="Arial"/>
                        </a:rPr>
                        <a:t>конечностей;</a:t>
                      </a:r>
                      <a:r>
                        <a:rPr lang="ru-RU" sz="800" b="1" u="none" strike="noStrike" baseline="0" dirty="0" smtClean="0">
                          <a:latin typeface="Arial"/>
                        </a:rPr>
                        <a:t> </a:t>
                      </a:r>
                      <a:r>
                        <a:rPr lang="ru-RU" sz="800" b="1" u="none" strike="noStrike" dirty="0" smtClean="0">
                          <a:latin typeface="Arial"/>
                        </a:rPr>
                        <a:t>хронические </a:t>
                      </a:r>
                      <a:r>
                        <a:rPr lang="ru-RU" sz="800" b="1" u="none" strike="noStrike" dirty="0">
                          <a:latin typeface="Arial"/>
                        </a:rPr>
                        <a:t>инфекционные </a:t>
                      </a:r>
                      <a:r>
                        <a:rPr lang="ru-RU" sz="800" b="1" u="none" strike="noStrike" dirty="0" smtClean="0">
                          <a:latin typeface="Arial"/>
                        </a:rPr>
                        <a:t>заболевания;</a:t>
                      </a:r>
                      <a:r>
                        <a:rPr lang="ru-RU" sz="800" b="1" u="none" strike="noStrike" baseline="0" dirty="0" smtClean="0">
                          <a:latin typeface="Arial"/>
                        </a:rPr>
                        <a:t> </a:t>
                      </a:r>
                      <a:r>
                        <a:rPr lang="ru-RU" sz="800" b="1" u="none" strike="noStrike" dirty="0" smtClean="0">
                          <a:latin typeface="Arial"/>
                        </a:rPr>
                        <a:t>аллергии;</a:t>
                      </a:r>
                      <a:r>
                        <a:rPr lang="ru-RU" sz="800" b="1" u="none" strike="noStrike" baseline="0" dirty="0" smtClean="0">
                          <a:latin typeface="Arial"/>
                        </a:rPr>
                        <a:t> </a:t>
                      </a:r>
                      <a:r>
                        <a:rPr lang="ru-RU" sz="800" b="1" u="none" strike="noStrike" dirty="0" smtClean="0">
                          <a:latin typeface="Arial"/>
                        </a:rPr>
                        <a:t>кожные заболевания;</a:t>
                      </a:r>
                      <a:r>
                        <a:rPr lang="ru-RU" sz="800" b="1" u="none" strike="noStrike" baseline="0" dirty="0" smtClean="0">
                          <a:latin typeface="Arial"/>
                        </a:rPr>
                        <a:t> </a:t>
                      </a:r>
                      <a:r>
                        <a:rPr lang="ru-RU" sz="800" b="1" u="none" strike="noStrike" dirty="0" smtClean="0">
                          <a:latin typeface="Arial"/>
                        </a:rPr>
                        <a:t>заболевания </a:t>
                      </a:r>
                      <a:r>
                        <a:rPr lang="ru-RU" sz="800" b="1" u="none" strike="noStrike" dirty="0">
                          <a:latin typeface="Arial"/>
                        </a:rPr>
                        <a:t>органов дыхания;</a:t>
                      </a:r>
                    </a:p>
                    <a:p>
                      <a:pPr>
                        <a:buFont typeface="Arial"/>
                        <a:buChar char="•"/>
                      </a:pPr>
                      <a:r>
                        <a:rPr lang="ru-RU" sz="800" b="1" u="none" strike="noStrike" dirty="0">
                          <a:latin typeface="Arial"/>
                        </a:rPr>
                        <a:t>заболевания органов пищеварения и </a:t>
                      </a:r>
                      <a:r>
                        <a:rPr lang="ru-RU" sz="800" b="1" u="none" strike="noStrike" dirty="0" smtClean="0">
                          <a:latin typeface="Arial"/>
                        </a:rPr>
                        <a:t>выделения;</a:t>
                      </a:r>
                      <a:r>
                        <a:rPr lang="ru-RU" sz="800" b="1" u="none" strike="noStrike" baseline="0" dirty="0" smtClean="0">
                          <a:latin typeface="Arial"/>
                        </a:rPr>
                        <a:t> </a:t>
                      </a:r>
                      <a:r>
                        <a:rPr lang="ru-RU" sz="800" b="1" u="none" strike="noStrike" dirty="0" smtClean="0">
                          <a:latin typeface="Arial"/>
                        </a:rPr>
                        <a:t>сахарный </a:t>
                      </a:r>
                      <a:r>
                        <a:rPr lang="ru-RU" sz="800" b="1" u="none" strike="noStrike" dirty="0">
                          <a:latin typeface="Arial"/>
                        </a:rPr>
                        <a:t>диабет;</a:t>
                      </a:r>
                    </a:p>
                    <a:p>
                      <a:pPr>
                        <a:buFont typeface="Arial"/>
                        <a:buChar char="•"/>
                      </a:pPr>
                      <a:r>
                        <a:rPr lang="ru-RU" sz="800" b="1" u="none" strike="noStrike" dirty="0">
                          <a:latin typeface="Arial"/>
                        </a:rPr>
                        <a:t>геморроидальные </a:t>
                      </a:r>
                      <a:r>
                        <a:rPr lang="ru-RU" sz="800" b="1" u="none" strike="noStrike" dirty="0" smtClean="0">
                          <a:latin typeface="Arial"/>
                        </a:rPr>
                        <a:t>расстройства;</a:t>
                      </a:r>
                      <a:r>
                        <a:rPr lang="ru-RU" sz="800" b="1" u="none" strike="noStrike" baseline="0" dirty="0" smtClean="0">
                          <a:latin typeface="Arial"/>
                        </a:rPr>
                        <a:t> </a:t>
                      </a:r>
                      <a:r>
                        <a:rPr lang="ru-RU" sz="800" b="1" u="none" strike="noStrike" dirty="0" smtClean="0">
                          <a:latin typeface="Arial"/>
                        </a:rPr>
                        <a:t>выраженные </a:t>
                      </a:r>
                      <a:r>
                        <a:rPr lang="ru-RU" sz="800" b="1" u="none" strike="noStrike" dirty="0">
                          <a:latin typeface="Arial"/>
                        </a:rPr>
                        <a:t>физические недостатки.</a:t>
                      </a:r>
                    </a:p>
                  </a:txBody>
                  <a:tcPr marL="28575" marR="28575" marT="28575" marB="28575" anchor="ctr"/>
                </a:tc>
              </a:tr>
              <a:tr h="302580">
                <a:tc gridSpan="2">
                  <a:txBody>
                    <a:bodyPr/>
                    <a:lstStyle/>
                    <a:p>
                      <a:r>
                        <a:rPr lang="ru-RU" sz="800" b="1" dirty="0">
                          <a:latin typeface="Verdana"/>
                        </a:rPr>
                        <a:t>Уровень </a:t>
                      </a:r>
                      <a:r>
                        <a:rPr lang="ru-RU" sz="800" b="1" dirty="0" smtClean="0">
                          <a:latin typeface="Verdana"/>
                        </a:rPr>
                        <a:t>образования:</a:t>
                      </a:r>
                      <a:r>
                        <a:rPr lang="ru-RU" sz="800" b="0" baseline="0" dirty="0">
                          <a:latin typeface="Verdana"/>
                        </a:rPr>
                        <a:t> </a:t>
                      </a:r>
                      <a:r>
                        <a:rPr lang="ru-RU" sz="800" dirty="0" smtClean="0">
                          <a:latin typeface="Verdana"/>
                        </a:rPr>
                        <a:t>Для </a:t>
                      </a:r>
                      <a:r>
                        <a:rPr lang="ru-RU" sz="800" dirty="0">
                          <a:latin typeface="Verdana"/>
                        </a:rPr>
                        <a:t>овладения профессией </a:t>
                      </a:r>
                      <a:r>
                        <a:rPr lang="ru-RU" sz="800" dirty="0" smtClean="0">
                          <a:latin typeface="Verdana"/>
                        </a:rPr>
                        <a:t> </a:t>
                      </a:r>
                      <a:r>
                        <a:rPr lang="ru-RU" sz="800" dirty="0">
                          <a:latin typeface="Verdana"/>
                        </a:rPr>
                        <a:t>необходимо либо среднее, либо высшее профессиональное образование. Направления: ПРАВО, СОЦИАЛЬНАЯ РАБОТА И ИЗДАТЕЛЬСКОЕ ДЕЛО, ЕСТЕСТВЕННЫЕ НАУКИ И МАТЕМАТИКА</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76672"/>
          </a:xfrm>
        </p:spPr>
        <p:txBody>
          <a:bodyPr>
            <a:normAutofit/>
          </a:bodyPr>
          <a:lstStyle/>
          <a:p>
            <a:r>
              <a:rPr lang="ru-RU" sz="1200" b="1" dirty="0"/>
              <a:t>Социальный работник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395536" y="548680"/>
          <a:ext cx="8229600" cy="6123951"/>
        </p:xfrm>
        <a:graphic>
          <a:graphicData uri="http://schemas.openxmlformats.org/drawingml/2006/table">
            <a:tbl>
              <a:tblPr firstRow="1" bandRow="1">
                <a:tableStyleId>{5C22544A-7EE6-4342-B048-85BDC9FD1C3A}</a:tableStyleId>
              </a:tblPr>
              <a:tblGrid>
                <a:gridCol w="4114800"/>
                <a:gridCol w="4114800"/>
              </a:tblGrid>
              <a:tr h="275884">
                <a:tc gridSpan="2">
                  <a:txBody>
                    <a:bodyPr/>
                    <a:lstStyle/>
                    <a:p>
                      <a:r>
                        <a:rPr lang="ru-RU" sz="800" b="1" i="0" kern="1200" dirty="0" smtClean="0">
                          <a:solidFill>
                            <a:schemeClr val="lt1"/>
                          </a:solidFill>
                          <a:latin typeface="+mn-lt"/>
                          <a:ea typeface="+mn-ea"/>
                          <a:cs typeface="+mn-cs"/>
                        </a:rPr>
                        <a:t>Назначение профессии: </a:t>
                      </a:r>
                      <a:r>
                        <a:rPr lang="ru-RU" sz="800" b="0" i="0" kern="1200" dirty="0" smtClean="0">
                          <a:solidFill>
                            <a:schemeClr val="lt1"/>
                          </a:solidFill>
                          <a:latin typeface="+mn-lt"/>
                          <a:ea typeface="+mn-ea"/>
                          <a:cs typeface="+mn-cs"/>
                        </a:rPr>
                        <a:t>оказание помощи и поддержки нуждающимся гражданам (детям–сиротам, инвалидам, многодетным матерям, одиноким престарелым людям, страдающим от алкоголизма и наркомании и т.д.).</a:t>
                      </a:r>
                      <a:endParaRPr lang="ru-RU" sz="800" dirty="0"/>
                    </a:p>
                  </a:txBody>
                  <a:tcPr/>
                </a:tc>
                <a:tc hMerge="1">
                  <a:txBody>
                    <a:bodyPr/>
                    <a:lstStyle/>
                    <a:p>
                      <a:endParaRPr lang="ru-RU" dirty="0"/>
                    </a:p>
                  </a:txBody>
                  <a:tcPr/>
                </a:tc>
              </a:tr>
              <a:tr h="1780709">
                <a:tc gridSpan="2">
                  <a:txBody>
                    <a:bodyPr/>
                    <a:lstStyle/>
                    <a:p>
                      <a:r>
                        <a:rPr lang="ru-RU" sz="800" b="1" i="0" kern="1200" dirty="0" smtClean="0">
                          <a:solidFill>
                            <a:schemeClr val="dk1"/>
                          </a:solidFill>
                          <a:latin typeface="+mn-lt"/>
                          <a:ea typeface="+mn-ea"/>
                          <a:cs typeface="+mn-cs"/>
                        </a:rPr>
                        <a:t>Основные решаемые задачи профессии "Социальный работник":</a:t>
                      </a:r>
                      <a:endParaRPr lang="ru-RU" sz="8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изучение личности и ее окружения;</a:t>
                      </a:r>
                    </a:p>
                    <a:p>
                      <a:r>
                        <a:rPr lang="ru-RU" sz="800" b="1" i="0" u="none" strike="noStrike" kern="1200" dirty="0" smtClean="0">
                          <a:solidFill>
                            <a:schemeClr val="dk1"/>
                          </a:solidFill>
                          <a:latin typeface="+mn-lt"/>
                          <a:ea typeface="+mn-ea"/>
                          <a:cs typeface="+mn-cs"/>
                        </a:rPr>
                        <a:t>анализ различных ситуаций</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предвидение и предотвращение конфликтов;</a:t>
                      </a:r>
                    </a:p>
                    <a:p>
                      <a:r>
                        <a:rPr lang="ru-RU" sz="800" b="1" i="0" u="none" strike="noStrike" kern="1200" dirty="0" smtClean="0">
                          <a:solidFill>
                            <a:schemeClr val="dk1"/>
                          </a:solidFill>
                          <a:latin typeface="+mn-lt"/>
                          <a:ea typeface="+mn-ea"/>
                          <a:cs typeface="+mn-cs"/>
                        </a:rPr>
                        <a:t>установление контакта с детьми;</a:t>
                      </a:r>
                    </a:p>
                    <a:p>
                      <a:r>
                        <a:rPr lang="ru-RU" sz="800" b="1" i="0" u="none" strike="noStrike" kern="1200" dirty="0" smtClean="0">
                          <a:solidFill>
                            <a:schemeClr val="dk1"/>
                          </a:solidFill>
                          <a:latin typeface="+mn-lt"/>
                          <a:ea typeface="+mn-ea"/>
                          <a:cs typeface="+mn-cs"/>
                        </a:rPr>
                        <a:t>создание атмосферы </a:t>
                      </a:r>
                      <a:r>
                        <a:rPr lang="ru-RU" sz="800" b="1" i="0" u="none" strike="noStrike" kern="1200" smtClean="0">
                          <a:solidFill>
                            <a:schemeClr val="dk1"/>
                          </a:solidFill>
                          <a:latin typeface="+mn-lt"/>
                          <a:ea typeface="+mn-ea"/>
                          <a:cs typeface="+mn-cs"/>
                        </a:rPr>
                        <a:t>доброжелательности;</a:t>
                      </a:r>
                      <a:r>
                        <a:rPr lang="ru-RU" sz="800" b="1" i="0" u="none" strike="noStrike" kern="1200" baseline="0" smtClean="0">
                          <a:solidFill>
                            <a:schemeClr val="dk1"/>
                          </a:solidFill>
                          <a:latin typeface="+mn-lt"/>
                          <a:ea typeface="+mn-ea"/>
                          <a:cs typeface="+mn-cs"/>
                        </a:rPr>
                        <a:t> </a:t>
                      </a:r>
                      <a:r>
                        <a:rPr lang="ru-RU" sz="800" b="1" i="0" u="none" strike="noStrike" kern="1200" smtClean="0">
                          <a:solidFill>
                            <a:schemeClr val="dk1"/>
                          </a:solidFill>
                          <a:latin typeface="+mn-lt"/>
                          <a:ea typeface="+mn-ea"/>
                          <a:cs typeface="+mn-cs"/>
                        </a:rPr>
                        <a:t>индивидуальный </a:t>
                      </a:r>
                      <a:r>
                        <a:rPr lang="ru-RU" sz="800" b="1" i="0" u="none" strike="noStrike" kern="1200" dirty="0" smtClean="0">
                          <a:solidFill>
                            <a:schemeClr val="dk1"/>
                          </a:solidFill>
                          <a:latin typeface="+mn-lt"/>
                          <a:ea typeface="+mn-ea"/>
                          <a:cs typeface="+mn-cs"/>
                        </a:rPr>
                        <a:t>подход в работе с людьми;</a:t>
                      </a:r>
                    </a:p>
                    <a:p>
                      <a:r>
                        <a:rPr lang="ru-RU" sz="800" b="1" i="0" u="none" strike="noStrike" kern="1200" dirty="0" smtClean="0">
                          <a:solidFill>
                            <a:schemeClr val="dk1"/>
                          </a:solidFill>
                          <a:latin typeface="+mn-lt"/>
                          <a:ea typeface="+mn-ea"/>
                          <a:cs typeface="+mn-cs"/>
                        </a:rPr>
                        <a:t>исследование личности, межличностных отношений в </a:t>
                      </a:r>
                      <a:r>
                        <a:rPr lang="ru-RU" sz="800" b="1" i="0" u="none" strike="noStrike" kern="1200" dirty="0" err="1" smtClean="0">
                          <a:solidFill>
                            <a:schemeClr val="dk1"/>
                          </a:solidFill>
                          <a:latin typeface="+mn-lt"/>
                          <a:ea typeface="+mn-ea"/>
                          <a:cs typeface="+mn-cs"/>
                        </a:rPr>
                        <a:t>микросоциуме</a:t>
                      </a:r>
                      <a:r>
                        <a:rPr lang="ru-RU" sz="800" b="1" i="0" u="none" strike="noStrike" kern="1200" dirty="0" smtClean="0">
                          <a:solidFill>
                            <a:schemeClr val="dk1"/>
                          </a:solidFill>
                          <a:latin typeface="+mn-lt"/>
                          <a:ea typeface="+mn-ea"/>
                          <a:cs typeface="+mn-cs"/>
                        </a:rPr>
                        <a:t>;</a:t>
                      </a:r>
                    </a:p>
                    <a:p>
                      <a:r>
                        <a:rPr lang="ru-RU" sz="800" b="1" i="0" u="none" strike="noStrike" kern="1200" dirty="0" smtClean="0">
                          <a:solidFill>
                            <a:schemeClr val="dk1"/>
                          </a:solidFill>
                          <a:latin typeface="+mn-lt"/>
                          <a:ea typeface="+mn-ea"/>
                          <a:cs typeface="+mn-cs"/>
                        </a:rPr>
                        <a:t>выявление конфликтных ситуаций, отклонений в поведении;</a:t>
                      </a:r>
                    </a:p>
                    <a:p>
                      <a:r>
                        <a:rPr lang="ru-RU" sz="800" b="1" i="0" u="none" strike="noStrike" kern="1200" dirty="0" smtClean="0">
                          <a:solidFill>
                            <a:schemeClr val="dk1"/>
                          </a:solidFill>
                          <a:latin typeface="+mn-lt"/>
                          <a:ea typeface="+mn-ea"/>
                          <a:cs typeface="+mn-cs"/>
                        </a:rPr>
                        <a:t>составление рекомендаций по консультативно–коррекционной работе;</a:t>
                      </a:r>
                    </a:p>
                    <a:p>
                      <a:r>
                        <a:rPr lang="ru-RU" sz="800" b="1" i="0" u="none" strike="noStrike" kern="1200" dirty="0" smtClean="0">
                          <a:solidFill>
                            <a:schemeClr val="dk1"/>
                          </a:solidFill>
                          <a:latin typeface="+mn-lt"/>
                          <a:ea typeface="+mn-ea"/>
                          <a:cs typeface="+mn-cs"/>
                        </a:rPr>
                        <a:t>деятельность по реабилитации и </a:t>
                      </a:r>
                      <a:r>
                        <a:rPr lang="ru-RU" sz="800" b="1" i="0" u="none" strike="noStrike" kern="1200" dirty="0" err="1" smtClean="0">
                          <a:solidFill>
                            <a:schemeClr val="dk1"/>
                          </a:solidFill>
                          <a:latin typeface="+mn-lt"/>
                          <a:ea typeface="+mn-ea"/>
                          <a:cs typeface="+mn-cs"/>
                        </a:rPr>
                        <a:t>реадаптации</a:t>
                      </a:r>
                      <a:r>
                        <a:rPr lang="ru-RU" sz="800" b="1" i="0" u="none" strike="noStrike" kern="1200" dirty="0" smtClean="0">
                          <a:solidFill>
                            <a:schemeClr val="dk1"/>
                          </a:solidFill>
                          <a:latin typeface="+mn-lt"/>
                          <a:ea typeface="+mn-ea"/>
                          <a:cs typeface="+mn-cs"/>
                        </a:rPr>
                        <a:t> людей, имеющих отклонение от нормы в физическом, психическом и социальном развитии;</a:t>
                      </a:r>
                    </a:p>
                    <a:p>
                      <a:r>
                        <a:rPr lang="ru-RU" sz="800" b="1" i="0" u="none" strike="noStrike" kern="1200" dirty="0" smtClean="0">
                          <a:solidFill>
                            <a:schemeClr val="dk1"/>
                          </a:solidFill>
                          <a:latin typeface="+mn-lt"/>
                          <a:ea typeface="+mn-ea"/>
                          <a:cs typeface="+mn-cs"/>
                        </a:rPr>
                        <a:t>профилактика явлений </a:t>
                      </a:r>
                      <a:r>
                        <a:rPr lang="ru-RU" sz="800" b="1" i="0" u="none" strike="noStrike" kern="1200" dirty="0" err="1" smtClean="0">
                          <a:solidFill>
                            <a:schemeClr val="dk1"/>
                          </a:solidFill>
                          <a:latin typeface="+mn-lt"/>
                          <a:ea typeface="+mn-ea"/>
                          <a:cs typeface="+mn-cs"/>
                        </a:rPr>
                        <a:t>дезадаптации</a:t>
                      </a:r>
                      <a:r>
                        <a:rPr lang="ru-RU" sz="800" b="1" i="0" u="none" strike="noStrike" kern="1200" dirty="0" smtClean="0">
                          <a:solidFill>
                            <a:schemeClr val="dk1"/>
                          </a:solidFill>
                          <a:latin typeface="+mn-lt"/>
                          <a:ea typeface="+mn-ea"/>
                          <a:cs typeface="+mn-cs"/>
                        </a:rPr>
                        <a:t> социальной, культурной, психологической;</a:t>
                      </a:r>
                    </a:p>
                    <a:p>
                      <a:r>
                        <a:rPr lang="ru-RU" sz="800" b="1" i="0" u="none" strike="noStrike" kern="1200" dirty="0" smtClean="0">
                          <a:solidFill>
                            <a:schemeClr val="dk1"/>
                          </a:solidFill>
                          <a:latin typeface="+mn-lt"/>
                          <a:ea typeface="+mn-ea"/>
                          <a:cs typeface="+mn-cs"/>
                        </a:rPr>
                        <a:t>работа с людьми </a:t>
                      </a:r>
                      <a:r>
                        <a:rPr lang="ru-RU" sz="800" b="1" i="0" u="none" strike="noStrike" kern="1200" dirty="0" err="1" smtClean="0">
                          <a:solidFill>
                            <a:schemeClr val="dk1"/>
                          </a:solidFill>
                          <a:latin typeface="+mn-lt"/>
                          <a:ea typeface="+mn-ea"/>
                          <a:cs typeface="+mn-cs"/>
                        </a:rPr>
                        <a:t>девиантного</a:t>
                      </a:r>
                      <a:r>
                        <a:rPr lang="ru-RU" sz="800" b="1" i="0" u="none" strike="noStrike" kern="1200" dirty="0" smtClean="0">
                          <a:solidFill>
                            <a:schemeClr val="dk1"/>
                          </a:solidFill>
                          <a:latin typeface="+mn-lt"/>
                          <a:ea typeface="+mn-ea"/>
                          <a:cs typeface="+mn-cs"/>
                        </a:rPr>
                        <a:t> поведения;</a:t>
                      </a:r>
                    </a:p>
                    <a:p>
                      <a:r>
                        <a:rPr lang="ru-RU" sz="800" b="1" i="0" u="none" strike="noStrike" kern="1200" dirty="0" smtClean="0">
                          <a:solidFill>
                            <a:schemeClr val="dk1"/>
                          </a:solidFill>
                          <a:latin typeface="+mn-lt"/>
                          <a:ea typeface="+mn-ea"/>
                          <a:cs typeface="+mn-cs"/>
                        </a:rPr>
                        <a:t>помощь в реализации прав и свобод личности;</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помощь в адаптации личности к конкретным жизненным условиям;</a:t>
                      </a:r>
                    </a:p>
                    <a:p>
                      <a:r>
                        <a:rPr lang="ru-RU" sz="800" b="1" i="0" u="none" strike="noStrike" kern="1200" dirty="0" smtClean="0">
                          <a:solidFill>
                            <a:schemeClr val="dk1"/>
                          </a:solidFill>
                          <a:latin typeface="+mn-lt"/>
                          <a:ea typeface="+mn-ea"/>
                          <a:cs typeface="+mn-cs"/>
                        </a:rPr>
                        <a:t>консультирование;</a:t>
                      </a:r>
                    </a:p>
                    <a:p>
                      <a:r>
                        <a:rPr lang="ru-RU" sz="800" b="1" i="0" u="none" strike="noStrike" kern="1200" dirty="0" smtClean="0">
                          <a:solidFill>
                            <a:schemeClr val="dk1"/>
                          </a:solidFill>
                          <a:latin typeface="+mn-lt"/>
                          <a:ea typeface="+mn-ea"/>
                          <a:cs typeface="+mn-cs"/>
                        </a:rPr>
                        <a:t>организация совместной социально–значимой деятельности, поддержка и стимулирование </a:t>
                      </a:r>
                      <a:r>
                        <a:rPr lang="ru-RU" sz="800" b="1" i="0" u="none" strike="noStrike" kern="1200" dirty="0" err="1" smtClean="0">
                          <a:solidFill>
                            <a:schemeClr val="dk1"/>
                          </a:solidFill>
                          <a:latin typeface="+mn-lt"/>
                          <a:ea typeface="+mn-ea"/>
                          <a:cs typeface="+mn-cs"/>
                        </a:rPr>
                        <a:t>социнициатив</a:t>
                      </a:r>
                      <a:r>
                        <a:rPr lang="ru-RU" sz="800" b="1" i="0" u="none" strike="noStrike" kern="1200" dirty="0" smtClean="0">
                          <a:solidFill>
                            <a:schemeClr val="dk1"/>
                          </a:solidFill>
                          <a:latin typeface="+mn-lt"/>
                          <a:ea typeface="+mn-ea"/>
                          <a:cs typeface="+mn-cs"/>
                        </a:rPr>
                        <a:t> личности и микросреды.</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47347">
                <a:tc gridSpan="2">
                  <a:txBody>
                    <a:bodyPr/>
                    <a:lstStyle/>
                    <a:p>
                      <a:pPr algn="ctr"/>
                      <a:r>
                        <a:rPr lang="ru-RU" sz="800" b="1" dirty="0">
                          <a:latin typeface="Verdana"/>
                        </a:rPr>
                        <a:t>Профессионально–важные качества профессии "Социальный работник":</a:t>
                      </a:r>
                      <a:endParaRPr lang="ru-RU" sz="800" dirty="0">
                        <a:latin typeface="Verdana"/>
                      </a:endParaRPr>
                    </a:p>
                  </a:txBody>
                  <a:tcPr marL="28575" marR="28575" marT="28575" marB="28575" anchor="ctr"/>
                </a:tc>
                <a:tc hMerge="1">
                  <a:txBody>
                    <a:bodyPr/>
                    <a:lstStyle/>
                    <a:p>
                      <a:endParaRPr lang="ru-RU"/>
                    </a:p>
                  </a:txBody>
                  <a:tcPr/>
                </a:tc>
              </a:tr>
              <a:tr h="2053458">
                <a:tc>
                  <a:txBody>
                    <a:bodyPr/>
                    <a:lstStyle/>
                    <a:p>
                      <a:pPr>
                        <a:buFont typeface="Arial"/>
                        <a:buChar char="•"/>
                      </a:pPr>
                      <a:r>
                        <a:rPr lang="ru-RU" sz="800" b="1" u="none" strike="noStrike" dirty="0">
                          <a:latin typeface="Arial"/>
                        </a:rPr>
                        <a:t>инициативность;</a:t>
                      </a:r>
                    </a:p>
                    <a:p>
                      <a:pPr>
                        <a:buFont typeface="Arial"/>
                        <a:buChar char="•"/>
                      </a:pPr>
                      <a:r>
                        <a:rPr lang="ru-RU" sz="800" b="1" u="none" strike="noStrike" dirty="0">
                          <a:latin typeface="Arial"/>
                        </a:rPr>
                        <a:t>оптимизм, доминирование положительных эмоций;</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речевой слух (восприятие устной речи);</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способность к созданию образа по словесному описанию;</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абстрактность (абстрактные образы, понятия) мышления;</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понятийное мышление;</a:t>
                      </a:r>
                    </a:p>
                    <a:p>
                      <a:pPr>
                        <a:buFont typeface="Arial"/>
                        <a:buChar char="•"/>
                      </a:pPr>
                      <a:r>
                        <a:rPr lang="ru-RU" sz="800" b="1" u="none" strike="noStrike" dirty="0">
                          <a:latin typeface="Arial"/>
                        </a:rPr>
                        <a:t>предметность (объекты реального мира и их признаки) мышления;</a:t>
                      </a:r>
                    </a:p>
                  </a:txBody>
                  <a:tcPr marL="28575" marR="28575" marT="28575" marB="28575" anchor="ctr"/>
                </a:tc>
                <a:tc>
                  <a:txBody>
                    <a:bodyPr/>
                    <a:lstStyle/>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творческое мышление;</a:t>
                      </a:r>
                    </a:p>
                    <a:p>
                      <a:pPr>
                        <a:buFont typeface="Arial"/>
                        <a:buChar char="•"/>
                      </a:pPr>
                      <a:r>
                        <a:rPr lang="ru-RU" sz="800" b="1" u="none" strike="noStrike" dirty="0">
                          <a:latin typeface="Arial"/>
                        </a:rPr>
                        <a:t>память на лица;</a:t>
                      </a:r>
                    </a:p>
                    <a:p>
                      <a:pPr>
                        <a:buFont typeface="Arial"/>
                        <a:buChar char="•"/>
                      </a:pPr>
                      <a:r>
                        <a:rPr lang="ru-RU" sz="800" b="1" u="none" strike="noStrike" dirty="0">
                          <a:latin typeface="Arial"/>
                        </a:rPr>
                        <a:t>эмоциональная память;</a:t>
                      </a:r>
                    </a:p>
                    <a:p>
                      <a:pPr>
                        <a:buFont typeface="Arial"/>
                        <a:buChar char="•"/>
                      </a:pPr>
                      <a:r>
                        <a:rPr lang="ru-RU" sz="800" b="1" u="none" strike="noStrike" dirty="0">
                          <a:latin typeface="Arial"/>
                        </a:rPr>
                        <a:t>коммуникативные способности (</a:t>
                      </a:r>
                      <a:r>
                        <a:rPr lang="ru-RU" sz="800" b="1" u="none" strike="noStrike" dirty="0" err="1">
                          <a:latin typeface="Arial"/>
                        </a:rPr>
                        <a:t>способности</a:t>
                      </a:r>
                      <a:r>
                        <a:rPr lang="ru-RU" sz="800" b="1" u="none" strike="noStrike" dirty="0">
                          <a:latin typeface="Arial"/>
                        </a:rPr>
                        <a:t> общения и взаимодействия с людьми);</a:t>
                      </a:r>
                    </a:p>
                    <a:p>
                      <a:pPr>
                        <a:buFont typeface="Arial"/>
                        <a:buChar char="•"/>
                      </a:pPr>
                      <a:r>
                        <a:rPr lang="ru-RU" sz="800" b="1" u="none" strike="noStrike" dirty="0">
                          <a:latin typeface="Arial"/>
                        </a:rPr>
                        <a:t>способность речевого аппарата к интенсивной и длительной работе;</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способность контролировать свои эмоции;</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упорство;</a:t>
                      </a:r>
                    </a:p>
                    <a:p>
                      <a:pPr>
                        <a:buFont typeface="Arial"/>
                        <a:buChar char="•"/>
                      </a:pPr>
                      <a:r>
                        <a:rPr lang="ru-RU" sz="800" b="1" u="none" strike="noStrike" dirty="0">
                          <a:latin typeface="Arial"/>
                        </a:rPr>
                        <a:t>усидчивость;</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способность к </a:t>
                      </a:r>
                      <a:r>
                        <a:rPr lang="ru-RU" sz="800" b="1" u="none" strike="noStrike" dirty="0" err="1">
                          <a:latin typeface="Arial"/>
                        </a:rPr>
                        <a:t>эмпатии</a:t>
                      </a:r>
                      <a:r>
                        <a:rPr lang="ru-RU" sz="800" b="1" u="none" strike="noStrike" dirty="0">
                          <a:latin typeface="Arial"/>
                        </a:rPr>
                        <a:t>, сопереживанию;</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способность убеждать людей;</a:t>
                      </a:r>
                    </a:p>
                    <a:p>
                      <a:pPr>
                        <a:buFont typeface="Arial"/>
                        <a:buChar char="•"/>
                      </a:pPr>
                      <a:r>
                        <a:rPr lang="ru-RU" sz="800" b="1" u="none" strike="noStrike" dirty="0">
                          <a:latin typeface="Arial"/>
                        </a:rPr>
                        <a:t>умение прогнозировать ситуацию;</a:t>
                      </a:r>
                    </a:p>
                    <a:p>
                      <a:pPr>
                        <a:buFont typeface="Arial"/>
                        <a:buChar char="•"/>
                      </a:pPr>
                      <a:r>
                        <a:rPr lang="ru-RU" sz="800" b="1" u="none" strike="noStrike" dirty="0">
                          <a:latin typeface="Arial"/>
                        </a:rPr>
                        <a:t>умение слушать и слышать собеседника и сопереживать;</a:t>
                      </a:r>
                    </a:p>
                    <a:p>
                      <a:pPr>
                        <a:buFont typeface="Arial"/>
                        <a:buChar char="•"/>
                      </a:pPr>
                      <a:r>
                        <a:rPr lang="ru-RU" sz="800" b="1" u="none" strike="noStrike" dirty="0">
                          <a:latin typeface="Arial"/>
                        </a:rPr>
                        <a:t>умение хранить тайну.</a:t>
                      </a:r>
                    </a:p>
                  </a:txBody>
                  <a:tcPr marL="28575" marR="28575" marT="28575" marB="28575" anchor="ctr"/>
                </a:tc>
              </a:tr>
              <a:tr h="147347">
                <a:tc gridSpan="2">
                  <a:txBody>
                    <a:bodyPr/>
                    <a:lstStyle/>
                    <a:p>
                      <a:pPr algn="ctr"/>
                      <a:r>
                        <a:rPr lang="ru-RU" sz="800" b="1" dirty="0">
                          <a:latin typeface="Verdana"/>
                        </a:rPr>
                        <a:t>Заболевания, противопоказанные для профессии "Социальный работник":</a:t>
                      </a:r>
                      <a:endParaRPr lang="ru-RU" sz="800" dirty="0">
                        <a:latin typeface="Verdana"/>
                      </a:endParaRPr>
                    </a:p>
                  </a:txBody>
                  <a:tcPr marL="28575" marR="28575" marT="28575" marB="28575" anchor="ctr"/>
                </a:tc>
                <a:tc hMerge="1">
                  <a:txBody>
                    <a:bodyPr/>
                    <a:lstStyle/>
                    <a:p>
                      <a:endParaRPr lang="ru-RU"/>
                    </a:p>
                  </a:txBody>
                  <a:tcPr/>
                </a:tc>
              </a:tr>
              <a:tr h="648955">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347991">
                <a:tc gridSpan="2">
                  <a:txBody>
                    <a:bodyPr/>
                    <a:lstStyle/>
                    <a:p>
                      <a:r>
                        <a:rPr lang="ru-RU" sz="800" b="1" dirty="0">
                          <a:latin typeface="Verdana"/>
                        </a:rPr>
                        <a:t>Уровень </a:t>
                      </a:r>
                      <a:r>
                        <a:rPr lang="ru-RU" sz="800" b="1" dirty="0" smtClean="0">
                          <a:latin typeface="Verdana"/>
                        </a:rPr>
                        <a:t>образования:</a:t>
                      </a:r>
                      <a:r>
                        <a:rPr lang="ru-RU" sz="800" b="1" baseline="0" dirty="0" smtClean="0">
                          <a:latin typeface="Verdana"/>
                        </a:rPr>
                        <a:t> </a:t>
                      </a:r>
                      <a:r>
                        <a:rPr lang="ru-RU" sz="800" dirty="0" smtClean="0">
                          <a:latin typeface="Verdana"/>
                        </a:rPr>
                        <a:t>Для </a:t>
                      </a:r>
                      <a:r>
                        <a:rPr lang="ru-RU" sz="800" dirty="0">
                          <a:latin typeface="Verdana"/>
                        </a:rPr>
                        <a:t>овладения профессией </a:t>
                      </a:r>
                      <a:r>
                        <a:rPr lang="ru-RU" sz="800" dirty="0" smtClean="0">
                          <a:latin typeface="Verdana"/>
                        </a:rPr>
                        <a:t> </a:t>
                      </a:r>
                      <a:r>
                        <a:rPr lang="ru-RU" sz="800" dirty="0">
                          <a:latin typeface="Verdana"/>
                        </a:rPr>
                        <a:t>необходимо либо среднее, либо высшее профессиональное образование. Направления: СОЦИАЛЬНЫЕ НАУКИ, ОБРАЗОВАНИЕ И ПЕДАГОГИКА, ПРАВО, СОЦИАЛЬНАЯ РАБОТА И ИЗДАТЕЛЬСКОЕ ДЕЛО.</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normAutofit/>
          </a:bodyPr>
          <a:lstStyle/>
          <a:p>
            <a:r>
              <a:rPr lang="ru-RU" sz="1200" b="1" dirty="0"/>
              <a:t>Специалист по связям с общественностью (пиарщик - РR - </a:t>
            </a:r>
            <a:r>
              <a:rPr lang="ru-RU" sz="1200" b="1" dirty="0" err="1"/>
              <a:t>public</a:t>
            </a:r>
            <a:r>
              <a:rPr lang="ru-RU" sz="1200" b="1" dirty="0"/>
              <a:t> </a:t>
            </a:r>
            <a:r>
              <a:rPr lang="ru-RU" sz="1200" b="1" dirty="0" err="1"/>
              <a:t>relations</a:t>
            </a:r>
            <a:r>
              <a:rPr lang="ru-RU" sz="1200" b="1" dirty="0"/>
              <a:t>)</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9"/>
          <a:ext cx="8229600" cy="5996940"/>
        </p:xfrm>
        <a:graphic>
          <a:graphicData uri="http://schemas.openxmlformats.org/drawingml/2006/table">
            <a:tbl>
              <a:tblPr firstRow="1" bandRow="1">
                <a:tableStyleId>{5C22544A-7EE6-4342-B048-85BDC9FD1C3A}</a:tableStyleId>
              </a:tblPr>
              <a:tblGrid>
                <a:gridCol w="4114800"/>
                <a:gridCol w="4114800"/>
              </a:tblGrid>
              <a:tr h="276476">
                <a:tc gridSpan="2">
                  <a:txBody>
                    <a:bodyPr/>
                    <a:lstStyle/>
                    <a:p>
                      <a:r>
                        <a:rPr lang="ru-RU" sz="900" b="1" i="0" kern="1200" dirty="0" smtClean="0">
                          <a:solidFill>
                            <a:schemeClr val="lt1"/>
                          </a:solidFill>
                          <a:latin typeface="+mn-lt"/>
                          <a:ea typeface="+mn-ea"/>
                          <a:cs typeface="+mn-cs"/>
                        </a:rPr>
                        <a:t>Назначение профессии "Специалист по связям с общественностью" (пиарщик – РR – </a:t>
                      </a:r>
                      <a:r>
                        <a:rPr lang="ru-RU" sz="900" b="1" i="0" kern="1200" dirty="0" err="1" smtClean="0">
                          <a:solidFill>
                            <a:schemeClr val="lt1"/>
                          </a:solidFill>
                          <a:latin typeface="+mn-lt"/>
                          <a:ea typeface="+mn-ea"/>
                          <a:cs typeface="+mn-cs"/>
                        </a:rPr>
                        <a:t>public</a:t>
                      </a:r>
                      <a:r>
                        <a:rPr lang="ru-RU" sz="900" b="1" i="0" kern="1200" dirty="0" smtClean="0">
                          <a:solidFill>
                            <a:schemeClr val="lt1"/>
                          </a:solidFill>
                          <a:latin typeface="+mn-lt"/>
                          <a:ea typeface="+mn-ea"/>
                          <a:cs typeface="+mn-cs"/>
                        </a:rPr>
                        <a:t> </a:t>
                      </a:r>
                      <a:r>
                        <a:rPr lang="ru-RU" sz="900" b="1" i="0" kern="1200" dirty="0" err="1" smtClean="0">
                          <a:solidFill>
                            <a:schemeClr val="lt1"/>
                          </a:solidFill>
                          <a:latin typeface="+mn-lt"/>
                          <a:ea typeface="+mn-ea"/>
                          <a:cs typeface="+mn-cs"/>
                        </a:rPr>
                        <a:t>relations</a:t>
                      </a:r>
                      <a:r>
                        <a:rPr lang="ru-RU" sz="9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разработка и сопровождение благоприятного имиджа организации. Организация положительных контактов компании с общественностью (пресс–конференции, интервью, реклама).</a:t>
                      </a:r>
                      <a:endParaRPr lang="ru-RU" sz="800" dirty="0"/>
                    </a:p>
                  </a:txBody>
                  <a:tcPr/>
                </a:tc>
                <a:tc hMerge="1">
                  <a:txBody>
                    <a:bodyPr/>
                    <a:lstStyle/>
                    <a:p>
                      <a:endParaRPr lang="ru-RU" dirty="0"/>
                    </a:p>
                  </a:txBody>
                  <a:tcPr/>
                </a:tc>
              </a:tr>
              <a:tr h="578087">
                <a:tc gridSpan="2">
                  <a:txBody>
                    <a:bodyPr/>
                    <a:lstStyle/>
                    <a:p>
                      <a:r>
                        <a:rPr lang="ru-RU" sz="900" b="1" i="0" kern="1200" dirty="0" smtClean="0">
                          <a:solidFill>
                            <a:schemeClr val="dk1"/>
                          </a:solidFill>
                          <a:latin typeface="+mn-lt"/>
                          <a:ea typeface="+mn-ea"/>
                          <a:cs typeface="+mn-cs"/>
                        </a:rPr>
                        <a:t>Основные решаемые задачи профессии "Специалист по связям с общественностью" (пиарщик – РR – </a:t>
                      </a:r>
                      <a:r>
                        <a:rPr lang="ru-RU" sz="900" b="1" i="0" kern="1200" dirty="0" err="1" smtClean="0">
                          <a:solidFill>
                            <a:schemeClr val="dk1"/>
                          </a:solidFill>
                          <a:latin typeface="+mn-lt"/>
                          <a:ea typeface="+mn-ea"/>
                          <a:cs typeface="+mn-cs"/>
                        </a:rPr>
                        <a:t>public</a:t>
                      </a:r>
                      <a:r>
                        <a:rPr lang="ru-RU" sz="900" b="1" i="0" kern="1200" dirty="0" smtClean="0">
                          <a:solidFill>
                            <a:schemeClr val="dk1"/>
                          </a:solidFill>
                          <a:latin typeface="+mn-lt"/>
                          <a:ea typeface="+mn-ea"/>
                          <a:cs typeface="+mn-cs"/>
                        </a:rPr>
                        <a:t> </a:t>
                      </a:r>
                      <a:r>
                        <a:rPr lang="ru-RU" sz="900" b="1" i="0" kern="1200" dirty="0" err="1" smtClean="0">
                          <a:solidFill>
                            <a:schemeClr val="dk1"/>
                          </a:solidFill>
                          <a:latin typeface="+mn-lt"/>
                          <a:ea typeface="+mn-ea"/>
                          <a:cs typeface="+mn-cs"/>
                        </a:rPr>
                        <a:t>relations</a:t>
                      </a:r>
                      <a:r>
                        <a:rPr lang="ru-RU" sz="900" b="1" i="0" kern="1200" dirty="0" smtClean="0">
                          <a:solidFill>
                            <a:schemeClr val="dk1"/>
                          </a:solidFill>
                          <a:latin typeface="+mn-lt"/>
                          <a:ea typeface="+mn-ea"/>
                          <a:cs typeface="+mn-cs"/>
                        </a:rPr>
                        <a:t>):</a:t>
                      </a:r>
                      <a:endParaRPr lang="ru-RU" sz="9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формирование отношений внутри коллектива, разработка стратегии и тактики корпоративной и </a:t>
                      </a:r>
                      <a:r>
                        <a:rPr lang="ru-RU" sz="800" b="1" i="0" u="none" strike="noStrike" kern="1200" dirty="0" err="1" smtClean="0">
                          <a:solidFill>
                            <a:schemeClr val="dk1"/>
                          </a:solidFill>
                          <a:latin typeface="+mn-lt"/>
                          <a:ea typeface="+mn-ea"/>
                          <a:cs typeface="+mn-cs"/>
                        </a:rPr>
                        <a:t>имиджевой</a:t>
                      </a:r>
                      <a:r>
                        <a:rPr lang="ru-RU" sz="800" b="1" i="0" u="none" strike="noStrike" kern="1200" dirty="0" smtClean="0">
                          <a:solidFill>
                            <a:schemeClr val="dk1"/>
                          </a:solidFill>
                          <a:latin typeface="+mn-lt"/>
                          <a:ea typeface="+mn-ea"/>
                          <a:cs typeface="+mn-cs"/>
                        </a:rPr>
                        <a:t> политики;</a:t>
                      </a:r>
                    </a:p>
                    <a:p>
                      <a:r>
                        <a:rPr lang="ru-RU" sz="800" b="1" i="0" u="none" strike="noStrike" kern="1200" dirty="0" smtClean="0">
                          <a:solidFill>
                            <a:schemeClr val="dk1"/>
                          </a:solidFill>
                          <a:latin typeface="+mn-lt"/>
                          <a:ea typeface="+mn-ea"/>
                          <a:cs typeface="+mn-cs"/>
                        </a:rPr>
                        <a:t>выстраивание взаимоотношений с партнерами и конкурентами, СМИ, рекламными и PR–агентствами, государственными и общественными PR–структурами;</a:t>
                      </a:r>
                    </a:p>
                    <a:p>
                      <a:r>
                        <a:rPr lang="ru-RU" sz="800" b="1" i="0" u="none" strike="noStrike" kern="1200" dirty="0" smtClean="0">
                          <a:solidFill>
                            <a:schemeClr val="dk1"/>
                          </a:solidFill>
                          <a:latin typeface="+mn-lt"/>
                          <a:ea typeface="+mn-ea"/>
                          <a:cs typeface="+mn-cs"/>
                        </a:rPr>
                        <a:t>создание имиджа руководителя, лидера, коллектива, государства (организация и проведение презентаций, выставок, пресс–конференций избирательных, рекламных и PR–кампаний, составление пресс–релизов, текстов публичных выступлений).</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55798">
                <a:tc gridSpan="2">
                  <a:txBody>
                    <a:bodyPr/>
                    <a:lstStyle/>
                    <a:p>
                      <a:pPr algn="ctr"/>
                      <a:r>
                        <a:rPr lang="ru-RU" sz="900" b="1" dirty="0">
                          <a:latin typeface="Verdana"/>
                        </a:rPr>
                        <a:t>Профессионально–важные качества профессии "Специалист по связям с общественностью" (пиарщик – РR – </a:t>
                      </a:r>
                      <a:r>
                        <a:rPr lang="ru-RU" sz="900" b="1" dirty="0" err="1">
                          <a:latin typeface="Verdana"/>
                        </a:rPr>
                        <a:t>public</a:t>
                      </a:r>
                      <a:r>
                        <a:rPr lang="ru-RU" sz="900" b="1" dirty="0">
                          <a:latin typeface="Verdana"/>
                        </a:rPr>
                        <a:t> </a:t>
                      </a:r>
                      <a:r>
                        <a:rPr lang="ru-RU" sz="900" b="1" dirty="0" err="1">
                          <a:latin typeface="Verdana"/>
                        </a:rPr>
                        <a:t>relations</a:t>
                      </a:r>
                      <a:r>
                        <a:rPr lang="ru-RU" sz="900" b="1" dirty="0">
                          <a:latin typeface="Verdana"/>
                        </a:rPr>
                        <a:t>):</a:t>
                      </a:r>
                      <a:endParaRPr lang="ru-RU" sz="900" dirty="0">
                        <a:latin typeface="Verdana"/>
                      </a:endParaRPr>
                    </a:p>
                  </a:txBody>
                  <a:tcPr marL="28575" marR="28575" marT="28575" marB="28575" anchor="ctr"/>
                </a:tc>
                <a:tc hMerge="1">
                  <a:txBody>
                    <a:bodyPr/>
                    <a:lstStyle/>
                    <a:p>
                      <a:endParaRPr lang="ru-RU"/>
                    </a:p>
                  </a:txBody>
                  <a:tcPr/>
                </a:tc>
              </a:tr>
              <a:tr h="2460012">
                <a:tc>
                  <a:txBody>
                    <a:bodyPr/>
                    <a:lstStyle/>
                    <a:p>
                      <a:pPr>
                        <a:buFont typeface="Arial"/>
                        <a:buChar char="•"/>
                      </a:pPr>
                      <a:r>
                        <a:rPr lang="ru-RU" sz="800" b="1" u="none" strike="noStrike" dirty="0">
                          <a:latin typeface="Arial"/>
                        </a:rPr>
                        <a:t>адекватная самооценка;</a:t>
                      </a:r>
                    </a:p>
                    <a:p>
                      <a:pPr>
                        <a:buFont typeface="Arial"/>
                        <a:buChar char="•"/>
                      </a:pPr>
                      <a:r>
                        <a:rPr lang="ru-RU" sz="800" b="1" u="none" strike="noStrike" dirty="0">
                          <a:latin typeface="Arial"/>
                        </a:rPr>
                        <a:t>инициативность;</a:t>
                      </a:r>
                    </a:p>
                    <a:p>
                      <a:pPr>
                        <a:buFont typeface="Arial"/>
                        <a:buChar char="•"/>
                      </a:pPr>
                      <a:r>
                        <a:rPr lang="ru-RU" sz="800" b="1" u="none" strike="noStrike" dirty="0">
                          <a:latin typeface="Arial"/>
                        </a:rPr>
                        <a:t>оптимизм, доминирование положительных эмоций;</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самодостаточность (ориентация на собственные силы, уверенность в себе, чувство </a:t>
                      </a:r>
                      <a:r>
                        <a:rPr lang="ru-RU" sz="800" b="1" u="none" strike="noStrike" dirty="0" err="1">
                          <a:latin typeface="Arial"/>
                        </a:rPr>
                        <a:t>самоэффективности</a:t>
                      </a:r>
                      <a:r>
                        <a:rPr lang="ru-RU" sz="800" b="1" u="none" strike="noStrike" dirty="0">
                          <a:latin typeface="Arial"/>
                        </a:rPr>
                        <a:t>);</a:t>
                      </a:r>
                    </a:p>
                    <a:p>
                      <a:pPr>
                        <a:buFont typeface="Arial"/>
                        <a:buChar char="•"/>
                      </a:pPr>
                      <a:r>
                        <a:rPr lang="ru-RU" sz="800" b="1" u="none" strike="noStrike" dirty="0">
                          <a:latin typeface="Arial"/>
                        </a:rPr>
                        <a:t>самоконтроль, способность к самонаблюдению;</a:t>
                      </a:r>
                    </a:p>
                    <a:p>
                      <a:pPr>
                        <a:buFont typeface="Arial"/>
                        <a:buChar char="•"/>
                      </a:pPr>
                      <a:r>
                        <a:rPr lang="ru-RU" sz="800" b="1" u="none" strike="noStrike" dirty="0">
                          <a:latin typeface="Arial"/>
                        </a:rPr>
                        <a:t>самокритичность;</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целеустремленность;</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развитые волевые качества;</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гибкость мышления;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txBody>
                  <a:tcPr marL="28575" marR="28575" marT="28575" marB="28575" anchor="ctr"/>
                </a:tc>
                <a:tc>
                  <a:txBody>
                    <a:bodyPr/>
                    <a:lstStyle/>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память на лица;</a:t>
                      </a:r>
                    </a:p>
                    <a:p>
                      <a:pPr>
                        <a:buFont typeface="Arial"/>
                        <a:buChar char="•"/>
                      </a:pPr>
                      <a:r>
                        <a:rPr lang="ru-RU" sz="800" b="1" u="none" strike="noStrike" dirty="0">
                          <a:latin typeface="Arial"/>
                        </a:rPr>
                        <a:t>память на семантику (смысл) текста;</a:t>
                      </a:r>
                    </a:p>
                    <a:p>
                      <a:pPr>
                        <a:buFont typeface="Arial"/>
                        <a:buChar char="•"/>
                      </a:pPr>
                      <a:r>
                        <a:rPr lang="ru-RU" sz="800" b="1" u="none" strike="noStrike" dirty="0">
                          <a:latin typeface="Arial"/>
                        </a:rPr>
                        <a:t>память на слова и фразы;</a:t>
                      </a:r>
                    </a:p>
                    <a:p>
                      <a:pPr>
                        <a:buFont typeface="Arial"/>
                        <a:buChar char="•"/>
                      </a:pPr>
                      <a:r>
                        <a:rPr lang="ru-RU" sz="800" b="1" u="none" strike="noStrike" dirty="0">
                          <a:latin typeface="Arial"/>
                        </a:rPr>
                        <a:t>память на цифры, даты;</a:t>
                      </a:r>
                    </a:p>
                    <a:p>
                      <a:pPr>
                        <a:buFont typeface="Arial"/>
                        <a:buChar char="•"/>
                      </a:pPr>
                      <a:r>
                        <a:rPr lang="ru-RU" sz="800" b="1" u="none" strike="noStrike" dirty="0">
                          <a:latin typeface="Arial"/>
                        </a:rPr>
                        <a:t>развитая словесно–логическая память;</a:t>
                      </a:r>
                    </a:p>
                    <a:p>
                      <a:pPr>
                        <a:buFont typeface="Arial"/>
                        <a:buChar char="•"/>
                      </a:pPr>
                      <a:r>
                        <a:rPr lang="ru-RU" sz="800" b="1" u="none" strike="noStrike" dirty="0">
                          <a:latin typeface="Arial"/>
                        </a:rPr>
                        <a:t>общительность;</a:t>
                      </a:r>
                    </a:p>
                    <a:p>
                      <a:pPr>
                        <a:buFont typeface="Arial"/>
                        <a:buChar char="•"/>
                      </a:pPr>
                      <a:r>
                        <a:rPr lang="ru-RU" sz="800" b="1" u="none" strike="noStrike" dirty="0">
                          <a:latin typeface="Arial"/>
                        </a:rPr>
                        <a:t>способность речевого аппарата к интенсивной и длительной работе;</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способность контролировать свои эмоции;</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способность влиять на окружающих;</a:t>
                      </a:r>
                    </a:p>
                    <a:p>
                      <a:pPr>
                        <a:buFont typeface="Arial"/>
                        <a:buChar char="•"/>
                      </a:pPr>
                      <a:r>
                        <a:rPr lang="ru-RU" sz="800" b="1" u="none" strike="noStrike" dirty="0">
                          <a:latin typeface="Arial"/>
                        </a:rPr>
                        <a:t>способность убеждать людей;</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умение быть интересным для </a:t>
                      </a:r>
                      <a:r>
                        <a:rPr lang="ru-RU" sz="800" b="1" u="none" strike="noStrike" dirty="0" err="1">
                          <a:latin typeface="Arial"/>
                        </a:rPr>
                        <a:t>содбеседника</a:t>
                      </a:r>
                      <a:r>
                        <a:rPr lang="ru-RU" sz="800" b="1" u="none" strike="noStrike" dirty="0">
                          <a:latin typeface="Arial"/>
                        </a:rPr>
                        <a:t>;</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умение понять потребность клиента и найти подход к нему.</a:t>
                      </a:r>
                    </a:p>
                  </a:txBody>
                  <a:tcPr marL="28575" marR="28575" marT="28575" marB="28575" anchor="ctr"/>
                </a:tc>
              </a:tr>
              <a:tr h="155798">
                <a:tc gridSpan="2">
                  <a:txBody>
                    <a:bodyPr/>
                    <a:lstStyle/>
                    <a:p>
                      <a:pPr algn="ctr"/>
                      <a:r>
                        <a:rPr lang="ru-RU" sz="900" b="1" dirty="0">
                          <a:latin typeface="Verdana"/>
                        </a:rPr>
                        <a:t>Заболевания, противопоказанные для профессии "Специалист по связям с общественностью" (пиарщик – РR – </a:t>
                      </a:r>
                      <a:r>
                        <a:rPr lang="ru-RU" sz="900" b="1" dirty="0" err="1">
                          <a:latin typeface="Verdana"/>
                        </a:rPr>
                        <a:t>public</a:t>
                      </a:r>
                      <a:r>
                        <a:rPr lang="ru-RU" sz="900" b="1" dirty="0">
                          <a:latin typeface="Verdana"/>
                        </a:rPr>
                        <a:t> </a:t>
                      </a:r>
                      <a:r>
                        <a:rPr lang="ru-RU" sz="900" b="1" dirty="0" err="1">
                          <a:latin typeface="Verdana"/>
                        </a:rPr>
                        <a:t>relations</a:t>
                      </a:r>
                      <a:r>
                        <a:rPr lang="ru-RU" sz="900" b="1" dirty="0">
                          <a:latin typeface="Verdana"/>
                        </a:rPr>
                        <a:t>):</a:t>
                      </a:r>
                      <a:endParaRPr lang="ru-RU" sz="900" dirty="0">
                        <a:latin typeface="Verdana"/>
                      </a:endParaRPr>
                    </a:p>
                  </a:txBody>
                  <a:tcPr marL="28575" marR="28575" marT="28575" marB="28575" anchor="ctr"/>
                </a:tc>
                <a:tc hMerge="1">
                  <a:txBody>
                    <a:bodyPr/>
                    <a:lstStyle/>
                    <a:p>
                      <a:endParaRPr lang="ru-RU"/>
                    </a:p>
                  </a:txBody>
                  <a:tcPr/>
                </a:tc>
              </a:tr>
              <a:tr h="650348">
                <a:tc>
                  <a:txBody>
                    <a:bodyPr/>
                    <a:lstStyle/>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расстройства координации движений;</a:t>
                      </a:r>
                    </a:p>
                    <a:p>
                      <a:pPr>
                        <a:buFont typeface="Arial"/>
                        <a:buChar char="•"/>
                      </a:pPr>
                      <a:r>
                        <a:rPr lang="ru-RU" sz="800" b="1" u="none" strike="noStrike">
                          <a:latin typeface="Arial"/>
                        </a:rPr>
                        <a:t>расстройства речи;</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155798">
                <a:tc gridSpan="2">
                  <a:txBody>
                    <a:bodyPr/>
                    <a:lstStyle/>
                    <a:p>
                      <a:r>
                        <a:rPr lang="ru-RU" sz="900" b="1" dirty="0">
                          <a:latin typeface="Verdana"/>
                        </a:rPr>
                        <a:t>Уровень образования профессии "Специалист по связям с общественностью" (пиарщик – РR – </a:t>
                      </a:r>
                      <a:r>
                        <a:rPr lang="ru-RU" sz="900" b="1" dirty="0" err="1">
                          <a:latin typeface="Verdana"/>
                        </a:rPr>
                        <a:t>public</a:t>
                      </a:r>
                      <a:r>
                        <a:rPr lang="ru-RU" sz="900" b="1" dirty="0">
                          <a:latin typeface="Verdana"/>
                        </a:rPr>
                        <a:t> </a:t>
                      </a:r>
                      <a:r>
                        <a:rPr lang="ru-RU" sz="900" b="1" dirty="0" err="1">
                          <a:latin typeface="Verdana"/>
                        </a:rPr>
                        <a:t>relations</a:t>
                      </a:r>
                      <a:r>
                        <a:rPr lang="ru-RU" sz="900" b="1" dirty="0">
                          <a:latin typeface="Verdana"/>
                        </a:rPr>
                        <a:t>)</a:t>
                      </a:r>
                      <a:endParaRPr lang="ru-RU" sz="900" dirty="0">
                        <a:latin typeface="Verdana"/>
                      </a:endParaRPr>
                    </a:p>
                  </a:txBody>
                  <a:tcPr marL="28575" marR="28575" marT="28575" marB="28575" anchor="ctr"/>
                </a:tc>
                <a:tc hMerge="1">
                  <a:txBody>
                    <a:bodyPr/>
                    <a:lstStyle/>
                    <a:p>
                      <a:endParaRPr lang="ru-RU"/>
                    </a:p>
                  </a:txBody>
                  <a:tcPr/>
                </a:tc>
              </a:tr>
              <a:tr h="248200">
                <a:tc gridSpan="2">
                  <a:txBody>
                    <a:bodyPr/>
                    <a:lstStyle/>
                    <a:p>
                      <a:r>
                        <a:rPr lang="ru-RU" sz="800" dirty="0">
                          <a:latin typeface="Verdana"/>
                        </a:rPr>
                        <a:t>Для овладения профессией "Специалист по связям с общественностью" (пиарщик – РR – </a:t>
                      </a:r>
                      <a:r>
                        <a:rPr lang="ru-RU" sz="800" dirty="0" err="1">
                          <a:latin typeface="Verdana"/>
                        </a:rPr>
                        <a:t>public</a:t>
                      </a:r>
                      <a:r>
                        <a:rPr lang="ru-RU" sz="800" dirty="0">
                          <a:latin typeface="Verdana"/>
                        </a:rPr>
                        <a:t> </a:t>
                      </a:r>
                      <a:r>
                        <a:rPr lang="ru-RU" sz="800" dirty="0" err="1">
                          <a:latin typeface="Verdana"/>
                        </a:rPr>
                        <a:t>relations</a:t>
                      </a:r>
                      <a:r>
                        <a:rPr lang="ru-RU" sz="800" dirty="0">
                          <a:latin typeface="Verdana"/>
                        </a:rPr>
                        <a:t>) необходимо высшее профессиональное образование. Направление: ГУМАНИТАРНЫЕ И СОЦИАЛЬНЫЕ НАУКИ.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476672"/>
          </a:xfrm>
        </p:spPr>
        <p:txBody>
          <a:bodyPr>
            <a:normAutofit/>
          </a:bodyPr>
          <a:lstStyle/>
          <a:p>
            <a:r>
              <a:rPr lang="ru-RU" sz="1200" b="1" dirty="0"/>
              <a:t>Спортсмен</a:t>
            </a:r>
            <a:endParaRPr lang="ru-RU" sz="1200" dirty="0"/>
          </a:p>
        </p:txBody>
      </p:sp>
      <p:sp>
        <p:nvSpPr>
          <p:cNvPr id="3" name="Содержимое 2"/>
          <p:cNvSpPr>
            <a:spLocks noGrp="1"/>
          </p:cNvSpPr>
          <p:nvPr>
            <p:ph idx="1"/>
          </p:nvPr>
        </p:nvSpPr>
        <p:spPr/>
        <p:txBody>
          <a:bodyPr/>
          <a:lstStyle/>
          <a:p>
            <a:endParaRPr lang="ru-RU" dirty="0"/>
          </a:p>
        </p:txBody>
      </p:sp>
      <p:graphicFrame>
        <p:nvGraphicFramePr>
          <p:cNvPr id="4" name="Содержимое 3"/>
          <p:cNvGraphicFramePr>
            <a:graphicFrameLocks/>
          </p:cNvGraphicFramePr>
          <p:nvPr/>
        </p:nvGraphicFramePr>
        <p:xfrm>
          <a:off x="395536" y="764704"/>
          <a:ext cx="8229600" cy="5573318"/>
        </p:xfrm>
        <a:graphic>
          <a:graphicData uri="http://schemas.openxmlformats.org/drawingml/2006/table">
            <a:tbl>
              <a:tblPr firstRow="1" bandRow="1">
                <a:tableStyleId>{5C22544A-7EE6-4342-B048-85BDC9FD1C3A}</a:tableStyleId>
              </a:tblPr>
              <a:tblGrid>
                <a:gridCol w="4114800"/>
                <a:gridCol w="4114800"/>
              </a:tblGrid>
              <a:tr h="416264">
                <a:tc gridSpan="2">
                  <a:txBody>
                    <a:bodyPr/>
                    <a:lstStyle/>
                    <a:p>
                      <a:r>
                        <a:rPr lang="ru-RU" sz="1000" b="1" i="0" kern="1200" dirty="0" smtClean="0">
                          <a:solidFill>
                            <a:schemeClr val="lt1"/>
                          </a:solidFill>
                          <a:latin typeface="+mn-lt"/>
                          <a:ea typeface="+mn-ea"/>
                          <a:cs typeface="+mn-cs"/>
                        </a:rPr>
                        <a:t>Назначение профессии "Спортсмен": </a:t>
                      </a:r>
                      <a:r>
                        <a:rPr lang="ru-RU" sz="800" b="0" i="0" kern="1200" dirty="0" smtClean="0">
                          <a:solidFill>
                            <a:schemeClr val="lt1"/>
                          </a:solidFill>
                          <a:latin typeface="+mn-lt"/>
                          <a:ea typeface="+mn-ea"/>
                          <a:cs typeface="+mn-cs"/>
                        </a:rPr>
                        <a:t>воспитание и развитие в себе выносливости, силы, быстроты, стремления к успеху, для достижения наилучших спортивных результатов, выполнения спортивных нормативов, разрядов и эффективного выступления на соревнованиях. Предметом труда профессии является физическая и психологическая готовность к соревнованиям.</a:t>
                      </a:r>
                      <a:endParaRPr lang="ru-RU" sz="800" dirty="0"/>
                    </a:p>
                  </a:txBody>
                  <a:tcPr/>
                </a:tc>
                <a:tc hMerge="1">
                  <a:txBody>
                    <a:bodyPr/>
                    <a:lstStyle/>
                    <a:p>
                      <a:endParaRPr lang="ru-RU" dirty="0"/>
                    </a:p>
                  </a:txBody>
                  <a:tcPr/>
                </a:tc>
              </a:tr>
              <a:tr h="638271">
                <a:tc gridSpan="2">
                  <a:txBody>
                    <a:bodyPr/>
                    <a:lstStyle/>
                    <a:p>
                      <a:r>
                        <a:rPr lang="ru-RU" sz="1000" b="1" i="0" kern="1200" dirty="0" smtClean="0">
                          <a:solidFill>
                            <a:schemeClr val="dk1"/>
                          </a:solidFill>
                          <a:latin typeface="+mn-lt"/>
                          <a:ea typeface="+mn-ea"/>
                          <a:cs typeface="+mn-cs"/>
                        </a:rPr>
                        <a:t>Основные решаемые задачи профессии "Спортсмен":</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педагогическая и тренерская деятельность в образовательных учреждениях, в организациях, на предприятиях, в сборных командах по видам спорта;</a:t>
                      </a:r>
                    </a:p>
                    <a:p>
                      <a:r>
                        <a:rPr lang="ru-RU" sz="800" b="1" i="0" u="none" strike="noStrike" kern="1200" dirty="0" smtClean="0">
                          <a:solidFill>
                            <a:schemeClr val="dk1"/>
                          </a:solidFill>
                          <a:latin typeface="+mn-lt"/>
                          <a:ea typeface="+mn-ea"/>
                          <a:cs typeface="+mn-cs"/>
                        </a:rPr>
                        <a:t>управленческая деятельность в сфере физической культуры и спорта;</a:t>
                      </a:r>
                    </a:p>
                    <a:p>
                      <a:r>
                        <a:rPr lang="ru-RU" sz="800" b="1" i="0" u="none" strike="noStrike" kern="1200" dirty="0" smtClean="0">
                          <a:solidFill>
                            <a:schemeClr val="dk1"/>
                          </a:solidFill>
                          <a:latin typeface="+mn-lt"/>
                          <a:ea typeface="+mn-ea"/>
                          <a:cs typeface="+mn-cs"/>
                        </a:rPr>
                        <a:t>рекреационная и реабилитационная деятельность средствами физической культуры и спорта в </a:t>
                      </a:r>
                      <a:r>
                        <a:rPr lang="ru-RU" sz="800" b="1" i="0" u="none" strike="noStrike" kern="1200" dirty="0" err="1" smtClean="0">
                          <a:solidFill>
                            <a:schemeClr val="dk1"/>
                          </a:solidFill>
                          <a:latin typeface="+mn-lt"/>
                          <a:ea typeface="+mn-ea"/>
                          <a:cs typeface="+mn-cs"/>
                        </a:rPr>
                        <a:t>физкультурно</a:t>
                      </a:r>
                      <a:r>
                        <a:rPr lang="ru-RU" sz="800" b="1" i="0" u="none" strike="noStrike" kern="1200" dirty="0" smtClean="0">
                          <a:solidFill>
                            <a:schemeClr val="dk1"/>
                          </a:solidFill>
                          <a:latin typeface="+mn-lt"/>
                          <a:ea typeface="+mn-ea"/>
                          <a:cs typeface="+mn-cs"/>
                        </a:rPr>
                        <a:t>–спортивных, спортивно–зрелищных, туристских, лечебных, реабилитационных и профилактических учреждениях.</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297954">
                <a:tc gridSpan="2">
                  <a:txBody>
                    <a:bodyPr/>
                    <a:lstStyle/>
                    <a:p>
                      <a:pPr algn="ctr"/>
                      <a:r>
                        <a:rPr lang="ru-RU" sz="1000" b="1" dirty="0">
                          <a:latin typeface="Verdana"/>
                        </a:rPr>
                        <a:t>Профессионально–важные качества профессии "Спортсмен":</a:t>
                      </a:r>
                      <a:endParaRPr lang="ru-RU" sz="1000" dirty="0">
                        <a:latin typeface="Verdana"/>
                      </a:endParaRPr>
                    </a:p>
                  </a:txBody>
                  <a:tcPr marL="28575" marR="28575" marT="28575" marB="28575" anchor="ctr"/>
                </a:tc>
                <a:tc hMerge="1">
                  <a:txBody>
                    <a:bodyPr/>
                    <a:lstStyle/>
                    <a:p>
                      <a:endParaRPr lang="ru-RU"/>
                    </a:p>
                  </a:txBody>
                  <a:tcPr/>
                </a:tc>
              </a:tr>
              <a:tr h="1606084">
                <a:tc>
                  <a:txBody>
                    <a:bodyPr/>
                    <a:lstStyle/>
                    <a:p>
                      <a:pPr>
                        <a:buFont typeface="Arial"/>
                        <a:buChar char="•"/>
                      </a:pPr>
                      <a:r>
                        <a:rPr lang="ru-RU" sz="800" b="1" u="none" strike="noStrike" dirty="0">
                          <a:latin typeface="Arial"/>
                        </a:rPr>
                        <a:t>оптимизм, доминирование положительных эмоций;</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решительность;</a:t>
                      </a:r>
                    </a:p>
                    <a:p>
                      <a:pPr>
                        <a:buFont typeface="Arial"/>
                        <a:buChar char="•"/>
                      </a:pPr>
                      <a:r>
                        <a:rPr lang="ru-RU" sz="800" b="1" u="none" strike="noStrike" dirty="0">
                          <a:latin typeface="Arial"/>
                        </a:rPr>
                        <a:t>самодостаточность (ориентация на собственные силы, уверенность в себе, чувство </a:t>
                      </a:r>
                      <a:r>
                        <a:rPr lang="ru-RU" sz="800" b="1" u="none" strike="noStrike" dirty="0" err="1">
                          <a:latin typeface="Arial"/>
                        </a:rPr>
                        <a:t>самоэффективности</a:t>
                      </a:r>
                      <a:r>
                        <a:rPr lang="ru-RU" sz="800" b="1" u="none" strike="noStrike" dirty="0">
                          <a:latin typeface="Arial"/>
                        </a:rPr>
                        <a:t>);</a:t>
                      </a:r>
                    </a:p>
                    <a:p>
                      <a:pPr>
                        <a:buFont typeface="Arial"/>
                        <a:buChar char="•"/>
                      </a:pPr>
                      <a:r>
                        <a:rPr lang="ru-RU" sz="800" b="1" u="none" strike="noStrike" dirty="0">
                          <a:latin typeface="Arial"/>
                        </a:rPr>
                        <a:t>самоконтроль, способность к самонаблюдению;</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развитые волевые качества;</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трудолюбие;</a:t>
                      </a:r>
                    </a:p>
                    <a:p>
                      <a:pPr>
                        <a:buFont typeface="Arial"/>
                        <a:buChar char="•"/>
                      </a:pPr>
                      <a:r>
                        <a:rPr lang="ru-RU" sz="800" b="1" u="none" strike="noStrike" dirty="0">
                          <a:latin typeface="Arial"/>
                        </a:rPr>
                        <a:t>уверенность в себе;</a:t>
                      </a:r>
                    </a:p>
                    <a:p>
                      <a:pPr>
                        <a:buFont typeface="Arial"/>
                        <a:buChar char="•"/>
                      </a:pPr>
                      <a:r>
                        <a:rPr lang="ru-RU" sz="800" b="1" u="none" strike="noStrike" dirty="0">
                          <a:latin typeface="Arial"/>
                        </a:rPr>
                        <a:t>целеустремленность;</a:t>
                      </a:r>
                    </a:p>
                    <a:p>
                      <a:pPr>
                        <a:buFont typeface="Arial"/>
                        <a:buChar char="•"/>
                      </a:pPr>
                      <a:r>
                        <a:rPr lang="ru-RU" sz="800" b="1" u="none" strike="noStrike" dirty="0">
                          <a:latin typeface="Arial"/>
                        </a:rPr>
                        <a:t>хорошо развитые свойства внимания;</a:t>
                      </a:r>
                    </a:p>
                  </a:txBody>
                  <a:tcPr marL="28575" marR="28575" marT="28575" marB="28575" anchor="ctr"/>
                </a:tc>
                <a:tc>
                  <a:txBody>
                    <a:bodyPr/>
                    <a:lstStyle/>
                    <a:p>
                      <a:pPr>
                        <a:buFont typeface="Arial"/>
                        <a:buChar char="•"/>
                      </a:pPr>
                      <a:r>
                        <a:rPr lang="ru-RU" sz="800" b="1" u="none" strike="noStrike" dirty="0">
                          <a:latin typeface="Arial"/>
                        </a:rPr>
                        <a:t>хорошо развитые свойства ощущений и восприятия (зрение, слух, обоняние, осязание);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память на сложные движения;</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выполнять работу в определенном темпе;</a:t>
                      </a:r>
                    </a:p>
                    <a:p>
                      <a:pPr>
                        <a:buFont typeface="Arial"/>
                        <a:buChar char="•"/>
                      </a:pPr>
                      <a:r>
                        <a:rPr lang="ru-RU" sz="800" b="1" u="none" strike="noStrike" dirty="0">
                          <a:latin typeface="Arial"/>
                        </a:rPr>
                        <a:t>упорство;</a:t>
                      </a:r>
                    </a:p>
                    <a:p>
                      <a:pPr>
                        <a:buFont typeface="Arial"/>
                        <a:buChar char="•"/>
                      </a:pPr>
                      <a:r>
                        <a:rPr lang="ru-RU" sz="800" b="1" u="none" strike="noStrike" dirty="0">
                          <a:latin typeface="Arial"/>
                        </a:rPr>
                        <a:t>усидчивость;</a:t>
                      </a:r>
                    </a:p>
                    <a:p>
                      <a:pPr>
                        <a:buFont typeface="Arial"/>
                        <a:buChar char="•"/>
                      </a:pPr>
                      <a:r>
                        <a:rPr lang="ru-RU" sz="800" b="1" u="none" strike="noStrike" dirty="0">
                          <a:latin typeface="Arial"/>
                        </a:rPr>
                        <a:t>способность переносить физическое и психическое напряжение;</a:t>
                      </a:r>
                    </a:p>
                    <a:p>
                      <a:pPr>
                        <a:buFont typeface="Arial"/>
                        <a:buChar char="•"/>
                      </a:pPr>
                      <a:r>
                        <a:rPr lang="ru-RU" sz="800" b="1" u="none" strike="noStrike" dirty="0">
                          <a:latin typeface="Arial"/>
                        </a:rPr>
                        <a:t>умение правильно и эффективно распределять время.</a:t>
                      </a:r>
                    </a:p>
                  </a:txBody>
                  <a:tcPr marL="28575" marR="28575" marT="28575" marB="28575" anchor="ctr"/>
                </a:tc>
              </a:tr>
              <a:tr h="297954">
                <a:tc gridSpan="2">
                  <a:txBody>
                    <a:bodyPr/>
                    <a:lstStyle/>
                    <a:p>
                      <a:pPr algn="ctr"/>
                      <a:r>
                        <a:rPr lang="ru-RU" sz="1000" b="1" dirty="0">
                          <a:latin typeface="Verdana"/>
                        </a:rPr>
                        <a:t>Заболевания, противопоказанные для профессии "Спортсмен":</a:t>
                      </a:r>
                      <a:endParaRPr lang="ru-RU" sz="1000" dirty="0">
                        <a:latin typeface="Verdana"/>
                      </a:endParaRPr>
                    </a:p>
                  </a:txBody>
                  <a:tcPr marL="28575" marR="28575" marT="28575" marB="28575" anchor="ctr"/>
                </a:tc>
                <a:tc hMerge="1">
                  <a:txBody>
                    <a:bodyPr/>
                    <a:lstStyle/>
                    <a:p>
                      <a:endParaRPr lang="ru-RU"/>
                    </a:p>
                  </a:txBody>
                  <a:tcPr/>
                </a:tc>
              </a:tr>
              <a:tr h="1273073">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вестибулярные расстройства, нарушение чувства равновесия;</a:t>
                      </a:r>
                    </a:p>
                    <a:p>
                      <a:pPr>
                        <a:buFont typeface="Arial"/>
                        <a:buChar char="•"/>
                      </a:pPr>
                      <a:r>
                        <a:rPr lang="ru-RU" sz="800" b="1" u="none" strike="noStrike">
                          <a:latin typeface="Arial"/>
                        </a:rPr>
                        <a:t>дрожание рук;</a:t>
                      </a:r>
                    </a:p>
                    <a:p>
                      <a:pPr>
                        <a:buFont typeface="Arial"/>
                        <a:buChar char="•"/>
                      </a:pPr>
                      <a:r>
                        <a:rPr lang="ru-RU" sz="800" b="1" u="none" strike="noStrike">
                          <a:latin typeface="Arial"/>
                        </a:rPr>
                        <a:t>расстройства речи;</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595910">
                <a:tc gridSpan="2">
                  <a:txBody>
                    <a:bodyPr/>
                    <a:lstStyle/>
                    <a:p>
                      <a:r>
                        <a:rPr lang="ru-RU" sz="1000" b="1" dirty="0">
                          <a:latin typeface="Verdana"/>
                        </a:rPr>
                        <a:t>Уровень образования профессии "Спортсмен"</a:t>
                      </a:r>
                      <a:endParaRPr lang="ru-RU" sz="1000" dirty="0">
                        <a:latin typeface="Verdana"/>
                      </a:endParaRPr>
                    </a:p>
                    <a:p>
                      <a:r>
                        <a:rPr lang="ru-RU" sz="800" dirty="0">
                          <a:latin typeface="Verdana"/>
                        </a:rPr>
                        <a:t>Для овладения профессией "Спортсмен" необходимо либо среднее, либо высшее профессиональное образование. Направление: ОБРАЗОВАНИЕ, ГУМАНИТАРНЫЕ И СОЦИАЛЬНЫЕ НАУКИ.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24942"/>
          </a:xfrm>
        </p:spPr>
        <p:txBody>
          <a:bodyPr>
            <a:normAutofit/>
          </a:bodyPr>
          <a:lstStyle/>
          <a:p>
            <a:r>
              <a:rPr lang="ru-RU" sz="1200" b="1" dirty="0"/>
              <a:t>Сценарист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764704"/>
          <a:ext cx="8229600" cy="5457091"/>
        </p:xfrm>
        <a:graphic>
          <a:graphicData uri="http://schemas.openxmlformats.org/drawingml/2006/table">
            <a:tbl>
              <a:tblPr firstRow="1" bandRow="1">
                <a:tableStyleId>{5C22544A-7EE6-4342-B048-85BDC9FD1C3A}</a:tableStyleId>
              </a:tblPr>
              <a:tblGrid>
                <a:gridCol w="4114800"/>
                <a:gridCol w="4114800"/>
              </a:tblGrid>
              <a:tr h="284138">
                <a:tc gridSpan="2">
                  <a:txBody>
                    <a:bodyPr/>
                    <a:lstStyle/>
                    <a:p>
                      <a:r>
                        <a:rPr lang="ru-RU" sz="1200" b="1" i="0" kern="1200" dirty="0" smtClean="0">
                          <a:solidFill>
                            <a:schemeClr val="lt1"/>
                          </a:solidFill>
                          <a:latin typeface="+mn-lt"/>
                          <a:ea typeface="+mn-ea"/>
                          <a:cs typeface="+mn-cs"/>
                        </a:rPr>
                        <a:t>Назначение профессии "Сценарист":</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создание сценария для театральной постановки или кино. Сценарий – одна из форм литературной работы, словесный прообраз театрального или кино– действа, его идейная первооснова, сложный набор компонентов: сюжета, персонажей, диалога, действия, фона и других.</a:t>
                      </a:r>
                      <a:endParaRPr lang="ru-RU" sz="1000" dirty="0"/>
                    </a:p>
                  </a:txBody>
                  <a:tcPr/>
                </a:tc>
                <a:tc hMerge="1">
                  <a:txBody>
                    <a:bodyPr/>
                    <a:lstStyle/>
                    <a:p>
                      <a:endParaRPr lang="ru-RU" dirty="0"/>
                    </a:p>
                  </a:txBody>
                  <a:tcPr/>
                </a:tc>
              </a:tr>
              <a:tr h="630552">
                <a:tc gridSpan="2">
                  <a:txBody>
                    <a:bodyPr/>
                    <a:lstStyle/>
                    <a:p>
                      <a:r>
                        <a:rPr lang="ru-RU" sz="1200" b="1" i="0" kern="1200" dirty="0" smtClean="0">
                          <a:solidFill>
                            <a:schemeClr val="dk1"/>
                          </a:solidFill>
                          <a:latin typeface="+mn-lt"/>
                          <a:ea typeface="+mn-ea"/>
                          <a:cs typeface="+mn-cs"/>
                        </a:rPr>
                        <a:t>Основные решаемые задачи профессии "Сценарист":</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осознание всех возможностей будущего произведения;</a:t>
                      </a:r>
                    </a:p>
                    <a:p>
                      <a:r>
                        <a:rPr lang="ru-RU" sz="1000" b="1" i="0" u="none" strike="noStrike" kern="1200" dirty="0" smtClean="0">
                          <a:solidFill>
                            <a:schemeClr val="dk1"/>
                          </a:solidFill>
                          <a:latin typeface="+mn-lt"/>
                          <a:ea typeface="+mn-ea"/>
                          <a:cs typeface="+mn-cs"/>
                        </a:rPr>
                        <a:t>выработка замысла произведения, продумывание сценария (структуры сюжета, развития сюжета, действий и обстановки интеграции, поиск решения для выражения характера, эмоций героев, придание персонажам черт живых людей);</a:t>
                      </a:r>
                    </a:p>
                    <a:p>
                      <a:r>
                        <a:rPr lang="ru-RU" sz="1000" b="1" i="0" u="none" strike="noStrike" kern="1200" dirty="0" smtClean="0">
                          <a:solidFill>
                            <a:schemeClr val="dk1"/>
                          </a:solidFill>
                          <a:latin typeface="+mn-lt"/>
                          <a:ea typeface="+mn-ea"/>
                          <a:cs typeface="+mn-cs"/>
                        </a:rPr>
                        <a:t>изложение сюжетной линии (план, конспект сценария, сценические карточки, черновики);</a:t>
                      </a:r>
                    </a:p>
                    <a:p>
                      <a:r>
                        <a:rPr lang="ru-RU" sz="1000" b="1" i="0" u="none" strike="noStrike" kern="1200" dirty="0" smtClean="0">
                          <a:solidFill>
                            <a:schemeClr val="dk1"/>
                          </a:solidFill>
                          <a:latin typeface="+mn-lt"/>
                          <a:ea typeface="+mn-ea"/>
                          <a:cs typeface="+mn-cs"/>
                        </a:rPr>
                        <a:t>поиск героев (актеров), обсуждение замысла сюжета с героями, проработка сцен (диалоги, ремарки монологи).</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284138">
                <a:tc gridSpan="2">
                  <a:txBody>
                    <a:bodyPr/>
                    <a:lstStyle/>
                    <a:p>
                      <a:pPr algn="ctr"/>
                      <a:r>
                        <a:rPr lang="ru-RU" sz="1100" b="1" dirty="0">
                          <a:latin typeface="Verdana"/>
                        </a:rPr>
                        <a:t>Профессионально–важные качества профессии "Сценарист":</a:t>
                      </a:r>
                      <a:endParaRPr lang="ru-RU" sz="1100" dirty="0">
                        <a:latin typeface="Verdana"/>
                      </a:endParaRPr>
                    </a:p>
                  </a:txBody>
                  <a:tcPr marL="28575" marR="28575" marT="28575" marB="28575" anchor="ctr"/>
                </a:tc>
                <a:tc hMerge="1">
                  <a:txBody>
                    <a:bodyPr/>
                    <a:lstStyle/>
                    <a:p>
                      <a:endParaRPr lang="ru-RU"/>
                    </a:p>
                  </a:txBody>
                  <a:tcPr/>
                </a:tc>
              </a:tr>
              <a:tr h="1258185">
                <a:tc>
                  <a:txBody>
                    <a:bodyPr/>
                    <a:lstStyle/>
                    <a:p>
                      <a:pPr>
                        <a:buFont typeface="Arial"/>
                        <a:buChar char="•"/>
                      </a:pPr>
                      <a:r>
                        <a:rPr lang="ru-RU" sz="1000" b="1" u="none" strike="noStrike">
                          <a:latin typeface="Arial"/>
                        </a:rPr>
                        <a:t>самодостаточность (ориентация на собственные силы, уверенность в себе, чувство самоэффективности);</a:t>
                      </a:r>
                    </a:p>
                    <a:p>
                      <a:pPr>
                        <a:buFont typeface="Arial"/>
                        <a:buChar char="•"/>
                      </a:pPr>
                      <a:r>
                        <a:rPr lang="ru-RU" sz="1000" b="1" u="none" strike="noStrike">
                          <a:latin typeface="Arial"/>
                        </a:rPr>
                        <a:t>стремление к профессиональному совершенству;</a:t>
                      </a:r>
                    </a:p>
                    <a:p>
                      <a:pPr>
                        <a:buFont typeface="Arial"/>
                        <a:buChar char="•"/>
                      </a:pPr>
                      <a:r>
                        <a:rPr lang="ru-RU" sz="1000" b="1" u="none" strike="noStrike">
                          <a:latin typeface="Arial"/>
                        </a:rPr>
                        <a:t>трудолюбие;</a:t>
                      </a:r>
                    </a:p>
                    <a:p>
                      <a:pPr>
                        <a:buFont typeface="Arial"/>
                        <a:buChar char="•"/>
                      </a:pPr>
                      <a:r>
                        <a:rPr lang="ru-RU" sz="1000" b="1" u="none" strike="noStrike">
                          <a:latin typeface="Arial"/>
                        </a:rPr>
                        <a:t>внимание к деталям;</a:t>
                      </a:r>
                    </a:p>
                    <a:p>
                      <a:pPr>
                        <a:buFont typeface="Arial"/>
                        <a:buChar char="•"/>
                      </a:pPr>
                      <a:r>
                        <a:rPr lang="ru-RU" sz="1000" b="1" u="none" strike="noStrike">
                          <a:latin typeface="Arial"/>
                        </a:rPr>
                        <a:t>концентрированность внимания;</a:t>
                      </a:r>
                    </a:p>
                    <a:p>
                      <a:pPr>
                        <a:buFont typeface="Arial"/>
                        <a:buChar char="•"/>
                      </a:pPr>
                      <a:r>
                        <a:rPr lang="ru-RU" sz="1000" b="1" u="none" strike="noStrike">
                          <a:latin typeface="Arial"/>
                        </a:rPr>
                        <a:t>развитый объем внимания (способность одновременно воспринимать несколько объектов);</a:t>
                      </a:r>
                    </a:p>
                    <a:p>
                      <a:pPr>
                        <a:buFont typeface="Arial"/>
                        <a:buChar char="•"/>
                      </a:pPr>
                      <a:r>
                        <a:rPr lang="ru-RU" sz="1000" b="1" u="none" strike="noStrike">
                          <a:latin typeface="Arial"/>
                        </a:rPr>
                        <a:t>способность к образному представлению предметов, процессов и явлений;</a:t>
                      </a:r>
                    </a:p>
                    <a:p>
                      <a:pPr>
                        <a:buFont typeface="Arial"/>
                        <a:buChar char="•"/>
                      </a:pPr>
                      <a:r>
                        <a:rPr lang="ru-RU" sz="1000" b="1" u="none" strike="noStrike">
                          <a:latin typeface="Arial"/>
                        </a:rPr>
                        <a:t>способность к зрительным представлениям;</a:t>
                      </a:r>
                    </a:p>
                    <a:p>
                      <a:pPr>
                        <a:buFont typeface="Arial"/>
                        <a:buChar char="•"/>
                      </a:pPr>
                      <a:r>
                        <a:rPr lang="ru-RU" sz="1000" b="1" u="none" strike="noStrike">
                          <a:latin typeface="Arial"/>
                        </a:rPr>
                        <a:t>способность к переводу образа в словесное описание;</a:t>
                      </a:r>
                    </a:p>
                    <a:p>
                      <a:pPr>
                        <a:buFont typeface="Arial"/>
                        <a:buChar char="•"/>
                      </a:pPr>
                      <a:r>
                        <a:rPr lang="ru-RU" sz="1000" b="1" u="none" strike="noStrike">
                          <a:latin typeface="Arial"/>
                        </a:rPr>
                        <a:t>способность к созданию образа по словесному описанию;</a:t>
                      </a:r>
                    </a:p>
                    <a:p>
                      <a:pPr>
                        <a:buFont typeface="Arial"/>
                        <a:buChar char="•"/>
                      </a:pPr>
                      <a:r>
                        <a:rPr lang="ru-RU" sz="1000" b="1" u="none" strike="noStrike">
                          <a:latin typeface="Arial"/>
                        </a:rPr>
                        <a:t>гибкость мышления;</a:t>
                      </a:r>
                    </a:p>
                  </a:txBody>
                  <a:tcPr marL="28575" marR="28575" marT="28575" marB="28575" anchor="ctr"/>
                </a:tc>
                <a:tc>
                  <a:txBody>
                    <a:bodyPr/>
                    <a:lstStyle/>
                    <a:p>
                      <a:pPr>
                        <a:buFont typeface="Arial"/>
                        <a:buChar char="•"/>
                      </a:pPr>
                      <a:r>
                        <a:rPr lang="ru-RU" sz="1000" b="1" u="none" strike="noStrike" dirty="0">
                          <a:latin typeface="Arial"/>
                        </a:rPr>
                        <a:t>интуитивное мышление;</a:t>
                      </a:r>
                    </a:p>
                    <a:p>
                      <a:pPr>
                        <a:buFont typeface="Arial"/>
                        <a:buChar char="•"/>
                      </a:pPr>
                      <a:r>
                        <a:rPr lang="ru-RU" sz="1000" b="1" u="none" strike="noStrike" dirty="0" err="1">
                          <a:latin typeface="Arial"/>
                        </a:rPr>
                        <a:t>прастранственно</a:t>
                      </a:r>
                      <a:r>
                        <a:rPr lang="ru-RU" sz="1000" b="1" u="none" strike="noStrike" dirty="0">
                          <a:latin typeface="Arial"/>
                        </a:rPr>
                        <a:t>–образное мышление;</a:t>
                      </a:r>
                    </a:p>
                    <a:p>
                      <a:pPr>
                        <a:buFont typeface="Arial"/>
                        <a:buChar char="•"/>
                      </a:pPr>
                      <a:r>
                        <a:rPr lang="ru-RU" sz="1000" b="1" u="none" strike="noStrike" dirty="0">
                          <a:latin typeface="Arial"/>
                        </a:rPr>
                        <a:t>творческое мышление;</a:t>
                      </a:r>
                    </a:p>
                    <a:p>
                      <a:pPr>
                        <a:buFont typeface="Arial"/>
                        <a:buChar char="•"/>
                      </a:pPr>
                      <a:r>
                        <a:rPr lang="ru-RU" sz="1000" b="1" u="none" strike="noStrike" dirty="0">
                          <a:latin typeface="Arial"/>
                        </a:rPr>
                        <a:t>эрудированность;</a:t>
                      </a:r>
                    </a:p>
                    <a:p>
                      <a:pPr>
                        <a:buFont typeface="Arial"/>
                        <a:buChar char="•"/>
                      </a:pPr>
                      <a:r>
                        <a:rPr lang="ru-RU" sz="1000" b="1" u="none" strike="noStrike" dirty="0">
                          <a:latin typeface="Arial"/>
                        </a:rPr>
                        <a:t>хорошо развитые </a:t>
                      </a:r>
                      <a:r>
                        <a:rPr lang="ru-RU" sz="1000" b="1" u="none" strike="noStrike" dirty="0" err="1">
                          <a:latin typeface="Arial"/>
                        </a:rPr>
                        <a:t>мнемические</a:t>
                      </a:r>
                      <a:r>
                        <a:rPr lang="ru-RU" sz="1000" b="1" u="none" strike="noStrike" dirty="0">
                          <a:latin typeface="Arial"/>
                        </a:rPr>
                        <a:t> способности (свойства памяти);</a:t>
                      </a:r>
                    </a:p>
                    <a:p>
                      <a:pPr>
                        <a:buFont typeface="Arial"/>
                        <a:buChar char="•"/>
                      </a:pPr>
                      <a:r>
                        <a:rPr lang="ru-RU" sz="1000" b="1" u="none" strike="noStrike" dirty="0">
                          <a:latin typeface="Arial"/>
                        </a:rPr>
                        <a:t>навыки письменного изложения информации;</a:t>
                      </a:r>
                    </a:p>
                    <a:p>
                      <a:pPr>
                        <a:buFont typeface="Arial"/>
                        <a:buChar char="•"/>
                      </a:pPr>
                      <a:r>
                        <a:rPr lang="ru-RU" sz="1000" b="1" u="none" strike="noStrike" dirty="0">
                          <a:latin typeface="Arial"/>
                        </a:rPr>
                        <a:t>творческие способности;</a:t>
                      </a:r>
                    </a:p>
                    <a:p>
                      <a:pPr>
                        <a:buFont typeface="Arial"/>
                        <a:buChar char="•"/>
                      </a:pPr>
                      <a:r>
                        <a:rPr lang="ru-RU" sz="1000" b="1" u="none" strike="noStrike" dirty="0">
                          <a:latin typeface="Arial"/>
                        </a:rPr>
                        <a:t>умение </a:t>
                      </a:r>
                      <a:r>
                        <a:rPr lang="ru-RU" sz="1000" b="1" u="none" strike="noStrike" dirty="0" err="1">
                          <a:latin typeface="Arial"/>
                        </a:rPr>
                        <a:t>заинтерисовать</a:t>
                      </a:r>
                      <a:r>
                        <a:rPr lang="ru-RU" sz="1000" b="1" u="none" strike="noStrike" dirty="0">
                          <a:latin typeface="Arial"/>
                        </a:rPr>
                        <a:t>;</a:t>
                      </a:r>
                    </a:p>
                    <a:p>
                      <a:pPr>
                        <a:buFont typeface="Arial"/>
                        <a:buChar char="•"/>
                      </a:pPr>
                      <a:r>
                        <a:rPr lang="ru-RU" sz="1000" b="1" u="none" strike="noStrike" dirty="0">
                          <a:latin typeface="Arial"/>
                        </a:rPr>
                        <a:t>умение импровизировать;</a:t>
                      </a:r>
                    </a:p>
                    <a:p>
                      <a:pPr>
                        <a:buFont typeface="Arial"/>
                        <a:buChar char="•"/>
                      </a:pPr>
                      <a:r>
                        <a:rPr lang="ru-RU" sz="1000" b="1" u="none" strike="noStrike" dirty="0">
                          <a:latin typeface="Arial"/>
                        </a:rPr>
                        <a:t>умение оказывать влияние на публику;</a:t>
                      </a:r>
                    </a:p>
                    <a:p>
                      <a:pPr>
                        <a:buFont typeface="Arial"/>
                        <a:buChar char="•"/>
                      </a:pPr>
                      <a:r>
                        <a:rPr lang="ru-RU" sz="1000" b="1" u="none" strike="noStrike" dirty="0">
                          <a:latin typeface="Arial"/>
                        </a:rPr>
                        <a:t>умение правильно и эффективно распределять время;</a:t>
                      </a:r>
                    </a:p>
                    <a:p>
                      <a:pPr>
                        <a:buFont typeface="Arial"/>
                        <a:buChar char="•"/>
                      </a:pPr>
                      <a:r>
                        <a:rPr lang="ru-RU" sz="1000" b="1" u="none" strike="noStrike" dirty="0">
                          <a:latin typeface="Arial"/>
                        </a:rPr>
                        <a:t>умение предвидеть результат;</a:t>
                      </a:r>
                    </a:p>
                    <a:p>
                      <a:pPr>
                        <a:buFont typeface="Arial"/>
                        <a:buChar char="•"/>
                      </a:pPr>
                      <a:r>
                        <a:rPr lang="ru-RU" sz="1000" b="1" u="none" strike="noStrike" dirty="0">
                          <a:latin typeface="Arial"/>
                        </a:rPr>
                        <a:t>умение работать в команде.</a:t>
                      </a:r>
                    </a:p>
                  </a:txBody>
                  <a:tcPr marL="28575" marR="28575" marT="28575" marB="28575" anchor="ctr"/>
                </a:tc>
              </a:tr>
              <a:tr h="284138">
                <a:tc gridSpan="2">
                  <a:txBody>
                    <a:bodyPr/>
                    <a:lstStyle/>
                    <a:p>
                      <a:pPr algn="ctr"/>
                      <a:r>
                        <a:rPr lang="ru-RU" sz="1200" b="1" dirty="0">
                          <a:latin typeface="Verdana"/>
                        </a:rPr>
                        <a:t>Заболевания, противопоказанные для профессии "Сценарист":</a:t>
                      </a:r>
                      <a:endParaRPr lang="ru-RU" sz="1200" dirty="0">
                        <a:latin typeface="Verdana"/>
                      </a:endParaRPr>
                    </a:p>
                  </a:txBody>
                  <a:tcPr marL="28575" marR="28575" marT="28575" marB="28575" anchor="ctr"/>
                </a:tc>
                <a:tc hMerge="1">
                  <a:txBody>
                    <a:bodyPr/>
                    <a:lstStyle/>
                    <a:p>
                      <a:endParaRPr lang="ru-RU"/>
                    </a:p>
                  </a:txBody>
                  <a:tcPr/>
                </a:tc>
              </a:tr>
              <a:tr h="324034">
                <a:tc>
                  <a:txBody>
                    <a:bodyPr/>
                    <a:lstStyle/>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расстройства слуха;</a:t>
                      </a:r>
                    </a:p>
                  </a:txBody>
                  <a:tcPr marL="28575" marR="28575" marT="28575" marB="28575" anchor="ctr"/>
                </a:tc>
                <a:tc>
                  <a:txBody>
                    <a:bodyPr/>
                    <a:lstStyle/>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геморроидальные расстройства.</a:t>
                      </a:r>
                    </a:p>
                  </a:txBody>
                  <a:tcPr marL="28575" marR="28575" marT="28575" marB="28575" anchor="ctr"/>
                </a:tc>
              </a:tr>
              <a:tr h="568275">
                <a:tc gridSpan="2">
                  <a:txBody>
                    <a:bodyPr/>
                    <a:lstStyle/>
                    <a:p>
                      <a:r>
                        <a:rPr lang="ru-RU" sz="1200" b="1" dirty="0">
                          <a:latin typeface="Verdana"/>
                        </a:rPr>
                        <a:t>Уровень образования профессии "Сценарист"</a:t>
                      </a:r>
                      <a:endParaRPr lang="ru-RU" sz="1200" dirty="0">
                        <a:latin typeface="Verdana"/>
                      </a:endParaRPr>
                    </a:p>
                    <a:p>
                      <a:r>
                        <a:rPr lang="ru-RU" sz="1000" dirty="0">
                          <a:latin typeface="Verdana"/>
                        </a:rPr>
                        <a:t>Для овладения профессией "Сценарист" необходимо высшее профессиональное образование. Направление: КУЛЬТУРА И ИСКУССТВО.</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rmAutofit/>
          </a:bodyPr>
          <a:lstStyle/>
          <a:p>
            <a:r>
              <a:rPr lang="ru-RU" sz="2800" u="sng" dirty="0" smtClean="0"/>
              <a:t>Профессии типа «Человек-Человек»</a:t>
            </a:r>
            <a:endParaRPr lang="ru-RU" sz="2800" u="sng" dirty="0"/>
          </a:p>
        </p:txBody>
      </p:sp>
      <p:graphicFrame>
        <p:nvGraphicFramePr>
          <p:cNvPr id="5" name="Содержимое 4"/>
          <p:cNvGraphicFramePr>
            <a:graphicFrameLocks noGrp="1"/>
          </p:cNvGraphicFramePr>
          <p:nvPr>
            <p:ph idx="1"/>
          </p:nvPr>
        </p:nvGraphicFramePr>
        <p:xfrm>
          <a:off x="467544" y="1124744"/>
          <a:ext cx="8219256" cy="5388944"/>
        </p:xfrm>
        <a:graphic>
          <a:graphicData uri="http://schemas.openxmlformats.org/drawingml/2006/table">
            <a:tbl>
              <a:tblPr firstRow="1" bandRow="1">
                <a:tableStyleId>{35758FB7-9AC5-4552-8A53-C91805E547FA}</a:tableStyleId>
              </a:tblPr>
              <a:tblGrid>
                <a:gridCol w="2739752"/>
                <a:gridCol w="2739752"/>
                <a:gridCol w="2739752"/>
              </a:tblGrid>
              <a:tr h="239056">
                <a:tc>
                  <a:txBody>
                    <a:bodyPr/>
                    <a:lstStyle/>
                    <a:p>
                      <a:r>
                        <a:rPr lang="ru-RU" sz="800" kern="1200" dirty="0" smtClean="0"/>
                        <a:t>Исполнительские </a:t>
                      </a:r>
                    </a:p>
                    <a:p>
                      <a:r>
                        <a:rPr lang="ru-RU" sz="800" kern="1200" dirty="0" smtClean="0"/>
                        <a:t>(связаны </a:t>
                      </a:r>
                      <a:r>
                        <a:rPr lang="ru-RU" sz="800" kern="1200" dirty="0" err="1" smtClean="0"/>
                        <a:t>c</a:t>
                      </a:r>
                      <a:r>
                        <a:rPr lang="ru-RU" sz="800" kern="1200" dirty="0" smtClean="0"/>
                        <a:t> выполнением поставленных задач, работой по заданному образцу, соблюдением имеющихся правил и нормативов, следованием инструкциям, стереотипным подходом к решению проблем);</a:t>
                      </a:r>
                      <a:endParaRPr lang="ru-RU" sz="800" dirty="0"/>
                    </a:p>
                  </a:txBody>
                  <a:tcPr/>
                </a:tc>
                <a:tc>
                  <a:txBody>
                    <a:bodyPr/>
                    <a:lstStyle/>
                    <a:p>
                      <a:r>
                        <a:rPr lang="ru-RU" sz="800" kern="1200" dirty="0" smtClean="0"/>
                        <a:t>Творческие</a:t>
                      </a:r>
                    </a:p>
                    <a:p>
                      <a:r>
                        <a:rPr lang="ru-RU" sz="800" kern="1200" dirty="0" smtClean="0"/>
                        <a:t> (связаны с анализом, исследованием, испытанием, конструированием, проектированием, разработкой новых образцов, принятием нестандартных решений);</a:t>
                      </a:r>
                      <a:endParaRPr lang="ru-RU" sz="800" dirty="0"/>
                    </a:p>
                  </a:txBody>
                  <a:tcPr/>
                </a:tc>
                <a:tc>
                  <a:txBody>
                    <a:bodyPr/>
                    <a:lstStyle/>
                    <a:p>
                      <a:r>
                        <a:rPr lang="ru-RU" sz="800" kern="1200" dirty="0" smtClean="0"/>
                        <a:t>Руководящие</a:t>
                      </a:r>
                    </a:p>
                    <a:p>
                      <a:r>
                        <a:rPr lang="ru-RU" sz="800" kern="1200" dirty="0" smtClean="0"/>
                        <a:t> (связаны с планированием и организацией, управлением и координацией деятельности, контролем и принятием управленческих решений).</a:t>
                      </a:r>
                      <a:endParaRPr lang="ru-RU" sz="800" dirty="0"/>
                    </a:p>
                  </a:txBody>
                  <a:tcPr/>
                </a:tc>
              </a:tr>
              <a:tr h="239056">
                <a:tc>
                  <a:txBody>
                    <a:bodyPr/>
                    <a:lstStyle/>
                    <a:p>
                      <a:r>
                        <a:rPr lang="ru-RU" sz="800" u="none" strike="noStrike" kern="1200" dirty="0" smtClean="0">
                          <a:hlinkClick r:id="" action="ppaction://noaction"/>
                        </a:rPr>
                        <a:t>Агент (рекламный, коммерческий, торговый, страховой, по недвижимости)</a:t>
                      </a:r>
                      <a:endParaRPr lang="ru-RU" sz="800" u="none" dirty="0">
                        <a:solidFill>
                          <a:schemeClr val="tx1"/>
                        </a:solidFill>
                      </a:endParaRPr>
                    </a:p>
                  </a:txBody>
                  <a:tcPr/>
                </a:tc>
                <a:tc>
                  <a:txBody>
                    <a:bodyPr/>
                    <a:lstStyle/>
                    <a:p>
                      <a:r>
                        <a:rPr lang="ru-RU" sz="800" u="none" strike="noStrike" kern="1200" dirty="0" smtClean="0">
                          <a:hlinkClick r:id="rId2" action="ppaction://hlinksldjump"/>
                        </a:rPr>
                        <a:t>Адвокат</a:t>
                      </a:r>
                      <a:endParaRPr lang="ru-RU" sz="800" dirty="0">
                        <a:solidFill>
                          <a:schemeClr val="tx1"/>
                        </a:solidFill>
                      </a:endParaRPr>
                    </a:p>
                  </a:txBody>
                  <a:tcPr/>
                </a:tc>
                <a:tc>
                  <a:txBody>
                    <a:bodyPr/>
                    <a:lstStyle/>
                    <a:p>
                      <a:r>
                        <a:rPr lang="ru-RU" sz="800" u="none" strike="noStrike" kern="1200" dirty="0" smtClean="0">
                          <a:hlinkClick r:id="rId3" action="ppaction://hlinksldjump"/>
                        </a:rPr>
                        <a:t>Коучер (менеджер по персоналу)</a:t>
                      </a:r>
                      <a:endParaRPr lang="ru-RU" sz="800" dirty="0">
                        <a:solidFill>
                          <a:schemeClr val="tx1"/>
                        </a:solidFill>
                      </a:endParaRPr>
                    </a:p>
                  </a:txBody>
                  <a:tcPr/>
                </a:tc>
              </a:tr>
              <a:tr h="239056">
                <a:tc>
                  <a:txBody>
                    <a:bodyPr/>
                    <a:lstStyle/>
                    <a:p>
                      <a:r>
                        <a:rPr lang="ru-RU" sz="800" u="none" strike="noStrike" kern="1200" dirty="0" smtClean="0">
                          <a:hlinkClick r:id="rId4" action="ppaction://hlinksldjump"/>
                        </a:rPr>
                        <a:t>Андеррайтер</a:t>
                      </a:r>
                      <a:endParaRPr lang="ru-RU" sz="800" dirty="0">
                        <a:solidFill>
                          <a:schemeClr val="tx1"/>
                        </a:solidFill>
                      </a:endParaRPr>
                    </a:p>
                  </a:txBody>
                  <a:tcPr/>
                </a:tc>
                <a:tc>
                  <a:txBody>
                    <a:bodyPr/>
                    <a:lstStyle/>
                    <a:p>
                      <a:r>
                        <a:rPr lang="ru-RU" sz="800" u="none" strike="noStrike" kern="1200" dirty="0" smtClean="0">
                          <a:hlinkClick r:id="rId5" action="ppaction://hlinksldjump"/>
                        </a:rPr>
                        <a:t>Визажист</a:t>
                      </a:r>
                      <a:endParaRPr lang="ru-RU" sz="800" dirty="0">
                        <a:solidFill>
                          <a:schemeClr val="tx1"/>
                        </a:solidFill>
                      </a:endParaRPr>
                    </a:p>
                  </a:txBody>
                  <a:tcPr/>
                </a:tc>
                <a:tc>
                  <a:txBody>
                    <a:bodyPr/>
                    <a:lstStyle/>
                    <a:p>
                      <a:r>
                        <a:rPr lang="ru-RU" sz="800" u="none" strike="noStrike" kern="1200" dirty="0" smtClean="0">
                          <a:hlinkClick r:id="rId6" action="ppaction://hlinksldjump"/>
                        </a:rPr>
                        <a:t>Менеджер (руководитель)</a:t>
                      </a:r>
                      <a:endParaRPr lang="ru-RU" sz="800" dirty="0">
                        <a:solidFill>
                          <a:schemeClr val="tx1"/>
                        </a:solidFill>
                      </a:endParaRPr>
                    </a:p>
                  </a:txBody>
                  <a:tcPr/>
                </a:tc>
              </a:tr>
              <a:tr h="239056">
                <a:tc>
                  <a:txBody>
                    <a:bodyPr/>
                    <a:lstStyle/>
                    <a:p>
                      <a:r>
                        <a:rPr lang="ru-RU" sz="800" u="none" strike="noStrike" kern="1200" dirty="0" smtClean="0">
                          <a:hlinkClick r:id="rId7" action="ppaction://hlinksldjump"/>
                        </a:rPr>
                        <a:t>Бармен</a:t>
                      </a:r>
                      <a:endParaRPr lang="ru-RU" sz="800" dirty="0">
                        <a:solidFill>
                          <a:schemeClr val="tx1"/>
                        </a:solidFill>
                      </a:endParaRPr>
                    </a:p>
                  </a:txBody>
                  <a:tcPr/>
                </a:tc>
                <a:tc>
                  <a:txBody>
                    <a:bodyPr/>
                    <a:lstStyle/>
                    <a:p>
                      <a:r>
                        <a:rPr lang="ru-RU" sz="800" u="none" strike="noStrike" kern="1200" dirty="0" smtClean="0">
                          <a:hlinkClick r:id="rId8" action="ppaction://hlinksldjump"/>
                        </a:rPr>
                        <a:t>Врач</a:t>
                      </a:r>
                      <a:endParaRPr lang="ru-RU" sz="800" dirty="0">
                        <a:solidFill>
                          <a:schemeClr val="tx1"/>
                        </a:solidFill>
                      </a:endParaRPr>
                    </a:p>
                  </a:txBody>
                  <a:tcPr/>
                </a:tc>
                <a:tc>
                  <a:txBody>
                    <a:bodyPr/>
                    <a:lstStyle/>
                    <a:p>
                      <a:r>
                        <a:rPr lang="ru-RU" sz="800" u="none" strike="noStrike" kern="1200" dirty="0" smtClean="0">
                          <a:hlinkClick r:id="rId9" action="ppaction://hlinksldjump"/>
                        </a:rPr>
                        <a:t>Менеджер по продажам</a:t>
                      </a:r>
                      <a:endParaRPr lang="ru-RU" sz="800" dirty="0">
                        <a:solidFill>
                          <a:schemeClr val="tx1"/>
                        </a:solidFill>
                      </a:endParaRPr>
                    </a:p>
                  </a:txBody>
                  <a:tcPr/>
                </a:tc>
              </a:tr>
              <a:tr h="239056">
                <a:tc>
                  <a:txBody>
                    <a:bodyPr/>
                    <a:lstStyle/>
                    <a:p>
                      <a:r>
                        <a:rPr lang="ru-RU" sz="800" u="none" strike="noStrike" kern="1200" dirty="0" smtClean="0">
                          <a:hlinkClick r:id="rId10" action="ppaction://hlinksldjump"/>
                        </a:rPr>
                        <a:t>Военнослужащий по контракту</a:t>
                      </a:r>
                      <a:endParaRPr lang="ru-RU" sz="800" dirty="0">
                        <a:solidFill>
                          <a:schemeClr val="tx1"/>
                        </a:solidFill>
                      </a:endParaRPr>
                    </a:p>
                  </a:txBody>
                  <a:tcPr/>
                </a:tc>
                <a:tc>
                  <a:txBody>
                    <a:bodyPr/>
                    <a:lstStyle/>
                    <a:p>
                      <a:r>
                        <a:rPr lang="ru-RU" sz="800" u="none" strike="noStrike" kern="1200" dirty="0" smtClean="0">
                          <a:hlinkClick r:id="rId11" action="ppaction://hlinksldjump"/>
                        </a:rPr>
                        <a:t>Дипломат</a:t>
                      </a:r>
                      <a:endParaRPr lang="ru-RU" sz="800" dirty="0">
                        <a:solidFill>
                          <a:schemeClr val="tx1"/>
                        </a:solidFill>
                      </a:endParaRPr>
                    </a:p>
                  </a:txBody>
                  <a:tcPr/>
                </a:tc>
                <a:tc>
                  <a:txBody>
                    <a:bodyPr/>
                    <a:lstStyle/>
                    <a:p>
                      <a:r>
                        <a:rPr lang="ru-RU" sz="800" u="none" strike="noStrike" kern="1200" dirty="0" smtClean="0">
                          <a:hlinkClick r:id="rId12" action="ppaction://hlinksldjump"/>
                        </a:rPr>
                        <a:t>Менеджер по подбору персонала</a:t>
                      </a:r>
                      <a:endParaRPr lang="ru-RU" sz="800" dirty="0">
                        <a:solidFill>
                          <a:schemeClr val="tx1"/>
                        </a:solidFill>
                      </a:endParaRPr>
                    </a:p>
                  </a:txBody>
                  <a:tcPr/>
                </a:tc>
              </a:tr>
              <a:tr h="239056">
                <a:tc>
                  <a:txBody>
                    <a:bodyPr/>
                    <a:lstStyle/>
                    <a:p>
                      <a:r>
                        <a:rPr lang="ru-RU" sz="800" u="none" strike="noStrike" kern="1200" dirty="0" smtClean="0">
                          <a:hlinkClick r:id="rId13" action="ppaction://hlinksldjump"/>
                        </a:rPr>
                        <a:t>Генетик</a:t>
                      </a:r>
                      <a:endParaRPr lang="ru-RU" sz="800" dirty="0">
                        <a:solidFill>
                          <a:schemeClr val="tx1"/>
                        </a:solidFill>
                      </a:endParaRPr>
                    </a:p>
                  </a:txBody>
                  <a:tcPr/>
                </a:tc>
                <a:tc>
                  <a:txBody>
                    <a:bodyPr/>
                    <a:lstStyle/>
                    <a:p>
                      <a:r>
                        <a:rPr lang="ru-RU" sz="800" u="none" strike="noStrike" kern="1200" dirty="0" smtClean="0">
                          <a:hlinkClick r:id="rId14" action="ppaction://hlinksldjump"/>
                        </a:rPr>
                        <a:t>Историк</a:t>
                      </a:r>
                      <a:endParaRPr lang="ru-RU" sz="800" dirty="0">
                        <a:solidFill>
                          <a:schemeClr val="tx1"/>
                        </a:solidFill>
                      </a:endParaRPr>
                    </a:p>
                  </a:txBody>
                  <a:tcPr/>
                </a:tc>
                <a:tc>
                  <a:txBody>
                    <a:bodyPr/>
                    <a:lstStyle/>
                    <a:p>
                      <a:r>
                        <a:rPr lang="ru-RU" sz="800" u="none" strike="noStrike" kern="1200" dirty="0" smtClean="0">
                          <a:hlinkClick r:id="rId15" action="ppaction://hlinksldjump"/>
                        </a:rPr>
                        <a:t>Офис-менеджер</a:t>
                      </a:r>
                      <a:endParaRPr lang="ru-RU" sz="800" dirty="0">
                        <a:solidFill>
                          <a:schemeClr val="tx1"/>
                        </a:solidFill>
                      </a:endParaRPr>
                    </a:p>
                  </a:txBody>
                  <a:tcPr/>
                </a:tc>
              </a:tr>
              <a:tr h="239056">
                <a:tc>
                  <a:txBody>
                    <a:bodyPr/>
                    <a:lstStyle/>
                    <a:p>
                      <a:r>
                        <a:rPr lang="ru-RU" sz="800" u="none" strike="noStrike" kern="1200" dirty="0" smtClean="0">
                          <a:hlinkClick r:id="rId16" action="ppaction://hlinksldjump"/>
                        </a:rPr>
                        <a:t>Дилер</a:t>
                      </a:r>
                      <a:endParaRPr lang="ru-RU" sz="800" dirty="0">
                        <a:solidFill>
                          <a:schemeClr val="tx1"/>
                        </a:solidFill>
                      </a:endParaRPr>
                    </a:p>
                  </a:txBody>
                  <a:tcPr/>
                </a:tc>
                <a:tc>
                  <a:txBody>
                    <a:bodyPr/>
                    <a:lstStyle/>
                    <a:p>
                      <a:r>
                        <a:rPr lang="ru-RU" sz="800" u="none" strike="noStrike" kern="1200" dirty="0" smtClean="0">
                          <a:hlinkClick r:id="rId17" action="ppaction://hlinksldjump"/>
                        </a:rPr>
                        <a:t>Культуролог</a:t>
                      </a:r>
                      <a:endParaRPr lang="ru-RU" sz="800" dirty="0">
                        <a:solidFill>
                          <a:schemeClr val="tx1"/>
                        </a:solidFill>
                      </a:endParaRPr>
                    </a:p>
                  </a:txBody>
                  <a:tcPr/>
                </a:tc>
                <a:tc>
                  <a:txBody>
                    <a:bodyPr/>
                    <a:lstStyle/>
                    <a:p>
                      <a:r>
                        <a:rPr lang="ru-RU" sz="800" u="none" strike="noStrike" kern="1200" dirty="0" smtClean="0">
                          <a:hlinkClick r:id="rId18" action="ppaction://hlinksldjump"/>
                        </a:rPr>
                        <a:t>Спортивный тренер</a:t>
                      </a:r>
                      <a:endParaRPr lang="ru-RU" sz="800" dirty="0">
                        <a:solidFill>
                          <a:schemeClr val="tx1"/>
                        </a:solidFill>
                      </a:endParaRPr>
                    </a:p>
                  </a:txBody>
                  <a:tcPr/>
                </a:tc>
              </a:tr>
              <a:tr h="239056">
                <a:tc>
                  <a:txBody>
                    <a:bodyPr/>
                    <a:lstStyle/>
                    <a:p>
                      <a:r>
                        <a:rPr lang="ru-RU" sz="800" u="none" strike="noStrike" kern="1200" dirty="0" smtClean="0">
                          <a:hlinkClick r:id="rId19" action="ppaction://hlinksldjump"/>
                        </a:rPr>
                        <a:t>Инкассатор</a:t>
                      </a:r>
                      <a:endParaRPr lang="ru-RU" sz="800" dirty="0">
                        <a:solidFill>
                          <a:schemeClr val="tx1"/>
                        </a:solidFill>
                      </a:endParaRPr>
                    </a:p>
                  </a:txBody>
                  <a:tcPr/>
                </a:tc>
                <a:tc>
                  <a:txBody>
                    <a:bodyPr/>
                    <a:lstStyle/>
                    <a:p>
                      <a:r>
                        <a:rPr lang="ru-RU" sz="800" u="none" strike="noStrike" kern="1200" dirty="0" smtClean="0">
                          <a:hlinkClick r:id="rId20" action="ppaction://hlinksldjump"/>
                        </a:rPr>
                        <a:t>Педагог</a:t>
                      </a:r>
                      <a:endParaRPr lang="ru-RU" sz="800" dirty="0">
                        <a:solidFill>
                          <a:schemeClr val="tx1"/>
                        </a:solidFill>
                      </a:endParaRPr>
                    </a:p>
                  </a:txBody>
                  <a:tcPr/>
                </a:tc>
                <a:tc>
                  <a:txBody>
                    <a:bodyPr/>
                    <a:lstStyle/>
                    <a:p>
                      <a:r>
                        <a:rPr lang="ru-RU" sz="800" u="none" strike="noStrike" kern="1200" dirty="0" smtClean="0">
                          <a:hlinkClick r:id="rId21" action="ppaction://hlinksldjump"/>
                        </a:rPr>
                        <a:t>Супервайзер</a:t>
                      </a:r>
                      <a:endParaRPr lang="ru-RU" sz="800" dirty="0">
                        <a:solidFill>
                          <a:schemeClr val="tx1"/>
                        </a:solidFill>
                      </a:endParaRPr>
                    </a:p>
                  </a:txBody>
                  <a:tcPr/>
                </a:tc>
              </a:tr>
              <a:tr h="239056">
                <a:tc>
                  <a:txBody>
                    <a:bodyPr/>
                    <a:lstStyle/>
                    <a:p>
                      <a:r>
                        <a:rPr lang="ru-RU" sz="800" u="none" strike="noStrike" kern="1200" dirty="0" smtClean="0">
                          <a:hlinkClick r:id="rId22" action="ppaction://hlinksldjump"/>
                        </a:rPr>
                        <a:t>Инспектор ГИБДД</a:t>
                      </a:r>
                      <a:endParaRPr lang="ru-RU" sz="800" dirty="0">
                        <a:solidFill>
                          <a:schemeClr val="tx1"/>
                        </a:solidFill>
                      </a:endParaRPr>
                    </a:p>
                  </a:txBody>
                  <a:tcPr/>
                </a:tc>
                <a:tc>
                  <a:txBody>
                    <a:bodyPr/>
                    <a:lstStyle/>
                    <a:p>
                      <a:r>
                        <a:rPr lang="ru-RU" sz="800" u="none" strike="noStrike" kern="1200" dirty="0" smtClean="0">
                          <a:hlinkClick r:id="rId23" action="ppaction://hlinksldjump"/>
                        </a:rPr>
                        <a:t>Промоутер</a:t>
                      </a:r>
                      <a:endParaRPr lang="ru-RU" sz="800" dirty="0">
                        <a:solidFill>
                          <a:schemeClr val="tx1"/>
                        </a:solidFill>
                      </a:endParaRPr>
                    </a:p>
                  </a:txBody>
                  <a:tcPr/>
                </a:tc>
                <a:tc>
                  <a:txBody>
                    <a:bodyPr/>
                    <a:lstStyle/>
                    <a:p>
                      <a:r>
                        <a:rPr lang="ru-RU" sz="800" u="none" strike="noStrike" kern="1200" dirty="0" smtClean="0">
                          <a:hlinkClick r:id="rId24" action="ppaction://hlinksldjump"/>
                        </a:rPr>
                        <a:t>Финансовый менеджер</a:t>
                      </a:r>
                      <a:endParaRPr lang="ru-RU" sz="800" dirty="0">
                        <a:solidFill>
                          <a:schemeClr val="tx1"/>
                        </a:solidFill>
                      </a:endParaRPr>
                    </a:p>
                  </a:txBody>
                  <a:tcPr/>
                </a:tc>
              </a:tr>
              <a:tr h="239056">
                <a:tc>
                  <a:txBody>
                    <a:bodyPr/>
                    <a:lstStyle/>
                    <a:p>
                      <a:r>
                        <a:rPr lang="ru-RU" sz="800" u="none" strike="noStrike" kern="1200" dirty="0" smtClean="0">
                          <a:hlinkClick r:id="rId25" action="ppaction://hlinksldjump"/>
                        </a:rPr>
                        <a:t>Криминалист</a:t>
                      </a:r>
                      <a:endParaRPr lang="ru-RU" sz="800" dirty="0">
                        <a:solidFill>
                          <a:schemeClr val="tx1"/>
                        </a:solidFill>
                      </a:endParaRPr>
                    </a:p>
                  </a:txBody>
                  <a:tcPr/>
                </a:tc>
                <a:tc>
                  <a:txBody>
                    <a:bodyPr/>
                    <a:lstStyle/>
                    <a:p>
                      <a:r>
                        <a:rPr lang="ru-RU" sz="800" u="none" strike="noStrike" kern="1200" dirty="0" smtClean="0">
                          <a:hlinkClick r:id="rId26" action="ppaction://hlinksldjump"/>
                        </a:rPr>
                        <a:t>Психоаналитик</a:t>
                      </a:r>
                      <a:endParaRPr lang="ru-RU" sz="800" dirty="0">
                        <a:solidFill>
                          <a:schemeClr val="tx1"/>
                        </a:solidFill>
                      </a:endParaRPr>
                    </a:p>
                  </a:txBody>
                  <a:tcPr/>
                </a:tc>
                <a:tc>
                  <a:txBody>
                    <a:bodyPr/>
                    <a:lstStyle/>
                    <a:p>
                      <a:endParaRPr lang="ru-RU" sz="800" dirty="0">
                        <a:solidFill>
                          <a:schemeClr val="tx1"/>
                        </a:solidFill>
                      </a:endParaRPr>
                    </a:p>
                  </a:txBody>
                  <a:tcPr/>
                </a:tc>
              </a:tr>
              <a:tr h="239056">
                <a:tc>
                  <a:txBody>
                    <a:bodyPr/>
                    <a:lstStyle/>
                    <a:p>
                      <a:r>
                        <a:rPr lang="ru-RU" sz="800" u="none" strike="noStrike" kern="1200" dirty="0" smtClean="0">
                          <a:hlinkClick r:id="rId27" action="ppaction://hlinksldjump"/>
                        </a:rPr>
                        <a:t>Массажист</a:t>
                      </a:r>
                      <a:endParaRPr lang="ru-RU" sz="800" dirty="0">
                        <a:solidFill>
                          <a:schemeClr val="tx1"/>
                        </a:solidFill>
                      </a:endParaRPr>
                    </a:p>
                  </a:txBody>
                  <a:tcPr/>
                </a:tc>
                <a:tc>
                  <a:txBody>
                    <a:bodyPr/>
                    <a:lstStyle/>
                    <a:p>
                      <a:r>
                        <a:rPr lang="ru-RU" sz="800" u="none" strike="noStrike" kern="1200" dirty="0" smtClean="0">
                          <a:hlinkClick r:id="rId28" action="ppaction://hlinksldjump"/>
                        </a:rPr>
                        <a:t>Психолог</a:t>
                      </a:r>
                      <a:endParaRPr lang="ru-RU" sz="800" dirty="0">
                        <a:solidFill>
                          <a:schemeClr val="tx1"/>
                        </a:solidFill>
                      </a:endParaRPr>
                    </a:p>
                  </a:txBody>
                  <a:tcPr/>
                </a:tc>
                <a:tc>
                  <a:txBody>
                    <a:bodyPr/>
                    <a:lstStyle/>
                    <a:p>
                      <a:endParaRPr lang="ru-RU" sz="800" dirty="0">
                        <a:solidFill>
                          <a:schemeClr val="tx1"/>
                        </a:solidFill>
                      </a:endParaRPr>
                    </a:p>
                  </a:txBody>
                  <a:tcPr/>
                </a:tc>
              </a:tr>
              <a:tr h="239056">
                <a:tc>
                  <a:txBody>
                    <a:bodyPr/>
                    <a:lstStyle/>
                    <a:p>
                      <a:r>
                        <a:rPr lang="ru-RU" sz="800" u="none" strike="noStrike" kern="1200" dirty="0" smtClean="0">
                          <a:hlinkClick r:id="rId29" action="ppaction://hlinksldjump"/>
                        </a:rPr>
                        <a:t>Медицинская сестра</a:t>
                      </a:r>
                      <a:endParaRPr lang="ru-RU" sz="800" dirty="0">
                        <a:solidFill>
                          <a:schemeClr val="tx1"/>
                        </a:solidFill>
                      </a:endParaRPr>
                    </a:p>
                  </a:txBody>
                  <a:tcPr/>
                </a:tc>
                <a:tc>
                  <a:txBody>
                    <a:bodyPr/>
                    <a:lstStyle/>
                    <a:p>
                      <a:r>
                        <a:rPr lang="ru-RU" sz="800" u="none" strike="noStrike" kern="1200" dirty="0" smtClean="0">
                          <a:hlinkClick r:id="rId30" action="ppaction://hlinksldjump"/>
                        </a:rPr>
                        <a:t>Секретарь-референт</a:t>
                      </a:r>
                      <a:endParaRPr lang="ru-RU" sz="800" dirty="0">
                        <a:solidFill>
                          <a:schemeClr val="tx1"/>
                        </a:solidFill>
                      </a:endParaRPr>
                    </a:p>
                  </a:txBody>
                  <a:tcPr/>
                </a:tc>
                <a:tc>
                  <a:txBody>
                    <a:bodyPr/>
                    <a:lstStyle/>
                    <a:p>
                      <a:endParaRPr lang="ru-RU" sz="800" dirty="0">
                        <a:solidFill>
                          <a:schemeClr val="tx1"/>
                        </a:solidFill>
                      </a:endParaRPr>
                    </a:p>
                  </a:txBody>
                  <a:tcPr/>
                </a:tc>
              </a:tr>
              <a:tr h="239056">
                <a:tc>
                  <a:txBody>
                    <a:bodyPr/>
                    <a:lstStyle/>
                    <a:p>
                      <a:r>
                        <a:rPr lang="ru-RU" sz="800" u="none" strike="noStrike" kern="1200" dirty="0" smtClean="0">
                          <a:hlinkClick r:id="rId31" action="ppaction://hlinksldjump"/>
                        </a:rPr>
                        <a:t>Милиционер</a:t>
                      </a:r>
                      <a:endParaRPr lang="ru-RU" sz="800" dirty="0">
                        <a:solidFill>
                          <a:schemeClr val="tx1"/>
                        </a:solidFill>
                      </a:endParaRPr>
                    </a:p>
                  </a:txBody>
                  <a:tcPr/>
                </a:tc>
                <a:tc>
                  <a:txBody>
                    <a:bodyPr/>
                    <a:lstStyle/>
                    <a:p>
                      <a:r>
                        <a:rPr lang="ru-RU" sz="800" u="none" strike="noStrike" kern="1200" dirty="0" smtClean="0">
                          <a:hlinkClick r:id="rId32" action="ppaction://hlinksldjump"/>
                        </a:rPr>
                        <a:t>Следователь</a:t>
                      </a:r>
                      <a:endParaRPr lang="ru-RU" sz="800" dirty="0">
                        <a:solidFill>
                          <a:schemeClr val="tx1"/>
                        </a:solidFill>
                      </a:endParaRPr>
                    </a:p>
                  </a:txBody>
                  <a:tcPr/>
                </a:tc>
                <a:tc>
                  <a:txBody>
                    <a:bodyPr/>
                    <a:lstStyle/>
                    <a:p>
                      <a:endParaRPr lang="ru-RU" sz="800" dirty="0">
                        <a:solidFill>
                          <a:schemeClr val="tx1"/>
                        </a:solidFill>
                      </a:endParaRPr>
                    </a:p>
                  </a:txBody>
                  <a:tcPr/>
                </a:tc>
              </a:tr>
              <a:tr h="239056">
                <a:tc>
                  <a:txBody>
                    <a:bodyPr/>
                    <a:lstStyle/>
                    <a:p>
                      <a:r>
                        <a:rPr lang="ru-RU" sz="800" u="none" strike="noStrike" kern="1200" dirty="0" smtClean="0">
                          <a:hlinkClick r:id="rId33" action="ppaction://hlinksldjump"/>
                        </a:rPr>
                        <a:t>Официант</a:t>
                      </a:r>
                      <a:endParaRPr lang="ru-RU" sz="800" dirty="0">
                        <a:solidFill>
                          <a:schemeClr val="tx1"/>
                        </a:solidFill>
                      </a:endParaRPr>
                    </a:p>
                  </a:txBody>
                  <a:tcPr/>
                </a:tc>
                <a:tc>
                  <a:txBody>
                    <a:bodyPr/>
                    <a:lstStyle/>
                    <a:p>
                      <a:r>
                        <a:rPr lang="ru-RU" sz="800" u="none" strike="noStrike" kern="1200" dirty="0" smtClean="0">
                          <a:hlinkClick r:id="rId34" action="ppaction://hlinksldjump"/>
                        </a:rPr>
                        <a:t>Социальный работник</a:t>
                      </a:r>
                      <a:endParaRPr lang="ru-RU" sz="800" dirty="0">
                        <a:solidFill>
                          <a:schemeClr val="tx1"/>
                        </a:solidFill>
                      </a:endParaRPr>
                    </a:p>
                  </a:txBody>
                  <a:tcPr/>
                </a:tc>
                <a:tc>
                  <a:txBody>
                    <a:bodyPr/>
                    <a:lstStyle/>
                    <a:p>
                      <a:endParaRPr lang="ru-RU" sz="800" dirty="0">
                        <a:solidFill>
                          <a:schemeClr val="tx1"/>
                        </a:solidFill>
                      </a:endParaRPr>
                    </a:p>
                  </a:txBody>
                  <a:tcPr/>
                </a:tc>
              </a:tr>
              <a:tr h="239056">
                <a:tc>
                  <a:txBody>
                    <a:bodyPr/>
                    <a:lstStyle/>
                    <a:p>
                      <a:r>
                        <a:rPr lang="ru-RU" sz="800" u="none" strike="noStrike" kern="1200" dirty="0" smtClean="0">
                          <a:hlinkClick r:id="rId35" action="ppaction://hlinksldjump"/>
                        </a:rPr>
                        <a:t>Проводник пассажирского вагона</a:t>
                      </a:r>
                      <a:endParaRPr lang="ru-RU" sz="800" dirty="0">
                        <a:solidFill>
                          <a:schemeClr val="tx1"/>
                        </a:solidFill>
                      </a:endParaRPr>
                    </a:p>
                  </a:txBody>
                  <a:tcPr/>
                </a:tc>
                <a:tc>
                  <a:txBody>
                    <a:bodyPr/>
                    <a:lstStyle/>
                    <a:p>
                      <a:r>
                        <a:rPr lang="ru-RU" sz="800" u="none" strike="noStrike" kern="1200" dirty="0" smtClean="0">
                          <a:hlinkClick r:id="rId36" action="ppaction://hlinksldjump"/>
                        </a:rPr>
                        <a:t>Специалист по связям с общественностью (пиарщик - РR - </a:t>
                      </a:r>
                      <a:r>
                        <a:rPr lang="ru-RU" sz="800" u="none" strike="noStrike" kern="1200" dirty="0" err="1" smtClean="0">
                          <a:hlinkClick r:id="rId36" action="ppaction://hlinksldjump"/>
                        </a:rPr>
                        <a:t>public</a:t>
                      </a:r>
                      <a:r>
                        <a:rPr lang="ru-RU" sz="800" u="none" strike="noStrike" kern="1200" dirty="0" smtClean="0">
                          <a:hlinkClick r:id="rId36" action="ppaction://hlinksldjump"/>
                        </a:rPr>
                        <a:t> </a:t>
                      </a:r>
                      <a:r>
                        <a:rPr lang="ru-RU" sz="800" u="none" strike="noStrike" kern="1200" dirty="0" err="1" smtClean="0">
                          <a:hlinkClick r:id="rId36" action="ppaction://hlinksldjump"/>
                        </a:rPr>
                        <a:t>relations</a:t>
                      </a:r>
                      <a:r>
                        <a:rPr lang="ru-RU" sz="800" u="none" strike="noStrike" kern="1200" dirty="0" smtClean="0">
                          <a:hlinkClick r:id="rId36" action="ppaction://hlinksldjump"/>
                        </a:rPr>
                        <a:t>)</a:t>
                      </a:r>
                      <a:endParaRPr lang="ru-RU" sz="800" dirty="0">
                        <a:solidFill>
                          <a:schemeClr val="tx1"/>
                        </a:solidFill>
                      </a:endParaRPr>
                    </a:p>
                  </a:txBody>
                  <a:tcPr/>
                </a:tc>
                <a:tc>
                  <a:txBody>
                    <a:bodyPr/>
                    <a:lstStyle/>
                    <a:p>
                      <a:endParaRPr lang="ru-RU" sz="800" dirty="0">
                        <a:solidFill>
                          <a:schemeClr val="tx1"/>
                        </a:solidFill>
                      </a:endParaRPr>
                    </a:p>
                  </a:txBody>
                  <a:tcPr/>
                </a:tc>
              </a:tr>
              <a:tr h="239056">
                <a:tc>
                  <a:txBody>
                    <a:bodyPr/>
                    <a:lstStyle/>
                    <a:p>
                      <a:r>
                        <a:rPr lang="ru-RU" sz="800" u="none" strike="noStrike" kern="1200" dirty="0" smtClean="0">
                          <a:hlinkClick r:id="rId37" action="ppaction://hlinksldjump"/>
                        </a:rPr>
                        <a:t>Продавец</a:t>
                      </a:r>
                      <a:endParaRPr lang="ru-RU" sz="800" dirty="0">
                        <a:solidFill>
                          <a:schemeClr val="tx1"/>
                        </a:solidFill>
                      </a:endParaRPr>
                    </a:p>
                  </a:txBody>
                  <a:tcPr/>
                </a:tc>
                <a:tc>
                  <a:txBody>
                    <a:bodyPr/>
                    <a:lstStyle/>
                    <a:p>
                      <a:r>
                        <a:rPr lang="ru-RU" sz="800" u="none" strike="noStrike" kern="1200" dirty="0" smtClean="0">
                          <a:hlinkClick r:id="rId38" action="ppaction://hlinksldjump"/>
                        </a:rPr>
                        <a:t>Спортсмен</a:t>
                      </a:r>
                      <a:endParaRPr lang="ru-RU" sz="800" dirty="0">
                        <a:solidFill>
                          <a:schemeClr val="tx1"/>
                        </a:solidFill>
                      </a:endParaRPr>
                    </a:p>
                  </a:txBody>
                  <a:tcPr/>
                </a:tc>
                <a:tc>
                  <a:txBody>
                    <a:bodyPr/>
                    <a:lstStyle/>
                    <a:p>
                      <a:endParaRPr lang="ru-RU" sz="800" dirty="0">
                        <a:solidFill>
                          <a:schemeClr val="tx1"/>
                        </a:solidFill>
                      </a:endParaRPr>
                    </a:p>
                  </a:txBody>
                  <a:tcPr/>
                </a:tc>
              </a:tr>
              <a:tr h="239056">
                <a:tc>
                  <a:txBody>
                    <a:bodyPr/>
                    <a:lstStyle/>
                    <a:p>
                      <a:r>
                        <a:rPr lang="ru-RU" sz="800" u="none" strike="noStrike" kern="1200" dirty="0" smtClean="0">
                          <a:hlinkClick r:id="rId39" action="ppaction://hlinksldjump"/>
                        </a:rPr>
                        <a:t>Сотрудник Министерства чрезвычайных ситуаций</a:t>
                      </a:r>
                      <a:endParaRPr lang="ru-RU" sz="800" dirty="0">
                        <a:solidFill>
                          <a:schemeClr val="tx1"/>
                        </a:solidFill>
                      </a:endParaRPr>
                    </a:p>
                  </a:txBody>
                  <a:tcPr/>
                </a:tc>
                <a:tc>
                  <a:txBody>
                    <a:bodyPr/>
                    <a:lstStyle/>
                    <a:p>
                      <a:r>
                        <a:rPr lang="ru-RU" sz="800" u="none" strike="noStrike" kern="1200" dirty="0" smtClean="0">
                          <a:hlinkClick r:id="rId40" action="ppaction://hlinksldjump"/>
                        </a:rPr>
                        <a:t>Сценарист</a:t>
                      </a:r>
                      <a:endParaRPr lang="ru-RU" sz="800" dirty="0">
                        <a:solidFill>
                          <a:schemeClr val="tx1"/>
                        </a:solidFill>
                      </a:endParaRPr>
                    </a:p>
                  </a:txBody>
                  <a:tcPr/>
                </a:tc>
                <a:tc>
                  <a:txBody>
                    <a:bodyPr/>
                    <a:lstStyle/>
                    <a:p>
                      <a:endParaRPr lang="ru-RU" sz="800" dirty="0">
                        <a:solidFill>
                          <a:schemeClr val="tx1"/>
                        </a:solidFill>
                      </a:endParaRPr>
                    </a:p>
                  </a:txBody>
                  <a:tcPr/>
                </a:tc>
              </a:tr>
              <a:tr h="239056">
                <a:tc>
                  <a:txBody>
                    <a:bodyPr/>
                    <a:lstStyle/>
                    <a:p>
                      <a:r>
                        <a:rPr lang="ru-RU" sz="800" u="none" strike="noStrike" kern="1200" dirty="0" smtClean="0">
                          <a:hlinkClick r:id="rId41" action="ppaction://hlinksldjump"/>
                        </a:rPr>
                        <a:t>Сотрудник службы безопасности охранного предприятия (охранник)</a:t>
                      </a:r>
                      <a:endParaRPr lang="ru-RU" sz="800" dirty="0">
                        <a:solidFill>
                          <a:schemeClr val="tx1"/>
                        </a:solidFill>
                      </a:endParaRPr>
                    </a:p>
                  </a:txBody>
                  <a:tcPr/>
                </a:tc>
                <a:tc>
                  <a:txBody>
                    <a:bodyPr/>
                    <a:lstStyle/>
                    <a:p>
                      <a:r>
                        <a:rPr lang="ru-RU" sz="800" u="none" strike="noStrike" kern="1200" dirty="0" smtClean="0">
                          <a:hlinkClick r:id="rId42" action="ppaction://hlinksldjump"/>
                        </a:rPr>
                        <a:t>Юрисконсульт</a:t>
                      </a:r>
                      <a:endParaRPr lang="ru-RU" sz="800" dirty="0">
                        <a:solidFill>
                          <a:schemeClr val="tx1"/>
                        </a:solidFill>
                      </a:endParaRPr>
                    </a:p>
                  </a:txBody>
                  <a:tcPr/>
                </a:tc>
                <a:tc>
                  <a:txBody>
                    <a:bodyPr/>
                    <a:lstStyle/>
                    <a:p>
                      <a:endParaRPr lang="ru-RU" sz="800" dirty="0">
                        <a:solidFill>
                          <a:schemeClr val="tx1"/>
                        </a:solidFill>
                      </a:endParaRPr>
                    </a:p>
                  </a:txBody>
                  <a:tcPr/>
                </a:tc>
              </a:tr>
              <a:tr h="239056">
                <a:tc>
                  <a:txBody>
                    <a:bodyPr/>
                    <a:lstStyle/>
                    <a:p>
                      <a:r>
                        <a:rPr lang="ru-RU" sz="800" u="none" strike="noStrike" kern="1200" dirty="0" smtClean="0">
                          <a:hlinkClick r:id="rId43" action="ppaction://hlinksldjump"/>
                        </a:rPr>
                        <a:t>Сотрудник Федеральной службы безопасности</a:t>
                      </a:r>
                      <a:r>
                        <a:rPr lang="ru-RU" sz="800" kern="1200" dirty="0" smtClean="0">
                          <a:hlinkClick r:id="rId43" action="ppaction://hlinksldjump"/>
                        </a:rPr>
                        <a:t/>
                      </a:r>
                      <a:br>
                        <a:rPr lang="ru-RU" sz="800" kern="1200" dirty="0" smtClean="0">
                          <a:hlinkClick r:id="rId43" action="ppaction://hlinksldjump"/>
                        </a:rPr>
                      </a:br>
                      <a:r>
                        <a:rPr lang="ru-RU" sz="800" u="none" strike="noStrike" kern="1200" dirty="0" smtClean="0">
                          <a:hlinkClick r:id="rId43" action="ppaction://hlinksldjump"/>
                        </a:rPr>
                        <a:t>Фельдшер</a:t>
                      </a:r>
                      <a:endParaRPr lang="ru-RU" sz="800" dirty="0">
                        <a:solidFill>
                          <a:schemeClr val="tx1"/>
                        </a:solidFill>
                      </a:endParaRPr>
                    </a:p>
                  </a:txBody>
                  <a:tcPr/>
                </a:tc>
                <a:tc>
                  <a:txBody>
                    <a:bodyPr/>
                    <a:lstStyle/>
                    <a:p>
                      <a:endParaRPr lang="ru-RU" sz="800">
                        <a:solidFill>
                          <a:schemeClr val="tx1"/>
                        </a:solidFill>
                      </a:endParaRPr>
                    </a:p>
                  </a:txBody>
                  <a:tcPr/>
                </a:tc>
                <a:tc>
                  <a:txBody>
                    <a:bodyPr/>
                    <a:lstStyle/>
                    <a:p>
                      <a:endParaRPr lang="ru-RU" sz="800" dirty="0">
                        <a:solidFill>
                          <a:schemeClr val="tx1"/>
                        </a:solidFill>
                      </a:endParaRPr>
                    </a:p>
                  </a:txBody>
                  <a:tcPr/>
                </a:tc>
              </a:tr>
            </a:tbl>
          </a:graphicData>
        </a:graphic>
      </p:graphicFrame>
      <p:grpSp>
        <p:nvGrpSpPr>
          <p:cNvPr id="12" name="Группа 11"/>
          <p:cNvGrpSpPr/>
          <p:nvPr/>
        </p:nvGrpSpPr>
        <p:grpSpPr>
          <a:xfrm>
            <a:off x="0" y="0"/>
            <a:ext cx="576064" cy="504056"/>
            <a:chOff x="0" y="0"/>
            <a:chExt cx="576064" cy="504056"/>
          </a:xfrm>
        </p:grpSpPr>
        <p:sp>
          <p:nvSpPr>
            <p:cNvPr id="10" name="Прямоугольник 9">
              <a:hlinkClick r:id="rId44" action="ppaction://hlinksldjump"/>
            </p:cNvPr>
            <p:cNvSpPr/>
            <p:nvPr/>
          </p:nvSpPr>
          <p:spPr>
            <a:xfrm>
              <a:off x="144016" y="216024"/>
              <a:ext cx="288032" cy="28803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sp>
          <p:nvSpPr>
            <p:cNvPr id="11" name="Равнобедренный треугольник 10">
              <a:hlinkClick r:id="rId44" action="ppaction://hlinksldjump"/>
            </p:cNvPr>
            <p:cNvSpPr/>
            <p:nvPr/>
          </p:nvSpPr>
          <p:spPr>
            <a:xfrm>
              <a:off x="0" y="0"/>
              <a:ext cx="576064" cy="268559"/>
            </a:xfrm>
            <a:prstGeom prst="triangle">
              <a:avLst>
                <a:gd name="adj" fmla="val 5000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24942"/>
          </a:xfrm>
        </p:spPr>
        <p:txBody>
          <a:bodyPr>
            <a:normAutofit/>
          </a:bodyPr>
          <a:lstStyle/>
          <a:p>
            <a:r>
              <a:rPr lang="ru-RU" sz="1200" b="1" dirty="0"/>
              <a:t>Юрисконсульт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764704"/>
          <a:ext cx="8229600" cy="5741670"/>
        </p:xfrm>
        <a:graphic>
          <a:graphicData uri="http://schemas.openxmlformats.org/drawingml/2006/table">
            <a:tbl>
              <a:tblPr firstRow="1" bandRow="1">
                <a:tableStyleId>{5C22544A-7EE6-4342-B048-85BDC9FD1C3A}</a:tableStyleId>
              </a:tblPr>
              <a:tblGrid>
                <a:gridCol w="4114800"/>
                <a:gridCol w="4114800"/>
              </a:tblGrid>
              <a:tr h="169067">
                <a:tc gridSpan="2">
                  <a:txBody>
                    <a:bodyPr/>
                    <a:lstStyle/>
                    <a:p>
                      <a:r>
                        <a:rPr lang="ru-RU" sz="1000" b="1" i="0" kern="1200" dirty="0" smtClean="0">
                          <a:solidFill>
                            <a:schemeClr val="lt1"/>
                          </a:solidFill>
                          <a:latin typeface="+mn-lt"/>
                          <a:ea typeface="+mn-ea"/>
                          <a:cs typeface="+mn-cs"/>
                        </a:rPr>
                        <a:t>Назначение профессии "Юрисконсульт":</a:t>
                      </a:r>
                      <a:r>
                        <a:rPr lang="ru-RU" sz="1000" b="0" i="0" kern="1200" dirty="0" smtClean="0">
                          <a:solidFill>
                            <a:schemeClr val="lt1"/>
                          </a:solidFill>
                          <a:latin typeface="+mn-lt"/>
                          <a:ea typeface="+mn-ea"/>
                          <a:cs typeface="+mn-cs"/>
                        </a:rPr>
                        <a:t>руководство правовой работой на предприятии.</a:t>
                      </a:r>
                      <a:endParaRPr lang="ru-RU" sz="1000" dirty="0"/>
                    </a:p>
                  </a:txBody>
                  <a:tcPr/>
                </a:tc>
                <a:tc hMerge="1">
                  <a:txBody>
                    <a:bodyPr/>
                    <a:lstStyle/>
                    <a:p>
                      <a:endParaRPr lang="ru-RU" dirty="0"/>
                    </a:p>
                  </a:txBody>
                  <a:tcPr/>
                </a:tc>
              </a:tr>
              <a:tr h="1424997">
                <a:tc gridSpan="2">
                  <a:txBody>
                    <a:bodyPr/>
                    <a:lstStyle/>
                    <a:p>
                      <a:r>
                        <a:rPr lang="ru-RU" sz="1000" b="1" i="0" kern="1200" dirty="0" smtClean="0">
                          <a:solidFill>
                            <a:schemeClr val="dk1"/>
                          </a:solidFill>
                          <a:latin typeface="+mn-lt"/>
                          <a:ea typeface="+mn-ea"/>
                          <a:cs typeface="+mn-cs"/>
                        </a:rPr>
                        <a:t>Основные решаемые задачи профессии "Юрисконсульт":</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разработка документов правового характера;</a:t>
                      </a:r>
                    </a:p>
                    <a:p>
                      <a:r>
                        <a:rPr lang="ru-RU" sz="800" b="1" i="0" u="none" strike="noStrike" kern="1200" dirty="0" smtClean="0">
                          <a:solidFill>
                            <a:schemeClr val="dk1"/>
                          </a:solidFill>
                          <a:latin typeface="+mn-lt"/>
                          <a:ea typeface="+mn-ea"/>
                          <a:cs typeface="+mn-cs"/>
                        </a:rPr>
                        <a:t>методическое руководство правовой работой на предприятии;</a:t>
                      </a:r>
                    </a:p>
                    <a:p>
                      <a:r>
                        <a:rPr lang="ru-RU" sz="800" b="1" i="0" u="none" strike="noStrike" kern="1200" dirty="0" smtClean="0">
                          <a:solidFill>
                            <a:schemeClr val="dk1"/>
                          </a:solidFill>
                          <a:latin typeface="+mn-lt"/>
                          <a:ea typeface="+mn-ea"/>
                          <a:cs typeface="+mn-cs"/>
                        </a:rPr>
                        <a:t>оказание правовой помощи структурным подразделениям предприятия в подготовке и оформлении правовых документов;</a:t>
                      </a:r>
                    </a:p>
                    <a:p>
                      <a:r>
                        <a:rPr lang="ru-RU" sz="800" b="1" i="0" u="none" strike="noStrike" kern="1200" dirty="0" smtClean="0">
                          <a:solidFill>
                            <a:schemeClr val="dk1"/>
                          </a:solidFill>
                          <a:latin typeface="+mn-lt"/>
                          <a:ea typeface="+mn-ea"/>
                          <a:cs typeface="+mn-cs"/>
                        </a:rPr>
                        <a:t>подготовка материалов о нарушении законодательства на предприятии для передачи их в судебные органы;</a:t>
                      </a:r>
                    </a:p>
                    <a:p>
                      <a:r>
                        <a:rPr lang="ru-RU" sz="800" b="1" i="0" u="none" strike="noStrike" kern="1200" dirty="0" smtClean="0">
                          <a:solidFill>
                            <a:schemeClr val="dk1"/>
                          </a:solidFill>
                          <a:latin typeface="+mn-lt"/>
                          <a:ea typeface="+mn-ea"/>
                          <a:cs typeface="+mn-cs"/>
                        </a:rPr>
                        <a:t>участие в разработке и осуществлении мероприятий по укреплению договорной, финансовой и трудовой дисциплины, обеспечению сохранности имущества предприятия;</a:t>
                      </a:r>
                    </a:p>
                    <a:p>
                      <a:r>
                        <a:rPr lang="ru-RU" sz="800" b="1" i="0" u="none" strike="noStrike" kern="1200" dirty="0" smtClean="0">
                          <a:solidFill>
                            <a:schemeClr val="dk1"/>
                          </a:solidFill>
                          <a:latin typeface="+mn-lt"/>
                          <a:ea typeface="+mn-ea"/>
                          <a:cs typeface="+mn-cs"/>
                        </a:rPr>
                        <a:t>изучение, анализ и обобщение результатов рассмотрения претензий, судебных и арбитражных дел, практики заключения и исполнения хозяйственных договоров;</a:t>
                      </a:r>
                    </a:p>
                    <a:p>
                      <a:r>
                        <a:rPr lang="ru-RU" sz="800" b="1" i="0" u="none" strike="noStrike" kern="1200" dirty="0" smtClean="0">
                          <a:solidFill>
                            <a:schemeClr val="dk1"/>
                          </a:solidFill>
                          <a:latin typeface="+mn-lt"/>
                          <a:ea typeface="+mn-ea"/>
                          <a:cs typeface="+mn-cs"/>
                        </a:rPr>
                        <a:t>оформление материалов о привлечении работников к ответственности;</a:t>
                      </a:r>
                    </a:p>
                    <a:p>
                      <a:r>
                        <a:rPr lang="ru-RU" sz="800" b="1" i="0" u="none" strike="noStrike" kern="1200" dirty="0" smtClean="0">
                          <a:solidFill>
                            <a:schemeClr val="dk1"/>
                          </a:solidFill>
                          <a:latin typeface="+mn-lt"/>
                          <a:ea typeface="+mn-ea"/>
                          <a:cs typeface="+mn-cs"/>
                        </a:rPr>
                        <a:t>проведение правовой экспертизы хозяйственных договоров, разработка условий коллективных договоров и тарифных соглашений;</a:t>
                      </a:r>
                    </a:p>
                    <a:p>
                      <a:r>
                        <a:rPr lang="ru-RU" sz="800" b="1" i="0" u="none" strike="noStrike" kern="1200" dirty="0" smtClean="0">
                          <a:solidFill>
                            <a:schemeClr val="dk1"/>
                          </a:solidFill>
                          <a:latin typeface="+mn-lt"/>
                          <a:ea typeface="+mn-ea"/>
                          <a:cs typeface="+mn-cs"/>
                        </a:rPr>
                        <a:t>систематизация, учет и хранение действующего законодательства, судебных и арбитражных дел;</a:t>
                      </a:r>
                    </a:p>
                    <a:p>
                      <a:r>
                        <a:rPr lang="ru-RU" sz="800" b="1" i="0" u="none" strike="noStrike" kern="1200" dirty="0" smtClean="0">
                          <a:solidFill>
                            <a:schemeClr val="dk1"/>
                          </a:solidFill>
                          <a:latin typeface="+mn-lt"/>
                          <a:ea typeface="+mn-ea"/>
                          <a:cs typeface="+mn-cs"/>
                        </a:rPr>
                        <a:t>предложение изменений действующих приказов и других нормативных актов предприятия;</a:t>
                      </a:r>
                    </a:p>
                    <a:p>
                      <a:r>
                        <a:rPr lang="ru-RU" sz="800" b="1" i="0" u="none" strike="noStrike" kern="1200" dirty="0" smtClean="0">
                          <a:solidFill>
                            <a:schemeClr val="dk1"/>
                          </a:solidFill>
                          <a:latin typeface="+mn-lt"/>
                          <a:ea typeface="+mn-ea"/>
                          <a:cs typeface="+mn-cs"/>
                        </a:rPr>
                        <a:t>ознакомление должностных лиц предприятия с нормативными правовыми актами, относящимися к их деятельности;</a:t>
                      </a:r>
                    </a:p>
                    <a:p>
                      <a:r>
                        <a:rPr lang="ru-RU" sz="800" b="1" i="0" u="none" strike="noStrike" kern="1200" dirty="0" smtClean="0">
                          <a:solidFill>
                            <a:schemeClr val="dk1"/>
                          </a:solidFill>
                          <a:latin typeface="+mn-lt"/>
                          <a:ea typeface="+mn-ea"/>
                          <a:cs typeface="+mn-cs"/>
                        </a:rPr>
                        <a:t>консультация работников предприятия по организационно–правовым и другим юридическим вопросам.</a:t>
                      </a:r>
                    </a:p>
                    <a:p>
                      <a:endParaRPr lang="ru-RU" sz="800" dirty="0"/>
                    </a:p>
                  </a:txBody>
                  <a:tcPr/>
                </a:tc>
                <a:tc hMerge="1">
                  <a:txBody>
                    <a:bodyPr/>
                    <a:lstStyle/>
                    <a:p>
                      <a:endParaRPr lang="ru-RU" dirty="0"/>
                    </a:p>
                  </a:txBody>
                  <a:tcPr/>
                </a:tc>
              </a:tr>
              <a:tr h="165536">
                <a:tc gridSpan="2">
                  <a:txBody>
                    <a:bodyPr/>
                    <a:lstStyle/>
                    <a:p>
                      <a:pPr algn="ctr"/>
                      <a:r>
                        <a:rPr lang="ru-RU" sz="1000" b="1" dirty="0">
                          <a:latin typeface="Verdana"/>
                        </a:rPr>
                        <a:t>Профессионально–важные качества профессии "Юрисконсульт":</a:t>
                      </a:r>
                      <a:endParaRPr lang="ru-RU" sz="1000" dirty="0">
                        <a:latin typeface="Verdana"/>
                      </a:endParaRPr>
                    </a:p>
                  </a:txBody>
                  <a:tcPr marL="28575" marR="28575" marT="28575" marB="28575" anchor="ctr"/>
                </a:tc>
                <a:tc hMerge="1">
                  <a:txBody>
                    <a:bodyPr/>
                    <a:lstStyle/>
                    <a:p>
                      <a:endParaRPr lang="ru-RU"/>
                    </a:p>
                  </a:txBody>
                  <a:tcPr/>
                </a:tc>
              </a:tr>
              <a:tr h="1687655">
                <a:tc>
                  <a:txBody>
                    <a:bodyPr/>
                    <a:lstStyle/>
                    <a:p>
                      <a:pPr>
                        <a:buFont typeface="Arial"/>
                        <a:buChar char="•"/>
                      </a:pPr>
                      <a:r>
                        <a:rPr lang="ru-RU" sz="800" b="1" u="none" strike="noStrike">
                          <a:latin typeface="Arial"/>
                        </a:rPr>
                        <a:t>организованность, самодисциплина;</a:t>
                      </a:r>
                    </a:p>
                    <a:p>
                      <a:pPr>
                        <a:buFont typeface="Arial"/>
                        <a:buChar char="•"/>
                      </a:pPr>
                      <a:r>
                        <a:rPr lang="ru-RU" sz="800" b="1" u="none" strike="noStrike">
                          <a:latin typeface="Arial"/>
                        </a:rPr>
                        <a:t>дисциплинированность;</a:t>
                      </a:r>
                    </a:p>
                    <a:p>
                      <a:pPr>
                        <a:buFont typeface="Arial"/>
                        <a:buChar char="•"/>
                      </a:pPr>
                      <a:r>
                        <a:rPr lang="ru-RU" sz="800" b="1" u="none" strike="noStrike">
                          <a:latin typeface="Arial"/>
                        </a:rPr>
                        <a:t>предусмотрительность;</a:t>
                      </a:r>
                    </a:p>
                    <a:p>
                      <a:pPr>
                        <a:buFont typeface="Arial"/>
                        <a:buChar char="•"/>
                      </a:pPr>
                      <a:r>
                        <a:rPr lang="ru-RU" sz="800" b="1" u="none" strike="noStrike">
                          <a:latin typeface="Arial"/>
                        </a:rPr>
                        <a:t>самодостаточность (ориентация на собственные силы, уверенность в себе, чувство самоэффективности);</a:t>
                      </a:r>
                    </a:p>
                    <a:p>
                      <a:pPr>
                        <a:buFont typeface="Arial"/>
                        <a:buChar char="•"/>
                      </a:pPr>
                      <a:r>
                        <a:rPr lang="ru-RU" sz="800" b="1" u="none" strike="noStrike">
                          <a:latin typeface="Arial"/>
                        </a:rPr>
                        <a:t>самообладание, эмоциональная уравновешенность, выдержка;</a:t>
                      </a:r>
                    </a:p>
                    <a:p>
                      <a:pPr>
                        <a:buFont typeface="Arial"/>
                        <a:buChar char="•"/>
                      </a:pPr>
                      <a:r>
                        <a:rPr lang="ru-RU" sz="800" b="1" u="none" strike="noStrike">
                          <a:latin typeface="Arial"/>
                        </a:rPr>
                        <a:t>способность аргументировано отстаивать свое мнение;</a:t>
                      </a:r>
                    </a:p>
                    <a:p>
                      <a:pPr>
                        <a:buFont typeface="Arial"/>
                        <a:buChar char="•"/>
                      </a:pPr>
                      <a:r>
                        <a:rPr lang="ru-RU" sz="800" b="1" u="none" strike="noStrike">
                          <a:latin typeface="Arial"/>
                        </a:rPr>
                        <a:t>способность к переключениям с одной деятельности на другую;</a:t>
                      </a:r>
                    </a:p>
                    <a:p>
                      <a:pPr>
                        <a:buFont typeface="Arial"/>
                        <a:buChar char="•"/>
                      </a:pPr>
                      <a:r>
                        <a:rPr lang="ru-RU" sz="800" b="1" u="none" strike="noStrike">
                          <a:latin typeface="Arial"/>
                        </a:rPr>
                        <a:t>способность планировать свою деятельность во времени;</a:t>
                      </a:r>
                    </a:p>
                    <a:p>
                      <a:pPr>
                        <a:buFont typeface="Arial"/>
                        <a:buChar char="•"/>
                      </a:pPr>
                      <a:r>
                        <a:rPr lang="ru-RU" sz="800" b="1" u="none" strike="noStrike">
                          <a:latin typeface="Arial"/>
                        </a:rPr>
                        <a:t>стремление к профессиональному совершенству;</a:t>
                      </a:r>
                    </a:p>
                    <a:p>
                      <a:pPr>
                        <a:buFont typeface="Arial"/>
                        <a:buChar char="•"/>
                      </a:pPr>
                      <a:r>
                        <a:rPr lang="ru-RU" sz="800" b="1" u="none" strike="noStrike">
                          <a:latin typeface="Arial"/>
                        </a:rPr>
                        <a:t>экстравертированность (ориентация на взаимодействие с людьми, общительность);</a:t>
                      </a:r>
                    </a:p>
                    <a:p>
                      <a:pPr>
                        <a:buFont typeface="Arial"/>
                        <a:buChar char="•"/>
                      </a:pPr>
                      <a:r>
                        <a:rPr lang="ru-RU" sz="800" b="1" u="none" strike="noStrike">
                          <a:latin typeface="Arial"/>
                        </a:rPr>
                        <a:t>внимание к деталям;</a:t>
                      </a:r>
                    </a:p>
                    <a:p>
                      <a:pPr>
                        <a:buFont typeface="Arial"/>
                        <a:buChar char="•"/>
                      </a:pPr>
                      <a:r>
                        <a:rPr lang="ru-RU" sz="800" b="1" u="none" strike="noStrike">
                          <a:latin typeface="Arial"/>
                        </a:rPr>
                        <a:t>концентрированность внимания;</a:t>
                      </a:r>
                    </a:p>
                    <a:p>
                      <a:pPr>
                        <a:buFont typeface="Arial"/>
                        <a:buChar char="•"/>
                      </a:pPr>
                      <a:r>
                        <a:rPr lang="ru-RU" sz="800" b="1" u="none" strike="noStrike">
                          <a:latin typeface="Arial"/>
                        </a:rPr>
                        <a:t>гибкость мышления;</a:t>
                      </a:r>
                    </a:p>
                  </a:txBody>
                  <a:tcPr marL="28575" marR="28575" marT="28575" marB="28575" anchor="ctr"/>
                </a:tc>
                <a:tc>
                  <a:txBody>
                    <a:bodyPr/>
                    <a:lstStyle/>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логичность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долговременная память;</a:t>
                      </a:r>
                    </a:p>
                    <a:p>
                      <a:pPr>
                        <a:buFont typeface="Arial"/>
                        <a:buChar char="•"/>
                      </a:pPr>
                      <a:r>
                        <a:rPr lang="ru-RU" sz="800" b="1" u="none" strike="noStrike" dirty="0">
                          <a:latin typeface="Arial"/>
                        </a:rPr>
                        <a:t>память на семантику (смысл) текста;</a:t>
                      </a:r>
                    </a:p>
                    <a:p>
                      <a:pPr>
                        <a:buFont typeface="Arial"/>
                        <a:buChar char="•"/>
                      </a:pPr>
                      <a:r>
                        <a:rPr lang="ru-RU" sz="800" b="1" u="none" strike="noStrike" dirty="0">
                          <a:latin typeface="Arial"/>
                        </a:rPr>
                        <a:t>развитая словесно–логическая память;</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сохранение работоспособности в условиях пониженного парциального давления кислорода;</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прогнозировать ситуацию;</a:t>
                      </a:r>
                    </a:p>
                    <a:p>
                      <a:pPr>
                        <a:buFont typeface="Arial"/>
                        <a:buChar char="•"/>
                      </a:pPr>
                      <a:r>
                        <a:rPr lang="ru-RU" sz="800" b="1" u="none" strike="noStrike" dirty="0">
                          <a:latin typeface="Arial"/>
                        </a:rPr>
                        <a:t>способность анализировать и сопоставлять факты;</a:t>
                      </a:r>
                    </a:p>
                    <a:p>
                      <a:pPr>
                        <a:buFont typeface="Arial"/>
                        <a:buChar char="•"/>
                      </a:pPr>
                      <a:r>
                        <a:rPr lang="ru-RU" sz="800" b="1" u="none" strike="noStrike" dirty="0">
                          <a:latin typeface="Arial"/>
                        </a:rPr>
                        <a:t>умение работать в команде.</a:t>
                      </a:r>
                    </a:p>
                  </a:txBody>
                  <a:tcPr marL="28575" marR="28575" marT="28575" marB="28575" anchor="ctr"/>
                </a:tc>
              </a:tr>
              <a:tr h="165536">
                <a:tc gridSpan="2">
                  <a:txBody>
                    <a:bodyPr/>
                    <a:lstStyle/>
                    <a:p>
                      <a:pPr algn="ctr"/>
                      <a:r>
                        <a:rPr lang="ru-RU" sz="1000" b="1" dirty="0">
                          <a:latin typeface="Verdana"/>
                        </a:rPr>
                        <a:t>Заболевания, противопоказанные для профессии "Юрисконсульт":</a:t>
                      </a:r>
                      <a:endParaRPr lang="ru-RU" sz="1000" dirty="0">
                        <a:latin typeface="Verdana"/>
                      </a:endParaRPr>
                    </a:p>
                  </a:txBody>
                  <a:tcPr marL="28575" marR="28575" marT="28575" marB="28575" anchor="ctr"/>
                </a:tc>
                <a:tc hMerge="1">
                  <a:txBody>
                    <a:bodyPr/>
                    <a:lstStyle/>
                    <a:p>
                      <a:endParaRPr lang="ru-RU"/>
                    </a:p>
                  </a:txBody>
                  <a:tcPr/>
                </a:tc>
              </a:tr>
              <a:tr h="528336">
                <a:tc>
                  <a:txBody>
                    <a:bodyPr/>
                    <a:lstStyle/>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txBody>
                  <a:tcPr marL="28575" marR="28575" marT="28575" marB="28575" anchor="ctr"/>
                </a:tc>
              </a:tr>
              <a:tr h="335116">
                <a:tc gridSpan="2">
                  <a:txBody>
                    <a:bodyPr/>
                    <a:lstStyle/>
                    <a:p>
                      <a:r>
                        <a:rPr lang="ru-RU" sz="1000" b="1" dirty="0">
                          <a:latin typeface="Verdana"/>
                        </a:rPr>
                        <a:t>Уровень образования профессии "Юрисконсульт"</a:t>
                      </a:r>
                      <a:endParaRPr lang="ru-RU" sz="1000" dirty="0">
                        <a:latin typeface="Verdana"/>
                      </a:endParaRPr>
                    </a:p>
                    <a:p>
                      <a:r>
                        <a:rPr lang="ru-RU" sz="800" dirty="0">
                          <a:latin typeface="Verdana"/>
                        </a:rPr>
                        <a:t>Для овладения профессией "Юрисконсульт" необходимо либо среднее, либо высшее профессиональное образование. Направление: ПРАВО, СОЦИАЛЬНАЯ РАБОТА И ИЗДАТЕЛЬСКОЕ ДЕЛО, ГУМАНИТАРНЫЕ И СОЦИАЛЬНЫЕ НАУКИ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24942"/>
          </a:xfrm>
        </p:spPr>
        <p:txBody>
          <a:bodyPr>
            <a:normAutofit/>
          </a:bodyPr>
          <a:lstStyle/>
          <a:p>
            <a:r>
              <a:rPr lang="ru-RU" sz="1200" b="1" dirty="0"/>
              <a:t>Коучер (менеджер по персоналу)</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764704"/>
          <a:ext cx="8229600" cy="5946632"/>
        </p:xfrm>
        <a:graphic>
          <a:graphicData uri="http://schemas.openxmlformats.org/drawingml/2006/table">
            <a:tbl>
              <a:tblPr firstRow="1" bandRow="1">
                <a:tableStyleId>{5C22544A-7EE6-4342-B048-85BDC9FD1C3A}</a:tableStyleId>
              </a:tblPr>
              <a:tblGrid>
                <a:gridCol w="4114800"/>
                <a:gridCol w="4114800"/>
              </a:tblGrid>
              <a:tr h="292223">
                <a:tc gridSpan="2">
                  <a:txBody>
                    <a:bodyPr/>
                    <a:lstStyle/>
                    <a:p>
                      <a:r>
                        <a:rPr lang="ru-RU" sz="1200" b="1" i="0" kern="1200" dirty="0" smtClean="0">
                          <a:solidFill>
                            <a:schemeClr val="lt1"/>
                          </a:solidFill>
                          <a:latin typeface="+mn-lt"/>
                          <a:ea typeface="+mn-ea"/>
                          <a:cs typeface="+mn-cs"/>
                        </a:rPr>
                        <a:t>Назначение профессии "Коучер (менеджер по персоналу)": </a:t>
                      </a:r>
                      <a:r>
                        <a:rPr lang="ru-RU" sz="1000" b="0" i="0" kern="1200" dirty="0" smtClean="0">
                          <a:solidFill>
                            <a:schemeClr val="lt1"/>
                          </a:solidFill>
                          <a:latin typeface="+mn-lt"/>
                          <a:ea typeface="+mn-ea"/>
                          <a:cs typeface="+mn-cs"/>
                        </a:rPr>
                        <a:t>разработка стратегий кризисного менеджмента организаций, структуры персонала, кадровой политики.</a:t>
                      </a:r>
                      <a:endParaRPr lang="ru-RU" sz="1000" dirty="0"/>
                    </a:p>
                  </a:txBody>
                  <a:tcPr/>
                </a:tc>
                <a:tc hMerge="1">
                  <a:txBody>
                    <a:bodyPr/>
                    <a:lstStyle/>
                    <a:p>
                      <a:endParaRPr lang="ru-RU" dirty="0"/>
                    </a:p>
                  </a:txBody>
                  <a:tcPr/>
                </a:tc>
              </a:tr>
              <a:tr h="744567">
                <a:tc gridSpan="2">
                  <a:txBody>
                    <a:bodyPr/>
                    <a:lstStyle/>
                    <a:p>
                      <a:r>
                        <a:rPr lang="ru-RU" sz="1200" b="1" i="0" kern="1200" dirty="0" smtClean="0">
                          <a:solidFill>
                            <a:schemeClr val="dk1"/>
                          </a:solidFill>
                          <a:latin typeface="+mn-lt"/>
                          <a:ea typeface="+mn-ea"/>
                          <a:cs typeface="+mn-cs"/>
                        </a:rPr>
                        <a:t>Основные решаемые задачи профессии "Коучер (менеджер по персоналу)":</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получение заказа;</a:t>
                      </a:r>
                    </a:p>
                    <a:p>
                      <a:r>
                        <a:rPr lang="ru-RU" sz="1000" b="1" i="0" u="none" strike="noStrike" kern="1200" dirty="0" smtClean="0">
                          <a:solidFill>
                            <a:schemeClr val="dk1"/>
                          </a:solidFill>
                          <a:latin typeface="+mn-lt"/>
                          <a:ea typeface="+mn-ea"/>
                          <a:cs typeface="+mn-cs"/>
                        </a:rPr>
                        <a:t>анализ проблематики: проведение бесед, анкетирования, опросов руководящего и рядового состава компании;</a:t>
                      </a:r>
                    </a:p>
                    <a:p>
                      <a:r>
                        <a:rPr lang="ru-RU" sz="1000" b="1" i="0" u="none" strike="noStrike" kern="1200" dirty="0" smtClean="0">
                          <a:solidFill>
                            <a:schemeClr val="dk1"/>
                          </a:solidFill>
                          <a:latin typeface="+mn-lt"/>
                          <a:ea typeface="+mn-ea"/>
                          <a:cs typeface="+mn-cs"/>
                        </a:rPr>
                        <a:t>построение стратегии выхода из кризиса, разработка кадровой политики;</a:t>
                      </a:r>
                    </a:p>
                    <a:p>
                      <a:r>
                        <a:rPr lang="ru-RU" sz="1000" b="1" i="0" u="none" strike="noStrike" kern="1200" dirty="0" smtClean="0">
                          <a:solidFill>
                            <a:schemeClr val="dk1"/>
                          </a:solidFill>
                          <a:latin typeface="+mn-lt"/>
                          <a:ea typeface="+mn-ea"/>
                          <a:cs typeface="+mn-cs"/>
                        </a:rPr>
                        <a:t>согласование стратегии с заказчиком, принятие общего решения;</a:t>
                      </a:r>
                    </a:p>
                    <a:p>
                      <a:r>
                        <a:rPr lang="ru-RU" sz="1000" b="1" i="0" u="none" strike="noStrike" kern="1200" dirty="0" smtClean="0">
                          <a:solidFill>
                            <a:schemeClr val="dk1"/>
                          </a:solidFill>
                          <a:latin typeface="+mn-lt"/>
                          <a:ea typeface="+mn-ea"/>
                          <a:cs typeface="+mn-cs"/>
                        </a:rPr>
                        <a:t>выбор методов работы (проведение тренингов с персоналом, производство кадровых перестановок);</a:t>
                      </a:r>
                    </a:p>
                    <a:p>
                      <a:r>
                        <a:rPr lang="ru-RU" sz="1000" b="1" i="0" u="none" strike="noStrike" kern="1200" dirty="0" smtClean="0">
                          <a:solidFill>
                            <a:schemeClr val="dk1"/>
                          </a:solidFill>
                          <a:latin typeface="+mn-lt"/>
                          <a:ea typeface="+mn-ea"/>
                          <a:cs typeface="+mn-cs"/>
                        </a:rPr>
                        <a:t>проведение работ и их корректировка.</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292223">
                <a:tc gridSpan="2">
                  <a:txBody>
                    <a:bodyPr/>
                    <a:lstStyle/>
                    <a:p>
                      <a:pPr algn="ctr"/>
                      <a:r>
                        <a:rPr lang="ru-RU" sz="1200" b="1" dirty="0">
                          <a:latin typeface="Verdana"/>
                        </a:rPr>
                        <a:t>Профессионально–важные качества профессии "Коучер (менеджер по персоналу)":</a:t>
                      </a:r>
                      <a:endParaRPr lang="ru-RU" sz="1200" dirty="0">
                        <a:latin typeface="Verdana"/>
                      </a:endParaRPr>
                    </a:p>
                  </a:txBody>
                  <a:tcPr marL="28575" marR="28575" marT="28575" marB="28575" anchor="ctr"/>
                </a:tc>
                <a:tc hMerge="1">
                  <a:txBody>
                    <a:bodyPr/>
                    <a:lstStyle/>
                    <a:p>
                      <a:endParaRPr lang="ru-RU"/>
                    </a:p>
                  </a:txBody>
                  <a:tcPr/>
                </a:tc>
              </a:tr>
              <a:tr h="1390059">
                <a:tc>
                  <a:txBody>
                    <a:bodyPr/>
                    <a:lstStyle/>
                    <a:p>
                      <a:pPr>
                        <a:buFont typeface="Arial"/>
                        <a:buChar char="•"/>
                      </a:pPr>
                      <a:r>
                        <a:rPr lang="ru-RU" sz="1000" b="1" u="none" strike="noStrike" dirty="0">
                          <a:latin typeface="Arial"/>
                        </a:rPr>
                        <a:t>пунктуальность, педантичность;</a:t>
                      </a:r>
                    </a:p>
                    <a:p>
                      <a:pPr>
                        <a:buFont typeface="Arial"/>
                        <a:buChar char="•"/>
                      </a:pPr>
                      <a:r>
                        <a:rPr lang="ru-RU" sz="1000" b="1" u="none" strike="noStrike" dirty="0">
                          <a:latin typeface="Arial"/>
                        </a:rPr>
                        <a:t>решительность;</a:t>
                      </a:r>
                    </a:p>
                    <a:p>
                      <a:pPr>
                        <a:buFont typeface="Arial"/>
                        <a:buChar char="•"/>
                      </a:pPr>
                      <a:r>
                        <a:rPr lang="ru-RU" sz="1000" b="1" u="none" strike="noStrike" dirty="0">
                          <a:latin typeface="Arial"/>
                        </a:rPr>
                        <a:t>способность аргументировано отстаивать свое мнение;</a:t>
                      </a:r>
                    </a:p>
                    <a:p>
                      <a:pPr>
                        <a:buFont typeface="Arial"/>
                        <a:buChar char="•"/>
                      </a:pPr>
                      <a:r>
                        <a:rPr lang="ru-RU" sz="1000" b="1" u="none" strike="noStrike" dirty="0">
                          <a:latin typeface="Arial"/>
                        </a:rPr>
                        <a:t>стремление к профессиональному совершенству;</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избирательность внимания;</a:t>
                      </a:r>
                    </a:p>
                    <a:p>
                      <a:pPr>
                        <a:buFont typeface="Arial"/>
                        <a:buChar char="•"/>
                      </a:pPr>
                      <a:r>
                        <a:rPr lang="ru-RU" sz="10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10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стратегическое мышление;</a:t>
                      </a:r>
                    </a:p>
                  </a:txBody>
                  <a:tcPr marL="28575" marR="28575" marT="28575" marB="28575" anchor="ctr"/>
                </a:tc>
                <a:tc>
                  <a:txBody>
                    <a:bodyPr/>
                    <a:lstStyle/>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гибкость мышления;</a:t>
                      </a:r>
                    </a:p>
                    <a:p>
                      <a:pPr>
                        <a:buFont typeface="Arial"/>
                        <a:buChar char="•"/>
                      </a:pPr>
                      <a:r>
                        <a:rPr lang="ru-RU" sz="1000" b="1" u="none" strike="noStrike" dirty="0">
                          <a:latin typeface="Arial"/>
                        </a:rPr>
                        <a:t>хорошо развитые </a:t>
                      </a:r>
                      <a:r>
                        <a:rPr lang="ru-RU" sz="1000" b="1" u="none" strike="noStrike" dirty="0" err="1">
                          <a:latin typeface="Arial"/>
                        </a:rPr>
                        <a:t>мнемические</a:t>
                      </a:r>
                      <a:r>
                        <a:rPr lang="ru-RU" sz="1000" b="1" u="none" strike="noStrike" dirty="0">
                          <a:latin typeface="Arial"/>
                        </a:rPr>
                        <a:t> способности (свойства памяти);</a:t>
                      </a:r>
                    </a:p>
                    <a:p>
                      <a:pPr>
                        <a:buFont typeface="Arial"/>
                        <a:buChar char="•"/>
                      </a:pPr>
                      <a:r>
                        <a:rPr lang="ru-RU" sz="1000" b="1" u="none" strike="noStrike" dirty="0">
                          <a:latin typeface="Arial"/>
                        </a:rPr>
                        <a:t>коммуникативные способности (</a:t>
                      </a:r>
                      <a:r>
                        <a:rPr lang="ru-RU" sz="1000" b="1" u="none" strike="noStrike" dirty="0" err="1">
                          <a:latin typeface="Arial"/>
                        </a:rPr>
                        <a:t>способности</a:t>
                      </a:r>
                      <a:r>
                        <a:rPr lang="ru-RU" sz="1000" b="1" u="none" strike="noStrike" dirty="0">
                          <a:latin typeface="Arial"/>
                        </a:rPr>
                        <a:t> общения и взаимодействия с людьми);</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активность;</a:t>
                      </a:r>
                    </a:p>
                    <a:p>
                      <a:pPr>
                        <a:buFont typeface="Arial"/>
                        <a:buChar char="•"/>
                      </a:pPr>
                      <a:r>
                        <a:rPr lang="ru-RU" sz="1000" b="1" u="none" strike="noStrike" dirty="0">
                          <a:latin typeface="Arial"/>
                        </a:rPr>
                        <a:t>выносливость к эмоциональным нагрузкам;</a:t>
                      </a:r>
                    </a:p>
                    <a:p>
                      <a:pPr>
                        <a:buFont typeface="Arial"/>
                        <a:buChar char="•"/>
                      </a:pPr>
                      <a:r>
                        <a:rPr lang="ru-RU" sz="1000" b="1" u="none" strike="noStrike" dirty="0">
                          <a:latin typeface="Arial"/>
                        </a:rPr>
                        <a:t>умение быстро ориентироваться в окружающей обстановке;</a:t>
                      </a:r>
                    </a:p>
                    <a:p>
                      <a:pPr>
                        <a:buFont typeface="Arial"/>
                        <a:buChar char="•"/>
                      </a:pPr>
                      <a:r>
                        <a:rPr lang="ru-RU" sz="1000" b="1" u="none" strike="noStrike" dirty="0">
                          <a:latin typeface="Arial"/>
                        </a:rPr>
                        <a:t>упорство;</a:t>
                      </a:r>
                    </a:p>
                    <a:p>
                      <a:pPr>
                        <a:buFont typeface="Arial"/>
                        <a:buChar char="•"/>
                      </a:pPr>
                      <a:r>
                        <a:rPr lang="ru-RU" sz="1000" b="1" u="none" strike="noStrike" dirty="0">
                          <a:latin typeface="Arial"/>
                        </a:rPr>
                        <a:t>усидчивость;</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склонность к работе с документацией.</a:t>
                      </a:r>
                    </a:p>
                  </a:txBody>
                  <a:tcPr marL="28575" marR="28575" marT="28575" marB="28575" anchor="ctr"/>
                </a:tc>
              </a:tr>
              <a:tr h="292223">
                <a:tc gridSpan="2">
                  <a:txBody>
                    <a:bodyPr/>
                    <a:lstStyle/>
                    <a:p>
                      <a:pPr algn="ctr"/>
                      <a:r>
                        <a:rPr lang="ru-RU" sz="1200" b="1" dirty="0">
                          <a:latin typeface="Verdana"/>
                        </a:rPr>
                        <a:t>Заболевания, противопоказанные для профессии "Коучер (менеджер по персоналу)":</a:t>
                      </a:r>
                      <a:endParaRPr lang="ru-RU" sz="1200" dirty="0">
                        <a:latin typeface="Verdana"/>
                      </a:endParaRPr>
                    </a:p>
                  </a:txBody>
                  <a:tcPr marL="28575" marR="28575" marT="28575" marB="28575" anchor="ctr"/>
                </a:tc>
                <a:tc hMerge="1">
                  <a:txBody>
                    <a:bodyPr/>
                    <a:lstStyle/>
                    <a:p>
                      <a:endParaRPr lang="ru-RU"/>
                    </a:p>
                  </a:txBody>
                  <a:tcPr/>
                </a:tc>
              </a:tr>
              <a:tr h="525400">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расстройства слуха;</a:t>
                      </a:r>
                    </a:p>
                  </a:txBody>
                  <a:tcPr marL="28575" marR="28575" marT="28575" marB="28575" anchor="ctr"/>
                </a:tc>
                <a:tc>
                  <a:txBody>
                    <a:bodyPr/>
                    <a:lstStyle/>
                    <a:p>
                      <a:pPr>
                        <a:buFont typeface="Arial"/>
                        <a:buChar char="•"/>
                      </a:pPr>
                      <a:r>
                        <a:rPr lang="ru-RU" sz="1000" b="1" u="none" strike="noStrike" dirty="0">
                          <a:latin typeface="Arial"/>
                        </a:rPr>
                        <a:t>дрожание рук;</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геморроидальные расстройства.</a:t>
                      </a:r>
                    </a:p>
                  </a:txBody>
                  <a:tcPr marL="28575" marR="28575" marT="28575" marB="28575" anchor="ctr"/>
                </a:tc>
              </a:tr>
              <a:tr h="584446">
                <a:tc gridSpan="2">
                  <a:txBody>
                    <a:bodyPr/>
                    <a:lstStyle/>
                    <a:p>
                      <a:r>
                        <a:rPr lang="ru-RU" sz="1200" b="1" dirty="0">
                          <a:latin typeface="Verdana"/>
                        </a:rPr>
                        <a:t>Уровень образования профессии "Коучер (менеджер по персоналу)"</a:t>
                      </a:r>
                      <a:endParaRPr lang="ru-RU" sz="1200" dirty="0">
                        <a:latin typeface="Verdana"/>
                      </a:endParaRPr>
                    </a:p>
                    <a:p>
                      <a:r>
                        <a:rPr lang="ru-RU" sz="1000" dirty="0">
                          <a:latin typeface="Verdana"/>
                        </a:rPr>
                        <a:t>Для овладения профессией "Коучер (менеджер по персоналу)" необходимо либо среднее, либо высшее профессиональное образование. Направления: ЭКОНОМИКА И УПРАВЛЕНИЕ, ГУМАНИТАРНЫЕ И СОЦИАЛЬНЫЕ НАУКИ.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Менеджер (руководитель)</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6126480"/>
        </p:xfrm>
        <a:graphic>
          <a:graphicData uri="http://schemas.openxmlformats.org/drawingml/2006/table">
            <a:tbl>
              <a:tblPr firstRow="1" bandRow="1">
                <a:tableStyleId>{5C22544A-7EE6-4342-B048-85BDC9FD1C3A}</a:tableStyleId>
              </a:tblPr>
              <a:tblGrid>
                <a:gridCol w="4114800"/>
                <a:gridCol w="4114800"/>
              </a:tblGrid>
              <a:tr h="333808">
                <a:tc gridSpan="2">
                  <a:txBody>
                    <a:bodyPr/>
                    <a:lstStyle/>
                    <a:p>
                      <a:r>
                        <a:rPr lang="ru-RU" sz="1050" b="1" i="0" kern="1200" dirty="0" smtClean="0">
                          <a:solidFill>
                            <a:schemeClr val="lt1"/>
                          </a:solidFill>
                          <a:latin typeface="+mn-lt"/>
                          <a:ea typeface="+mn-ea"/>
                          <a:cs typeface="+mn-cs"/>
                        </a:rPr>
                        <a:t>Назначение профессии "Менеджер (руководитель) ": </a:t>
                      </a:r>
                      <a:r>
                        <a:rPr lang="ru-RU" sz="900" b="0" i="0" kern="1200" dirty="0" smtClean="0">
                          <a:solidFill>
                            <a:schemeClr val="lt1"/>
                          </a:solidFill>
                          <a:latin typeface="+mn-lt"/>
                          <a:ea typeface="+mn-ea"/>
                          <a:cs typeface="+mn-cs"/>
                        </a:rPr>
                        <a:t>управление системой координированной деятельности трудового коллектива для реализации задач и целей организации.</a:t>
                      </a:r>
                      <a:endParaRPr lang="ru-RU" sz="900" dirty="0"/>
                    </a:p>
                  </a:txBody>
                  <a:tcPr/>
                </a:tc>
                <a:tc hMerge="1">
                  <a:txBody>
                    <a:bodyPr/>
                    <a:lstStyle/>
                    <a:p>
                      <a:endParaRPr lang="ru-RU" dirty="0"/>
                    </a:p>
                  </a:txBody>
                  <a:tcPr/>
                </a:tc>
              </a:tr>
              <a:tr h="2218841">
                <a:tc gridSpan="2">
                  <a:txBody>
                    <a:bodyPr/>
                    <a:lstStyle/>
                    <a:p>
                      <a:r>
                        <a:rPr lang="ru-RU" sz="1050" b="1" i="0" kern="1200" dirty="0" smtClean="0">
                          <a:solidFill>
                            <a:schemeClr val="dk1"/>
                          </a:solidFill>
                          <a:latin typeface="+mn-lt"/>
                          <a:ea typeface="+mn-ea"/>
                          <a:cs typeface="+mn-cs"/>
                        </a:rPr>
                        <a:t>Основные решаемые задачи профессии "Менеджер (руководитель)":</a:t>
                      </a:r>
                      <a:r>
                        <a:rPr lang="ru-RU" sz="900" b="0" i="0" kern="1200" dirty="0" smtClean="0">
                          <a:solidFill>
                            <a:schemeClr val="dk1"/>
                          </a:solidFill>
                          <a:latin typeface="+mn-lt"/>
                          <a:ea typeface="+mn-ea"/>
                          <a:cs typeface="+mn-cs"/>
                        </a:rPr>
                        <a:t/>
                      </a:r>
                      <a:br>
                        <a:rPr lang="ru-RU" sz="900" b="0" i="0" kern="1200" dirty="0" smtClean="0">
                          <a:solidFill>
                            <a:schemeClr val="dk1"/>
                          </a:solidFill>
                          <a:latin typeface="+mn-lt"/>
                          <a:ea typeface="+mn-ea"/>
                          <a:cs typeface="+mn-cs"/>
                        </a:rPr>
                      </a:br>
                      <a:r>
                        <a:rPr lang="ru-RU" sz="900" b="0" i="1" kern="1200" dirty="0" smtClean="0">
                          <a:solidFill>
                            <a:schemeClr val="dk1"/>
                          </a:solidFill>
                          <a:latin typeface="+mn-lt"/>
                          <a:ea typeface="+mn-ea"/>
                          <a:cs typeface="+mn-cs"/>
                        </a:rPr>
                        <a:t>Производственные:</a:t>
                      </a:r>
                      <a:endParaRPr lang="ru-RU" sz="900" b="0" i="0" kern="1200" dirty="0" smtClean="0">
                        <a:solidFill>
                          <a:schemeClr val="dk1"/>
                        </a:solidFill>
                        <a:latin typeface="+mn-lt"/>
                        <a:ea typeface="+mn-ea"/>
                        <a:cs typeface="+mn-cs"/>
                      </a:endParaRPr>
                    </a:p>
                    <a:p>
                      <a:r>
                        <a:rPr lang="ru-RU" sz="900" b="0" i="0" kern="1200" dirty="0" smtClean="0">
                          <a:solidFill>
                            <a:schemeClr val="dk1"/>
                          </a:solidFill>
                          <a:latin typeface="+mn-lt"/>
                          <a:ea typeface="+mn-ea"/>
                          <a:cs typeface="+mn-cs"/>
                        </a:rPr>
                        <a:t>Координация деятельности подчиненных.</a:t>
                      </a:r>
                    </a:p>
                    <a:p>
                      <a:r>
                        <a:rPr lang="ru-RU" sz="900" b="0" i="0" kern="1200" dirty="0" smtClean="0">
                          <a:solidFill>
                            <a:schemeClr val="dk1"/>
                          </a:solidFill>
                          <a:latin typeface="+mn-lt"/>
                          <a:ea typeface="+mn-ea"/>
                          <a:cs typeface="+mn-cs"/>
                        </a:rPr>
                        <a:t>Обеспечение роста производительности труда людей и оборудования.</a:t>
                      </a:r>
                    </a:p>
                    <a:p>
                      <a:r>
                        <a:rPr lang="ru-RU" sz="900" b="0" i="0" kern="1200" dirty="0" smtClean="0">
                          <a:solidFill>
                            <a:schemeClr val="dk1"/>
                          </a:solidFill>
                          <a:latin typeface="+mn-lt"/>
                          <a:ea typeface="+mn-ea"/>
                          <a:cs typeface="+mn-cs"/>
                        </a:rPr>
                        <a:t>Организация сопряженной и ритмичной работы (обеспечение рабочими, оборудованием, полуфабрикатами, сырьем). Прогнозирование возможных срывов в работе и их предупреждение.</a:t>
                      </a:r>
                    </a:p>
                    <a:p>
                      <a:r>
                        <a:rPr lang="ru-RU" sz="900" b="0" i="0" kern="1200" dirty="0" smtClean="0">
                          <a:solidFill>
                            <a:schemeClr val="dk1"/>
                          </a:solidFill>
                          <a:latin typeface="+mn-lt"/>
                          <a:ea typeface="+mn-ea"/>
                          <a:cs typeface="+mn-cs"/>
                        </a:rPr>
                        <a:t>Контроль, оценка и коррекция деятельности подчиненных.</a:t>
                      </a:r>
                    </a:p>
                    <a:p>
                      <a:r>
                        <a:rPr lang="ru-RU" sz="900" b="0" i="0" kern="1200" dirty="0" smtClean="0">
                          <a:solidFill>
                            <a:schemeClr val="dk1"/>
                          </a:solidFill>
                          <a:latin typeface="+mn-lt"/>
                          <a:ea typeface="+mn-ea"/>
                          <a:cs typeface="+mn-cs"/>
                        </a:rPr>
                        <a:t>Поддержание трудовой дисциплины в производственном коллективе.</a:t>
                      </a:r>
                    </a:p>
                    <a:p>
                      <a:r>
                        <a:rPr lang="ru-RU" sz="900" b="0" i="0" kern="1200" dirty="0" smtClean="0">
                          <a:solidFill>
                            <a:schemeClr val="dk1"/>
                          </a:solidFill>
                          <a:latin typeface="+mn-lt"/>
                          <a:ea typeface="+mn-ea"/>
                          <a:cs typeface="+mn-cs"/>
                        </a:rPr>
                        <a:t>Расстановка рабочей смены. Согласование индивидуальных особенностей подчиненных со спецификой их труда.</a:t>
                      </a:r>
                    </a:p>
                    <a:p>
                      <a:r>
                        <a:rPr lang="ru-RU" sz="900" b="0" i="1" kern="1200" dirty="0" smtClean="0">
                          <a:solidFill>
                            <a:schemeClr val="dk1"/>
                          </a:solidFill>
                          <a:latin typeface="+mn-lt"/>
                          <a:ea typeface="+mn-ea"/>
                          <a:cs typeface="+mn-cs"/>
                        </a:rPr>
                        <a:t>Социально-психологические:</a:t>
                      </a:r>
                      <a:endParaRPr lang="ru-RU" sz="900" b="0" i="0" kern="1200" dirty="0" smtClean="0">
                        <a:solidFill>
                          <a:schemeClr val="dk1"/>
                        </a:solidFill>
                        <a:latin typeface="+mn-lt"/>
                        <a:ea typeface="+mn-ea"/>
                        <a:cs typeface="+mn-cs"/>
                      </a:endParaRPr>
                    </a:p>
                    <a:p>
                      <a:r>
                        <a:rPr lang="ru-RU" sz="900" b="0" i="0" kern="1200" dirty="0" smtClean="0">
                          <a:solidFill>
                            <a:schemeClr val="dk1"/>
                          </a:solidFill>
                          <a:latin typeface="+mn-lt"/>
                          <a:ea typeface="+mn-ea"/>
                          <a:cs typeface="+mn-cs"/>
                        </a:rPr>
                        <a:t>Снижение у подчиненных неудовлетворенности трудом и различными элементами производственной ситуации (условиями труда, зарплатой и т.д.). Моральное и материальное стимулирование.</a:t>
                      </a:r>
                    </a:p>
                    <a:p>
                      <a:r>
                        <a:rPr lang="ru-RU" sz="900" b="0" i="0" kern="1200" dirty="0" smtClean="0">
                          <a:solidFill>
                            <a:schemeClr val="dk1"/>
                          </a:solidFill>
                          <a:latin typeface="+mn-lt"/>
                          <a:ea typeface="+mn-ea"/>
                          <a:cs typeface="+mn-cs"/>
                        </a:rPr>
                        <a:t>Регулирование межличностных отношений подчиненных и разрешение конфликтов между ними. Снижение психологической напряженности в отношениях с подчиненными.</a:t>
                      </a:r>
                    </a:p>
                    <a:p>
                      <a:r>
                        <a:rPr lang="ru-RU" sz="900" b="0" i="0" kern="1200" dirty="0" smtClean="0">
                          <a:solidFill>
                            <a:schemeClr val="dk1"/>
                          </a:solidFill>
                          <a:latin typeface="+mn-lt"/>
                          <a:ea typeface="+mn-ea"/>
                          <a:cs typeface="+mn-cs"/>
                        </a:rPr>
                        <a:t>Отстаивание законных интересов своих подчиненных.</a:t>
                      </a:r>
                    </a:p>
                    <a:p>
                      <a:r>
                        <a:rPr lang="ru-RU" sz="900" b="0" i="0" kern="1200" dirty="0" smtClean="0">
                          <a:solidFill>
                            <a:schemeClr val="dk1"/>
                          </a:solidFill>
                          <a:latin typeface="+mn-lt"/>
                          <a:ea typeface="+mn-ea"/>
                          <a:cs typeface="+mn-cs"/>
                        </a:rPr>
                        <a:t>Сохранение постоянного состава подчиненных, управление текучестью рабочих кадров.</a:t>
                      </a:r>
                    </a:p>
                    <a:p>
                      <a:r>
                        <a:rPr lang="ru-RU" sz="900" b="0" i="0" kern="1200" dirty="0" smtClean="0">
                          <a:solidFill>
                            <a:schemeClr val="dk1"/>
                          </a:solidFill>
                          <a:latin typeface="+mn-lt"/>
                          <a:ea typeface="+mn-ea"/>
                          <a:cs typeface="+mn-cs"/>
                        </a:rPr>
                        <a:t>Обеспечение профессионального совершенствования своих подчиненных.</a:t>
                      </a:r>
                    </a:p>
                    <a:p>
                      <a:r>
                        <a:rPr lang="ru-RU" sz="900" b="0" i="0" kern="1200" dirty="0" smtClean="0">
                          <a:solidFill>
                            <a:schemeClr val="dk1"/>
                          </a:solidFill>
                          <a:latin typeface="+mn-lt"/>
                          <a:ea typeface="+mn-ea"/>
                          <a:cs typeface="+mn-cs"/>
                        </a:rPr>
                        <a:t>Воспитание в подчиненных "духа" организационной и корпоративной культуры.</a:t>
                      </a:r>
                      <a:endParaRPr lang="ru-RU" sz="900" b="0" i="0" kern="1200" dirty="0">
                        <a:solidFill>
                          <a:schemeClr val="dk1"/>
                        </a:solidFill>
                        <a:latin typeface="+mn-lt"/>
                        <a:ea typeface="+mn-ea"/>
                        <a:cs typeface="+mn-cs"/>
                      </a:endParaRPr>
                    </a:p>
                  </a:txBody>
                  <a:tcPr/>
                </a:tc>
                <a:tc hMerge="1">
                  <a:txBody>
                    <a:bodyPr/>
                    <a:lstStyle/>
                    <a:p>
                      <a:endParaRPr lang="ru-RU" dirty="0"/>
                    </a:p>
                  </a:txBody>
                  <a:tcPr/>
                </a:tc>
              </a:tr>
              <a:tr h="186540">
                <a:tc gridSpan="2">
                  <a:txBody>
                    <a:bodyPr/>
                    <a:lstStyle/>
                    <a:p>
                      <a:pPr algn="ctr"/>
                      <a:r>
                        <a:rPr lang="ru-RU" sz="1050" b="1" dirty="0">
                          <a:latin typeface="Verdana"/>
                        </a:rPr>
                        <a:t>Профессионально–важные качества профессии "Менеджер (руководитель)":</a:t>
                      </a:r>
                      <a:endParaRPr lang="ru-RU" sz="1050" dirty="0">
                        <a:latin typeface="Verdana"/>
                      </a:endParaRPr>
                    </a:p>
                  </a:txBody>
                  <a:tcPr marL="28575" marR="28575" marT="28575" marB="28575" anchor="ctr"/>
                </a:tc>
                <a:tc hMerge="1">
                  <a:txBody>
                    <a:bodyPr/>
                    <a:lstStyle/>
                    <a:p>
                      <a:endParaRPr lang="ru-RU"/>
                    </a:p>
                  </a:txBody>
                  <a:tcPr/>
                </a:tc>
              </a:tr>
              <a:tr h="1462864">
                <a:tc>
                  <a:txBody>
                    <a:bodyPr/>
                    <a:lstStyle/>
                    <a:p>
                      <a:pPr>
                        <a:buFont typeface="Arial"/>
                        <a:buChar char="•"/>
                      </a:pPr>
                      <a:r>
                        <a:rPr lang="ru-RU" sz="900" b="1" u="none" strike="noStrike" dirty="0">
                          <a:latin typeface="Arial"/>
                        </a:rPr>
                        <a:t>способность воспринимать большое количество информации;</a:t>
                      </a:r>
                    </a:p>
                    <a:p>
                      <a:pPr>
                        <a:buFont typeface="Arial"/>
                        <a:buChar char="•"/>
                      </a:pPr>
                      <a:r>
                        <a:rPr lang="ru-RU" sz="900" b="1" u="none" strike="noStrike" dirty="0">
                          <a:latin typeface="Arial"/>
                        </a:rPr>
                        <a:t>развитые свойства внимания;</a:t>
                      </a:r>
                    </a:p>
                    <a:p>
                      <a:pPr>
                        <a:buFont typeface="Arial"/>
                        <a:buChar char="•"/>
                      </a:pPr>
                      <a:r>
                        <a:rPr lang="ru-RU" sz="900" b="1" u="none" strike="noStrike" dirty="0" err="1">
                          <a:latin typeface="Arial"/>
                        </a:rPr>
                        <a:t>аналитичность</a:t>
                      </a:r>
                      <a:r>
                        <a:rPr lang="ru-RU" sz="9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dirty="0">
                          <a:latin typeface="Arial"/>
                        </a:rPr>
                        <a:t>гибкость мышления;</a:t>
                      </a:r>
                    </a:p>
                    <a:p>
                      <a:pPr>
                        <a:buFont typeface="Arial"/>
                        <a:buChar char="•"/>
                      </a:pPr>
                      <a:r>
                        <a:rPr lang="ru-RU" sz="9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900" b="1" u="none" strike="noStrike" dirty="0">
                          <a:latin typeface="Arial"/>
                        </a:rPr>
                        <a:t>способность к обобщению информации;</a:t>
                      </a:r>
                    </a:p>
                    <a:p>
                      <a:pPr>
                        <a:buFont typeface="Arial"/>
                        <a:buChar char="•"/>
                      </a:pPr>
                      <a:r>
                        <a:rPr lang="ru-RU" sz="900" b="1" u="none" strike="noStrike" dirty="0">
                          <a:latin typeface="Arial"/>
                        </a:rPr>
                        <a:t>эрудированность;</a:t>
                      </a:r>
                    </a:p>
                    <a:p>
                      <a:pPr>
                        <a:buFont typeface="Arial"/>
                        <a:buChar char="•"/>
                      </a:pPr>
                      <a:r>
                        <a:rPr lang="ru-RU" sz="900" b="1" u="none" strike="noStrike" dirty="0">
                          <a:latin typeface="Arial"/>
                        </a:rPr>
                        <a:t>умение решать проблемные ситуации в короткие сроки;</a:t>
                      </a:r>
                    </a:p>
                    <a:p>
                      <a:pPr>
                        <a:buFont typeface="Arial"/>
                        <a:buChar char="•"/>
                      </a:pPr>
                      <a:r>
                        <a:rPr lang="ru-RU" sz="900" b="1" u="none" strike="noStrike" dirty="0">
                          <a:latin typeface="Arial"/>
                        </a:rPr>
                        <a:t>умение правильно и эффективно распределять время;</a:t>
                      </a:r>
                    </a:p>
                    <a:p>
                      <a:pPr>
                        <a:buFont typeface="Arial"/>
                        <a:buChar char="•"/>
                      </a:pPr>
                      <a:r>
                        <a:rPr lang="ru-RU" sz="900" b="1" u="none" strike="noStrike" dirty="0">
                          <a:latin typeface="Arial"/>
                        </a:rPr>
                        <a:t>умение предвидеть результат;</a:t>
                      </a:r>
                    </a:p>
                  </a:txBody>
                  <a:tcPr marL="28575" marR="28575" marT="28575" marB="28575" anchor="ctr"/>
                </a:tc>
                <a:tc>
                  <a:txBody>
                    <a:bodyPr/>
                    <a:lstStyle/>
                    <a:p>
                      <a:pPr>
                        <a:buFont typeface="Arial"/>
                        <a:buChar char="•"/>
                      </a:pPr>
                      <a:r>
                        <a:rPr lang="ru-RU" sz="900" b="1" u="none" strike="noStrike" dirty="0">
                          <a:latin typeface="Arial"/>
                        </a:rPr>
                        <a:t>способность запоминать на длительный срок большие объемы информации;</a:t>
                      </a:r>
                    </a:p>
                    <a:p>
                      <a:pPr>
                        <a:buFont typeface="Arial"/>
                        <a:buChar char="•"/>
                      </a:pPr>
                      <a:r>
                        <a:rPr lang="ru-RU" sz="900" b="1" u="none" strike="noStrike" dirty="0">
                          <a:latin typeface="Arial"/>
                        </a:rPr>
                        <a:t>навыки общения и взаимодействия с людьми;</a:t>
                      </a:r>
                    </a:p>
                    <a:p>
                      <a:pPr>
                        <a:buFont typeface="Arial"/>
                        <a:buChar char="•"/>
                      </a:pPr>
                      <a:r>
                        <a:rPr lang="ru-RU" sz="900" b="1" u="none" strike="noStrike" dirty="0">
                          <a:latin typeface="Arial"/>
                        </a:rPr>
                        <a:t>умение четко и кратко формулировать информацию;</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нервно-эмоциональная устойчивость (выносливость к эмоциональным нагрузкам);</a:t>
                      </a:r>
                    </a:p>
                    <a:p>
                      <a:pPr>
                        <a:buFont typeface="Arial"/>
                        <a:buChar char="•"/>
                      </a:pPr>
                      <a:r>
                        <a:rPr lang="ru-RU" sz="900" b="1" u="none" strike="noStrike" dirty="0">
                          <a:latin typeface="Arial"/>
                        </a:rPr>
                        <a:t>способность контролировать свои эмоции;</a:t>
                      </a:r>
                    </a:p>
                    <a:p>
                      <a:pPr>
                        <a:buFont typeface="Arial"/>
                        <a:buChar char="•"/>
                      </a:pPr>
                      <a:r>
                        <a:rPr lang="ru-RU" sz="900" b="1" u="none" strike="noStrike" dirty="0">
                          <a:latin typeface="Arial"/>
                        </a:rPr>
                        <a:t>умение быстро ориентироваться в событиях;</a:t>
                      </a:r>
                    </a:p>
                    <a:p>
                      <a:pPr>
                        <a:buFont typeface="Arial"/>
                        <a:buChar char="•"/>
                      </a:pPr>
                      <a:r>
                        <a:rPr lang="ru-RU" sz="900" b="1" u="none" strike="noStrike" dirty="0">
                          <a:latin typeface="Arial"/>
                        </a:rPr>
                        <a:t>упорство;</a:t>
                      </a:r>
                    </a:p>
                    <a:p>
                      <a:pPr>
                        <a:buFont typeface="Arial"/>
                        <a:buChar char="•"/>
                      </a:pPr>
                      <a:r>
                        <a:rPr lang="ru-RU" sz="900" b="1" u="none" strike="noStrike" dirty="0">
                          <a:latin typeface="Arial"/>
                        </a:rPr>
                        <a:t>умение убеждать;</a:t>
                      </a:r>
                    </a:p>
                    <a:p>
                      <a:pPr>
                        <a:buFont typeface="Arial"/>
                        <a:buChar char="•"/>
                      </a:pPr>
                      <a:r>
                        <a:rPr lang="ru-RU" sz="900" b="1" u="none" strike="noStrike" dirty="0">
                          <a:latin typeface="Arial"/>
                        </a:rPr>
                        <a:t>умение прогнозировать ситуацию.</a:t>
                      </a:r>
                    </a:p>
                  </a:txBody>
                  <a:tcPr marL="28575" marR="28575" marT="28575" marB="28575" anchor="ctr"/>
                </a:tc>
              </a:tr>
              <a:tr h="186540">
                <a:tc gridSpan="2">
                  <a:txBody>
                    <a:bodyPr/>
                    <a:lstStyle/>
                    <a:p>
                      <a:pPr algn="ctr"/>
                      <a:r>
                        <a:rPr lang="ru-RU" sz="1050" b="1" dirty="0">
                          <a:latin typeface="Verdana"/>
                        </a:rPr>
                        <a:t>Заболевания, противопоказанные для профессии "Менеджер (руководитель)":</a:t>
                      </a:r>
                      <a:endParaRPr lang="ru-RU" sz="1050" dirty="0">
                        <a:latin typeface="Verdana"/>
                      </a:endParaRPr>
                    </a:p>
                  </a:txBody>
                  <a:tcPr marL="28575" marR="28575" marT="28575" marB="28575" anchor="ctr"/>
                </a:tc>
                <a:tc hMerge="1">
                  <a:txBody>
                    <a:bodyPr/>
                    <a:lstStyle/>
                    <a:p>
                      <a:endParaRPr lang="ru-RU"/>
                    </a:p>
                  </a:txBody>
                  <a:tcPr/>
                </a:tc>
              </a:tr>
              <a:tr h="402533">
                <a:tc>
                  <a:txBody>
                    <a:bodyPr/>
                    <a:lstStyle/>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употребление наркотиков, зависимость от алкоголя;</a:t>
                      </a:r>
                    </a:p>
                  </a:txBody>
                  <a:tcPr marL="28575" marR="28575" marT="28575" marB="28575" anchor="ctr"/>
                </a:tc>
                <a:tc>
                  <a:txBody>
                    <a:bodyPr/>
                    <a:lstStyle/>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кожные заболевания;</a:t>
                      </a:r>
                    </a:p>
                  </a:txBody>
                  <a:tcPr marL="28575" marR="28575" marT="28575" marB="28575" anchor="ctr"/>
                </a:tc>
              </a:tr>
              <a:tr h="186540">
                <a:tc gridSpan="2">
                  <a:txBody>
                    <a:bodyPr/>
                    <a:lstStyle/>
                    <a:p>
                      <a:r>
                        <a:rPr lang="ru-RU" sz="1050" b="1" dirty="0">
                          <a:latin typeface="Verdana"/>
                        </a:rPr>
                        <a:t>Уровень образования профессии "Менеджер (руководитель)"</a:t>
                      </a:r>
                      <a:endParaRPr lang="ru-RU" sz="1050" dirty="0">
                        <a:latin typeface="Verdana"/>
                      </a:endParaRPr>
                    </a:p>
                  </a:txBody>
                  <a:tcPr marL="28575" marR="28575" marT="28575" marB="28575" anchor="ctr"/>
                </a:tc>
                <a:tc hMerge="1">
                  <a:txBody>
                    <a:bodyPr/>
                    <a:lstStyle/>
                    <a:p>
                      <a:endParaRPr lang="ru-RU"/>
                    </a:p>
                  </a:txBody>
                  <a:tcPr/>
                </a:tc>
              </a:tr>
              <a:tr h="284719">
                <a:tc gridSpan="2">
                  <a:txBody>
                    <a:bodyPr/>
                    <a:lstStyle/>
                    <a:p>
                      <a:r>
                        <a:rPr lang="ru-RU" sz="900" dirty="0">
                          <a:latin typeface="Verdana"/>
                        </a:rPr>
                        <a:t>Для овладения профессией "Менеджер (руководитель)" необходимо, либо среднее, либо высшее профессиональное образование. Направление: ЭКОНОМИКА И УПРАВЛЕНИЕ.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normAutofit/>
          </a:bodyPr>
          <a:lstStyle/>
          <a:p>
            <a:r>
              <a:rPr lang="ru-RU" sz="1200" b="1" dirty="0"/>
              <a:t>Менеджер по продажам</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476672"/>
          <a:ext cx="8229600" cy="6214110"/>
        </p:xfrm>
        <a:graphic>
          <a:graphicData uri="http://schemas.openxmlformats.org/drawingml/2006/table">
            <a:tbl>
              <a:tblPr firstRow="1" bandRow="1">
                <a:tableStyleId>{5C22544A-7EE6-4342-B048-85BDC9FD1C3A}</a:tableStyleId>
              </a:tblPr>
              <a:tblGrid>
                <a:gridCol w="4114800"/>
                <a:gridCol w="4114800"/>
              </a:tblGrid>
              <a:tr h="238938">
                <a:tc gridSpan="2">
                  <a:txBody>
                    <a:bodyPr/>
                    <a:lstStyle/>
                    <a:p>
                      <a:r>
                        <a:rPr lang="ru-RU" sz="1050" b="1" i="0" kern="1200" dirty="0" smtClean="0">
                          <a:solidFill>
                            <a:schemeClr val="lt1"/>
                          </a:solidFill>
                          <a:latin typeface="+mn-lt"/>
                          <a:ea typeface="+mn-ea"/>
                          <a:cs typeface="+mn-cs"/>
                        </a:rPr>
                        <a:t>Назначение профессии "Менеджер по продажам": </a:t>
                      </a:r>
                      <a:r>
                        <a:rPr lang="ru-RU" sz="800" b="0" i="0" kern="1200" dirty="0" smtClean="0">
                          <a:solidFill>
                            <a:schemeClr val="lt1"/>
                          </a:solidFill>
                          <a:latin typeface="+mn-lt"/>
                          <a:ea typeface="+mn-ea"/>
                          <a:cs typeface="+mn-cs"/>
                        </a:rPr>
                        <a:t>руководство процессами продажи товаров.</a:t>
                      </a:r>
                      <a:endParaRPr lang="ru-RU" sz="800" dirty="0"/>
                    </a:p>
                  </a:txBody>
                  <a:tcPr/>
                </a:tc>
                <a:tc hMerge="1">
                  <a:txBody>
                    <a:bodyPr/>
                    <a:lstStyle/>
                    <a:p>
                      <a:endParaRPr lang="ru-RU" dirty="0"/>
                    </a:p>
                  </a:txBody>
                  <a:tcPr/>
                </a:tc>
              </a:tr>
              <a:tr h="934029">
                <a:tc gridSpan="2">
                  <a:txBody>
                    <a:bodyPr/>
                    <a:lstStyle/>
                    <a:p>
                      <a:r>
                        <a:rPr lang="ru-RU" sz="1050" b="1" i="0" kern="1200" dirty="0" smtClean="0">
                          <a:solidFill>
                            <a:schemeClr val="dk1"/>
                          </a:solidFill>
                          <a:latin typeface="+mn-lt"/>
                          <a:ea typeface="+mn-ea"/>
                          <a:cs typeface="+mn-cs"/>
                        </a:rPr>
                        <a:t>Основные решаемые задачи профессии "Менеджер по продажам":</a:t>
                      </a:r>
                      <a:endParaRPr lang="ru-RU" sz="105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изучение и выявление рынка товаров, эффективных его секторов, причин изменчивости спроса на товары, потребностей покупателей;</a:t>
                      </a:r>
                    </a:p>
                    <a:p>
                      <a:r>
                        <a:rPr lang="ru-RU" sz="800" b="1" i="0" u="none" strike="noStrike" kern="1200" dirty="0" smtClean="0">
                          <a:solidFill>
                            <a:schemeClr val="dk1"/>
                          </a:solidFill>
                          <a:latin typeface="+mn-lt"/>
                          <a:ea typeface="+mn-ea"/>
                          <a:cs typeface="+mn-cs"/>
                        </a:rPr>
                        <a:t>создание сети сбыта товаров, разработка технологий продаж товаров;</a:t>
                      </a:r>
                    </a:p>
                    <a:p>
                      <a:r>
                        <a:rPr lang="ru-RU" sz="800" b="1" i="0" u="none" strike="noStrike" kern="1200" dirty="0" smtClean="0">
                          <a:solidFill>
                            <a:schemeClr val="dk1"/>
                          </a:solidFill>
                          <a:latin typeface="+mn-lt"/>
                          <a:ea typeface="+mn-ea"/>
                          <a:cs typeface="+mn-cs"/>
                        </a:rPr>
                        <a:t>контроль реализации бизнес–планов;</a:t>
                      </a:r>
                    </a:p>
                    <a:p>
                      <a:r>
                        <a:rPr lang="ru-RU" sz="800" b="1" i="0" u="none" strike="noStrike" kern="1200" dirty="0" smtClean="0">
                          <a:solidFill>
                            <a:schemeClr val="dk1"/>
                          </a:solidFill>
                          <a:latin typeface="+mn-lt"/>
                          <a:ea typeface="+mn-ea"/>
                          <a:cs typeface="+mn-cs"/>
                        </a:rPr>
                        <a:t>создание условий для планомерной продажи товаров;</a:t>
                      </a:r>
                    </a:p>
                    <a:p>
                      <a:r>
                        <a:rPr lang="ru-RU" sz="800" b="1" i="0" u="none" strike="noStrike" kern="1200" dirty="0" smtClean="0">
                          <a:solidFill>
                            <a:schemeClr val="dk1"/>
                          </a:solidFill>
                          <a:latin typeface="+mn-lt"/>
                          <a:ea typeface="+mn-ea"/>
                          <a:cs typeface="+mn-cs"/>
                        </a:rPr>
                        <a:t>анализ объема продаж, разработка планов по повышению эффективности форм и методов продаж;</a:t>
                      </a:r>
                    </a:p>
                    <a:p>
                      <a:r>
                        <a:rPr lang="ru-RU" sz="800" b="1" i="0" u="none" strike="noStrike" kern="1200" dirty="0" smtClean="0">
                          <a:solidFill>
                            <a:schemeClr val="dk1"/>
                          </a:solidFill>
                          <a:latin typeface="+mn-lt"/>
                          <a:ea typeface="+mn-ea"/>
                          <a:cs typeface="+mn-cs"/>
                        </a:rPr>
                        <a:t>руководство персоналом, подбор и обучение команды.</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99115">
                <a:tc gridSpan="2">
                  <a:txBody>
                    <a:bodyPr/>
                    <a:lstStyle/>
                    <a:p>
                      <a:pPr algn="ctr"/>
                      <a:r>
                        <a:rPr lang="ru-RU" sz="1000" b="1" dirty="0">
                          <a:latin typeface="Verdana"/>
                        </a:rPr>
                        <a:t>Профессионально–важные качества профессии "Менеджер по продажам":</a:t>
                      </a:r>
                      <a:endParaRPr lang="ru-RU" sz="1000" dirty="0">
                        <a:latin typeface="Verdana"/>
                      </a:endParaRPr>
                    </a:p>
                  </a:txBody>
                  <a:tcPr marL="28575" marR="28575" marT="28575" marB="28575" anchor="ctr"/>
                </a:tc>
                <a:tc hMerge="1">
                  <a:txBody>
                    <a:bodyPr/>
                    <a:lstStyle/>
                    <a:p>
                      <a:endParaRPr lang="ru-RU"/>
                    </a:p>
                  </a:txBody>
                  <a:tcPr/>
                </a:tc>
              </a:tr>
              <a:tr h="3066366">
                <a:tc>
                  <a:txBody>
                    <a:bodyPr/>
                    <a:lstStyle/>
                    <a:p>
                      <a:pPr>
                        <a:buFont typeface="Arial"/>
                        <a:buChar char="•"/>
                      </a:pPr>
                      <a:r>
                        <a:rPr lang="ru-RU" sz="800" b="1" u="none" strike="noStrike" dirty="0">
                          <a:latin typeface="Arial"/>
                        </a:rPr>
                        <a:t>адекватная самооценка;</a:t>
                      </a:r>
                    </a:p>
                    <a:p>
                      <a:pPr>
                        <a:buFont typeface="Arial"/>
                        <a:buChar char="•"/>
                      </a:pPr>
                      <a:r>
                        <a:rPr lang="ru-RU" sz="800" b="1" u="none" strike="noStrike" dirty="0">
                          <a:latin typeface="Arial"/>
                        </a:rPr>
                        <a:t>инициативность;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уверенность в себе;</a:t>
                      </a:r>
                    </a:p>
                    <a:p>
                      <a:pPr>
                        <a:buFont typeface="Arial"/>
                        <a:buChar char="•"/>
                      </a:pPr>
                      <a:r>
                        <a:rPr lang="ru-RU" sz="800" b="1" u="none" strike="noStrike" dirty="0">
                          <a:latin typeface="Arial"/>
                        </a:rPr>
                        <a:t>целеустремленность;</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решительность;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способность к распределению внимания между несколькими объектами или видами деятельности;</a:t>
                      </a:r>
                    </a:p>
                    <a:p>
                      <a:pPr>
                        <a:buFont typeface="Arial"/>
                        <a:buChar char="•"/>
                      </a:pPr>
                      <a:r>
                        <a:rPr lang="ru-RU" sz="800" b="1" u="none" strike="noStrike" dirty="0">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способность к переводу образа в словесное описание;</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ассоциативность мышления;</a:t>
                      </a:r>
                    </a:p>
                  </a:txBody>
                  <a:tcPr marL="28575" marR="28575" marT="28575" marB="28575" anchor="ctr"/>
                </a:tc>
                <a:tc>
                  <a:txBody>
                    <a:bodyPr/>
                    <a:lstStyle/>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эрудированность;</a:t>
                      </a:r>
                    </a:p>
                    <a:p>
                      <a:pPr>
                        <a:buFont typeface="Arial"/>
                        <a:buChar char="•"/>
                      </a:pPr>
                      <a:r>
                        <a:rPr lang="ru-RU" sz="800" b="1" u="none" strike="noStrike" dirty="0">
                          <a:latin typeface="Arial"/>
                        </a:rPr>
                        <a:t>интеллектуальность мышления;</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сохранение работоспособности при развивающемся утомлении;</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эмоциональная стабильность;</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способность быть лидером;</a:t>
                      </a:r>
                    </a:p>
                    <a:p>
                      <a:pPr>
                        <a:buFont typeface="Arial"/>
                        <a:buChar char="•"/>
                      </a:pPr>
                      <a:r>
                        <a:rPr lang="ru-RU" sz="800" b="1" u="none" strike="noStrike" dirty="0">
                          <a:latin typeface="Arial"/>
                        </a:rPr>
                        <a:t>способность к волевому саморегулированию;</a:t>
                      </a:r>
                    </a:p>
                    <a:p>
                      <a:pPr>
                        <a:buFont typeface="Arial"/>
                        <a:buChar char="•"/>
                      </a:pPr>
                      <a:r>
                        <a:rPr lang="ru-RU" sz="800" b="1" u="none" strike="noStrike" dirty="0">
                          <a:latin typeface="Arial"/>
                        </a:rPr>
                        <a:t>способность принимать быстрые и нестандартные решения;</a:t>
                      </a:r>
                    </a:p>
                    <a:p>
                      <a:pPr>
                        <a:buFont typeface="Arial"/>
                        <a:buChar char="•"/>
                      </a:pPr>
                      <a:r>
                        <a:rPr lang="ru-RU" sz="800" b="1" u="none" strike="noStrike" dirty="0">
                          <a:latin typeface="Arial"/>
                        </a:rPr>
                        <a:t>способность руководить;</a:t>
                      </a:r>
                    </a:p>
                    <a:p>
                      <a:pPr>
                        <a:buFont typeface="Arial"/>
                        <a:buChar char="•"/>
                      </a:pPr>
                      <a:r>
                        <a:rPr lang="ru-RU" sz="800" b="1" u="none" strike="noStrike" dirty="0">
                          <a:latin typeface="Arial"/>
                        </a:rPr>
                        <a:t>способность убеждать людей;</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умение быть интересным для </a:t>
                      </a:r>
                      <a:r>
                        <a:rPr lang="ru-RU" sz="800" b="1" u="none" strike="noStrike" dirty="0" err="1">
                          <a:latin typeface="Arial"/>
                        </a:rPr>
                        <a:t>содбеседника</a:t>
                      </a:r>
                      <a:r>
                        <a:rPr lang="ru-RU" sz="800" b="1" u="none" strike="noStrike" dirty="0">
                          <a:latin typeface="Arial"/>
                        </a:rPr>
                        <a:t>;</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работать в команде;</a:t>
                      </a:r>
                    </a:p>
                    <a:p>
                      <a:pPr>
                        <a:buFont typeface="Arial"/>
                        <a:buChar char="•"/>
                      </a:pPr>
                      <a:r>
                        <a:rPr lang="ru-RU" sz="800" b="1" u="none" strike="noStrike" dirty="0">
                          <a:latin typeface="Arial"/>
                        </a:rPr>
                        <a:t>умение понять потребность клиента и найти подход к нему.</a:t>
                      </a:r>
                    </a:p>
                  </a:txBody>
                  <a:tcPr marL="28575" marR="28575" marT="28575" marB="28575" anchor="ctr"/>
                </a:tc>
              </a:tr>
              <a:tr h="199115">
                <a:tc gridSpan="2">
                  <a:txBody>
                    <a:bodyPr/>
                    <a:lstStyle/>
                    <a:p>
                      <a:pPr algn="ctr"/>
                      <a:r>
                        <a:rPr lang="ru-RU" sz="1000" b="1" dirty="0">
                          <a:latin typeface="Verdana"/>
                        </a:rPr>
                        <a:t>Заболевания, противопоказанные для профессии "Менеджер по продажам":</a:t>
                      </a:r>
                      <a:endParaRPr lang="ru-RU" sz="1000" dirty="0">
                        <a:latin typeface="Verdana"/>
                      </a:endParaRPr>
                    </a:p>
                  </a:txBody>
                  <a:tcPr marL="28575" marR="28575" marT="28575" marB="28575" anchor="ctr"/>
                </a:tc>
                <a:tc hMerge="1">
                  <a:txBody>
                    <a:bodyPr/>
                    <a:lstStyle/>
                    <a:p>
                      <a:endParaRPr lang="ru-RU"/>
                    </a:p>
                  </a:txBody>
                  <a:tcPr/>
                </a:tc>
              </a:tr>
              <a:tr h="865244">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401850">
                <a:tc gridSpan="2">
                  <a:txBody>
                    <a:bodyPr/>
                    <a:lstStyle/>
                    <a:p>
                      <a:r>
                        <a:rPr lang="ru-RU" sz="800" b="1" dirty="0">
                          <a:latin typeface="Verdana"/>
                        </a:rPr>
                        <a:t>Уровень образования профессии "Менеджер по продажам"</a:t>
                      </a:r>
                      <a:endParaRPr lang="ru-RU" sz="800" dirty="0">
                        <a:latin typeface="Verdana"/>
                      </a:endParaRPr>
                    </a:p>
                    <a:p>
                      <a:r>
                        <a:rPr lang="ru-RU" sz="800" dirty="0">
                          <a:latin typeface="Verdana"/>
                        </a:rPr>
                        <a:t>Для овладения профессией "Менеджер по продажам" необходимо </a:t>
                      </a:r>
                      <a:r>
                        <a:rPr lang="ru-RU" sz="800" dirty="0" err="1">
                          <a:latin typeface="Verdana"/>
                        </a:rPr>
                        <a:t>необходимо</a:t>
                      </a:r>
                      <a:r>
                        <a:rPr lang="ru-RU" sz="800" dirty="0">
                          <a:latin typeface="Verdana"/>
                        </a:rPr>
                        <a:t>, либо среднее, либо высшее профессиональное образование. Направление: ЭКОНОМИКА И УПРАВЛЕНИЕ.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Менеджер по подбору персонала</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909159"/>
        </p:xfrm>
        <a:graphic>
          <a:graphicData uri="http://schemas.openxmlformats.org/drawingml/2006/table">
            <a:tbl>
              <a:tblPr firstRow="1" bandRow="1">
                <a:tableStyleId>{5C22544A-7EE6-4342-B048-85BDC9FD1C3A}</a:tableStyleId>
              </a:tblPr>
              <a:tblGrid>
                <a:gridCol w="4114800"/>
                <a:gridCol w="4114800"/>
              </a:tblGrid>
              <a:tr h="298081">
                <a:tc gridSpan="2">
                  <a:txBody>
                    <a:bodyPr/>
                    <a:lstStyle/>
                    <a:p>
                      <a:r>
                        <a:rPr lang="ru-RU" sz="1000" b="1" i="0" kern="1200" dirty="0" smtClean="0">
                          <a:solidFill>
                            <a:schemeClr val="lt1"/>
                          </a:solidFill>
                          <a:latin typeface="+mn-lt"/>
                          <a:ea typeface="+mn-ea"/>
                          <a:cs typeface="+mn-cs"/>
                        </a:rPr>
                        <a:t>Назначение профессии "Менеджер по подбору персонала":</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организация мероприятий по подбору персонала с целью повышения эффективности предприятия, оптимизации кадровых процессов и ресурсов.</a:t>
                      </a:r>
                      <a:endParaRPr lang="ru-RU" sz="800" dirty="0"/>
                    </a:p>
                  </a:txBody>
                  <a:tcPr/>
                </a:tc>
                <a:tc hMerge="1">
                  <a:txBody>
                    <a:bodyPr/>
                    <a:lstStyle/>
                    <a:p>
                      <a:endParaRPr lang="ru-RU" dirty="0"/>
                    </a:p>
                  </a:txBody>
                  <a:tcPr/>
                </a:tc>
              </a:tr>
              <a:tr h="840047">
                <a:tc gridSpan="2">
                  <a:txBody>
                    <a:bodyPr/>
                    <a:lstStyle/>
                    <a:p>
                      <a:r>
                        <a:rPr lang="ru-RU" sz="1000" b="1" i="0" kern="1200" dirty="0" smtClean="0">
                          <a:solidFill>
                            <a:schemeClr val="dk1"/>
                          </a:solidFill>
                          <a:latin typeface="+mn-lt"/>
                          <a:ea typeface="+mn-ea"/>
                          <a:cs typeface="+mn-cs"/>
                        </a:rPr>
                        <a:t>Основные решаемые задачи профессии "Менеджер по подбору персонала":</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анализ потребности организации в кадрах, возможных источников специалистов;</a:t>
                      </a:r>
                    </a:p>
                    <a:p>
                      <a:r>
                        <a:rPr lang="ru-RU" sz="800" b="1" i="0" u="none" strike="noStrike" kern="1200" dirty="0" smtClean="0">
                          <a:solidFill>
                            <a:schemeClr val="dk1"/>
                          </a:solidFill>
                          <a:latin typeface="+mn-lt"/>
                          <a:ea typeface="+mn-ea"/>
                          <a:cs typeface="+mn-cs"/>
                        </a:rPr>
                        <a:t>подбор кадров на вакантные должности, обеспечение их адаптации и необходимой подготовки;</a:t>
                      </a:r>
                    </a:p>
                    <a:p>
                      <a:r>
                        <a:rPr lang="ru-RU" sz="800" b="1" i="0" u="none" strike="noStrike" kern="1200" dirty="0" smtClean="0">
                          <a:solidFill>
                            <a:schemeClr val="dk1"/>
                          </a:solidFill>
                          <a:latin typeface="+mn-lt"/>
                          <a:ea typeface="+mn-ea"/>
                          <a:cs typeface="+mn-cs"/>
                        </a:rPr>
                        <a:t>организация работы по повышению квалификации сотрудников, построению стратегий профессионального и карьерного роста; разработка принципов эффективного управления персоналом, повышения уровня его профессиональной мотивации;</a:t>
                      </a:r>
                    </a:p>
                    <a:p>
                      <a:r>
                        <a:rPr lang="ru-RU" sz="800" b="1" i="0" u="none" strike="noStrike" kern="1200" dirty="0" smtClean="0">
                          <a:solidFill>
                            <a:schemeClr val="dk1"/>
                          </a:solidFill>
                          <a:latin typeface="+mn-lt"/>
                          <a:ea typeface="+mn-ea"/>
                          <a:cs typeface="+mn-cs"/>
                        </a:rPr>
                        <a:t>ведение кадровой документации;</a:t>
                      </a:r>
                    </a:p>
                    <a:p>
                      <a:r>
                        <a:rPr lang="ru-RU" sz="800" b="1" i="0" u="none" strike="noStrike" kern="1200" dirty="0" smtClean="0">
                          <a:solidFill>
                            <a:schemeClr val="dk1"/>
                          </a:solidFill>
                          <a:latin typeface="+mn-lt"/>
                          <a:ea typeface="+mn-ea"/>
                          <a:cs typeface="+mn-cs"/>
                        </a:rPr>
                        <a:t>руководство командой.</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216821">
                <a:tc gridSpan="2">
                  <a:txBody>
                    <a:bodyPr/>
                    <a:lstStyle/>
                    <a:p>
                      <a:pPr algn="ctr"/>
                      <a:r>
                        <a:rPr lang="ru-RU" sz="1000" b="1" dirty="0">
                          <a:latin typeface="Verdana"/>
                        </a:rPr>
                        <a:t>Профессионально–важные качества профессии "Менеджер по подбору персонала":</a:t>
                      </a:r>
                      <a:endParaRPr lang="ru-RU" sz="1000" dirty="0">
                        <a:latin typeface="Verdana"/>
                      </a:endParaRPr>
                    </a:p>
                  </a:txBody>
                  <a:tcPr marL="28575" marR="28575" marT="28575" marB="28575" anchor="ctr"/>
                </a:tc>
                <a:tc hMerge="1">
                  <a:txBody>
                    <a:bodyPr/>
                    <a:lstStyle/>
                    <a:p>
                      <a:endParaRPr lang="ru-RU"/>
                    </a:p>
                  </a:txBody>
                  <a:tcPr/>
                </a:tc>
              </a:tr>
              <a:tr h="2435459">
                <a:tc>
                  <a:txBody>
                    <a:bodyPr/>
                    <a:lstStyle/>
                    <a:p>
                      <a:pPr>
                        <a:buFont typeface="Arial"/>
                        <a:buChar char="•"/>
                      </a:pPr>
                      <a:r>
                        <a:rPr lang="ru-RU" sz="800" b="1" u="none" strike="noStrike" dirty="0">
                          <a:latin typeface="Arial"/>
                        </a:rPr>
                        <a:t>адекватная самооценка;</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уверенность в себе;</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способность к распределению внимания между несколькими объектами или видами деятельности;</a:t>
                      </a:r>
                    </a:p>
                    <a:p>
                      <a:pPr>
                        <a:buFont typeface="Arial"/>
                        <a:buChar char="•"/>
                      </a:pPr>
                      <a:r>
                        <a:rPr lang="ru-RU" sz="800" b="1" u="none" strike="noStrike" dirty="0">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способность к переводу образа в словесное описание;</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гибкость мышления;</a:t>
                      </a:r>
                    </a:p>
                  </a:txBody>
                  <a:tcPr marL="28575" marR="28575" marT="28575" marB="28575" anchor="ctr"/>
                </a:tc>
                <a:tc>
                  <a:txBody>
                    <a:bodyPr/>
                    <a:lstStyle/>
                    <a:p>
                      <a:pPr>
                        <a:buFont typeface="Arial"/>
                        <a:buChar char="•"/>
                      </a:pPr>
                      <a:r>
                        <a:rPr lang="ru-RU" sz="800" b="1" u="none" strike="noStrike" dirty="0">
                          <a:latin typeface="Arial"/>
                        </a:rPr>
                        <a:t>наглядно–образное мышление;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эрудированность;</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сохранение работоспособности при развивающемся утомлении;</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способность быть лидером;</a:t>
                      </a:r>
                    </a:p>
                    <a:p>
                      <a:pPr>
                        <a:buFont typeface="Arial"/>
                        <a:buChar char="•"/>
                      </a:pPr>
                      <a:r>
                        <a:rPr lang="ru-RU" sz="800" b="1" u="none" strike="noStrike" dirty="0">
                          <a:latin typeface="Arial"/>
                        </a:rPr>
                        <a:t>способность влиять на окружающих;</a:t>
                      </a:r>
                    </a:p>
                    <a:p>
                      <a:pPr>
                        <a:buFont typeface="Arial"/>
                        <a:buChar char="•"/>
                      </a:pPr>
                      <a:r>
                        <a:rPr lang="ru-RU" sz="800" b="1" u="none" strike="noStrike" dirty="0">
                          <a:latin typeface="Arial"/>
                        </a:rPr>
                        <a:t>способность руководить;</a:t>
                      </a:r>
                    </a:p>
                    <a:p>
                      <a:pPr>
                        <a:buFont typeface="Arial"/>
                        <a:buChar char="•"/>
                      </a:pPr>
                      <a:r>
                        <a:rPr lang="ru-RU" sz="800" b="1" u="none" strike="noStrike" dirty="0">
                          <a:latin typeface="Arial"/>
                        </a:rPr>
                        <a:t>способность убеждать людей;</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умение </a:t>
                      </a:r>
                      <a:r>
                        <a:rPr lang="ru-RU" sz="800" b="1" u="none" strike="noStrike" dirty="0" err="1">
                          <a:latin typeface="Arial"/>
                        </a:rPr>
                        <a:t>заинтерисовать</a:t>
                      </a:r>
                      <a:r>
                        <a:rPr lang="ru-RU" sz="800" b="1" u="none" strike="noStrike" dirty="0">
                          <a:latin typeface="Arial"/>
                        </a:rPr>
                        <a:t>;</a:t>
                      </a:r>
                    </a:p>
                    <a:p>
                      <a:pPr>
                        <a:buFont typeface="Arial"/>
                        <a:buChar char="•"/>
                      </a:pPr>
                      <a:r>
                        <a:rPr lang="ru-RU" sz="800" b="1" u="none" strike="noStrike" dirty="0">
                          <a:latin typeface="Arial"/>
                        </a:rPr>
                        <a:t>умение держать дистанцию;</a:t>
                      </a:r>
                    </a:p>
                    <a:p>
                      <a:pPr>
                        <a:buFont typeface="Arial"/>
                        <a:buChar char="•"/>
                      </a:pPr>
                      <a:r>
                        <a:rPr lang="ru-RU" sz="800" b="1" u="none" strike="noStrike" dirty="0">
                          <a:latin typeface="Arial"/>
                        </a:rPr>
                        <a:t>умение работать в команде.</a:t>
                      </a:r>
                    </a:p>
                  </a:txBody>
                  <a:tcPr marL="28575" marR="28575" marT="28575" marB="28575" anchor="ctr"/>
                </a:tc>
              </a:tr>
              <a:tr h="216821">
                <a:tc gridSpan="2">
                  <a:txBody>
                    <a:bodyPr/>
                    <a:lstStyle/>
                    <a:p>
                      <a:pPr algn="ctr"/>
                      <a:r>
                        <a:rPr lang="ru-RU" sz="1000" b="1" dirty="0">
                          <a:latin typeface="Verdana"/>
                        </a:rPr>
                        <a:t>Заболевания, противопоказанные для профессии "Менеджер по подбору персонала":</a:t>
                      </a:r>
                      <a:endParaRPr lang="ru-RU" sz="1000" dirty="0">
                        <a:latin typeface="Verdana"/>
                      </a:endParaRPr>
                    </a:p>
                  </a:txBody>
                  <a:tcPr marL="28575" marR="28575" marT="28575" marB="28575" anchor="ctr"/>
                </a:tc>
                <a:tc hMerge="1">
                  <a:txBody>
                    <a:bodyPr/>
                    <a:lstStyle/>
                    <a:p>
                      <a:endParaRPr lang="ru-RU"/>
                    </a:p>
                  </a:txBody>
                  <a:tcPr/>
                </a:tc>
              </a:tr>
              <a:tr h="809562">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484417">
                <a:tc gridSpan="2">
                  <a:txBody>
                    <a:bodyPr/>
                    <a:lstStyle/>
                    <a:p>
                      <a:r>
                        <a:rPr lang="ru-RU" sz="1000" b="1" dirty="0">
                          <a:latin typeface="Verdana"/>
                        </a:rPr>
                        <a:t>Уровень образования профессии "Менеджер по подбору персонала"</a:t>
                      </a:r>
                      <a:endParaRPr lang="ru-RU" sz="1000" dirty="0">
                        <a:latin typeface="Verdana"/>
                      </a:endParaRPr>
                    </a:p>
                    <a:p>
                      <a:r>
                        <a:rPr lang="ru-RU" sz="800" dirty="0">
                          <a:latin typeface="Verdana"/>
                        </a:rPr>
                        <a:t>Для овладения профессией "Менеджер по подбору персонала" необходимо, либо среднее, либо высшее профессиональное образование. Направление: ЭКОНОМИКА И УПРАВЛЕНИЕ.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normAutofit/>
          </a:bodyPr>
          <a:lstStyle/>
          <a:p>
            <a:r>
              <a:rPr lang="ru-RU" sz="1200" b="1" dirty="0"/>
              <a:t>Офис-менеджер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764704"/>
          <a:ext cx="8229600" cy="5619750"/>
        </p:xfrm>
        <a:graphic>
          <a:graphicData uri="http://schemas.openxmlformats.org/drawingml/2006/table">
            <a:tbl>
              <a:tblPr firstRow="1" bandRow="1">
                <a:tableStyleId>{5C22544A-7EE6-4342-B048-85BDC9FD1C3A}</a:tableStyleId>
              </a:tblPr>
              <a:tblGrid>
                <a:gridCol w="4114800"/>
                <a:gridCol w="4114800"/>
              </a:tblGrid>
              <a:tr h="133008">
                <a:tc gridSpan="2">
                  <a:txBody>
                    <a:bodyPr/>
                    <a:lstStyle/>
                    <a:p>
                      <a:r>
                        <a:rPr lang="ru-RU" sz="1000" b="1" i="0" kern="1200" dirty="0" smtClean="0">
                          <a:solidFill>
                            <a:schemeClr val="lt1"/>
                          </a:solidFill>
                          <a:latin typeface="+mn-lt"/>
                          <a:ea typeface="+mn-ea"/>
                          <a:cs typeface="+mn-cs"/>
                        </a:rPr>
                        <a:t>Назначение профессии "Офис–менеджер":</a:t>
                      </a:r>
                      <a:r>
                        <a:rPr lang="ru-RU" sz="800" b="0" i="0" kern="1200" dirty="0" smtClean="0">
                          <a:solidFill>
                            <a:schemeClr val="lt1"/>
                          </a:solidFill>
                          <a:latin typeface="+mn-lt"/>
                          <a:ea typeface="+mn-ea"/>
                          <a:cs typeface="+mn-cs"/>
                        </a:rPr>
                        <a:t>подготовка и организация работы офиса.</a:t>
                      </a:r>
                      <a:endParaRPr lang="ru-RU" sz="800" dirty="0"/>
                    </a:p>
                  </a:txBody>
                  <a:tcPr/>
                </a:tc>
                <a:tc hMerge="1">
                  <a:txBody>
                    <a:bodyPr/>
                    <a:lstStyle/>
                    <a:p>
                      <a:endParaRPr lang="ru-RU" dirty="0"/>
                    </a:p>
                  </a:txBody>
                  <a:tcPr/>
                </a:tc>
              </a:tr>
              <a:tr h="665039">
                <a:tc gridSpan="2">
                  <a:txBody>
                    <a:bodyPr/>
                    <a:lstStyle/>
                    <a:p>
                      <a:r>
                        <a:rPr lang="ru-RU" sz="1000" b="1" i="0" kern="1200" dirty="0" smtClean="0">
                          <a:solidFill>
                            <a:schemeClr val="dk1"/>
                          </a:solidFill>
                          <a:latin typeface="+mn-lt"/>
                          <a:ea typeface="+mn-ea"/>
                          <a:cs typeface="+mn-cs"/>
                        </a:rPr>
                        <a:t>Основные решаемые задачи профессии "Офис–менеджер":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доведение до сотрудников необходимых документов, материалов, информации;</a:t>
                      </a:r>
                    </a:p>
                    <a:p>
                      <a:r>
                        <a:rPr lang="ru-RU" sz="800" b="1" i="0" u="none" strike="noStrike" kern="1200" dirty="0" smtClean="0">
                          <a:solidFill>
                            <a:schemeClr val="dk1"/>
                          </a:solidFill>
                          <a:latin typeface="+mn-lt"/>
                          <a:ea typeface="+mn-ea"/>
                          <a:cs typeface="+mn-cs"/>
                        </a:rPr>
                        <a:t>контроль трудовой дисциплины работников офиса;</a:t>
                      </a:r>
                    </a:p>
                    <a:p>
                      <a:r>
                        <a:rPr lang="ru-RU" sz="800" b="1" i="0" u="none" strike="noStrike" kern="1200" dirty="0" smtClean="0">
                          <a:solidFill>
                            <a:schemeClr val="dk1"/>
                          </a:solidFill>
                          <a:latin typeface="+mn-lt"/>
                          <a:ea typeface="+mn-ea"/>
                          <a:cs typeface="+mn-cs"/>
                        </a:rPr>
                        <a:t>ведение бюджета расходов на офисные нужды, учета расходных материалов и иных </a:t>
                      </a:r>
                      <a:r>
                        <a:rPr lang="ru-RU" sz="800" b="1" i="0" u="none" strike="noStrike" kern="1200" dirty="0" err="1" smtClean="0">
                          <a:solidFill>
                            <a:schemeClr val="dk1"/>
                          </a:solidFill>
                          <a:latin typeface="+mn-lt"/>
                          <a:ea typeface="+mn-ea"/>
                          <a:cs typeface="+mn-cs"/>
                        </a:rPr>
                        <a:t>товарно</a:t>
                      </a:r>
                      <a:r>
                        <a:rPr lang="ru-RU" sz="800" b="1" i="0" u="none" strike="noStrike" kern="1200" dirty="0" smtClean="0">
                          <a:solidFill>
                            <a:schemeClr val="dk1"/>
                          </a:solidFill>
                          <a:latin typeface="+mn-lt"/>
                          <a:ea typeface="+mn-ea"/>
                          <a:cs typeface="+mn-cs"/>
                        </a:rPr>
                        <a:t>–материальных ценностей;</a:t>
                      </a:r>
                    </a:p>
                    <a:p>
                      <a:r>
                        <a:rPr lang="ru-RU" sz="800" b="1" i="0" u="none" strike="noStrike" kern="1200" dirty="0" smtClean="0">
                          <a:solidFill>
                            <a:schemeClr val="dk1"/>
                          </a:solidFill>
                          <a:latin typeface="+mn-lt"/>
                          <a:ea typeface="+mn-ea"/>
                          <a:cs typeface="+mn-cs"/>
                        </a:rPr>
                        <a:t>осуществление инвентаризации хозяйства офиса;</a:t>
                      </a:r>
                    </a:p>
                    <a:p>
                      <a:r>
                        <a:rPr lang="ru-RU" sz="800" b="1" i="0" u="none" strike="noStrike" kern="1200" dirty="0" smtClean="0">
                          <a:solidFill>
                            <a:schemeClr val="dk1"/>
                          </a:solidFill>
                          <a:latin typeface="+mn-lt"/>
                          <a:ea typeface="+mn-ea"/>
                          <a:cs typeface="+mn-cs"/>
                        </a:rPr>
                        <a:t>контроль ведения делопроизводства;</a:t>
                      </a:r>
                    </a:p>
                    <a:p>
                      <a:r>
                        <a:rPr lang="ru-RU" sz="800" b="1" i="0" u="none" strike="noStrike" kern="1200" dirty="0" smtClean="0">
                          <a:solidFill>
                            <a:schemeClr val="dk1"/>
                          </a:solidFill>
                          <a:latin typeface="+mn-lt"/>
                          <a:ea typeface="+mn-ea"/>
                          <a:cs typeface="+mn-cs"/>
                        </a:rPr>
                        <a:t>организация необходимого обслуживания визитеров, гостей, делегаций, клиентов, партнеров, деловых переговоров;</a:t>
                      </a:r>
                    </a:p>
                    <a:p>
                      <a:endParaRPr lang="ru-RU" sz="800" dirty="0"/>
                    </a:p>
                  </a:txBody>
                  <a:tcPr/>
                </a:tc>
                <a:tc hMerge="1">
                  <a:txBody>
                    <a:bodyPr/>
                    <a:lstStyle/>
                    <a:p>
                      <a:endParaRPr lang="ru-RU" dirty="0"/>
                    </a:p>
                  </a:txBody>
                  <a:tcPr/>
                </a:tc>
              </a:tr>
              <a:tr h="117677">
                <a:tc gridSpan="2">
                  <a:txBody>
                    <a:bodyPr/>
                    <a:lstStyle/>
                    <a:p>
                      <a:pPr algn="ctr"/>
                      <a:r>
                        <a:rPr lang="ru-RU" sz="1000" b="1" dirty="0">
                          <a:latin typeface="Verdana"/>
                        </a:rPr>
                        <a:t>Профессионально–важные качества профессии "Офис–менеджер":</a:t>
                      </a:r>
                      <a:endParaRPr lang="ru-RU" sz="1000" dirty="0">
                        <a:latin typeface="Verdana"/>
                      </a:endParaRPr>
                    </a:p>
                  </a:txBody>
                  <a:tcPr marL="28575" marR="28575" marT="28575" marB="28575" anchor="ctr"/>
                </a:tc>
                <a:tc hMerge="1">
                  <a:txBody>
                    <a:bodyPr/>
                    <a:lstStyle/>
                    <a:p>
                      <a:endParaRPr lang="ru-RU"/>
                    </a:p>
                  </a:txBody>
                  <a:tcPr/>
                </a:tc>
              </a:tr>
              <a:tr h="1631721">
                <a:tc>
                  <a:txBody>
                    <a:bodyPr/>
                    <a:lstStyle/>
                    <a:p>
                      <a:pPr>
                        <a:buFont typeface="Arial"/>
                        <a:buChar char="•"/>
                      </a:pPr>
                      <a:r>
                        <a:rPr lang="ru-RU" sz="800" b="1" u="none" strike="noStrike" dirty="0">
                          <a:latin typeface="Arial"/>
                        </a:rPr>
                        <a:t>адекватная самооценка;</a:t>
                      </a:r>
                    </a:p>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инициативность;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уверенность в себе;</a:t>
                      </a:r>
                    </a:p>
                    <a:p>
                      <a:pPr>
                        <a:buFont typeface="Arial"/>
                        <a:buChar char="•"/>
                      </a:pPr>
                      <a:r>
                        <a:rPr lang="ru-RU" sz="800" b="1" u="none" strike="noStrike" dirty="0">
                          <a:latin typeface="Arial"/>
                        </a:rPr>
                        <a:t>целеустремленность;</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избирательность внимания;</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способность подмечать изменения в окружающей обстановке, не сосредотачивая сознательно на них внимание;</a:t>
                      </a:r>
                    </a:p>
                    <a:p>
                      <a:pPr>
                        <a:buFont typeface="Arial"/>
                        <a:buChar char="•"/>
                      </a:pPr>
                      <a:r>
                        <a:rPr lang="ru-RU" sz="800" b="1" u="none" strike="noStrike" dirty="0">
                          <a:latin typeface="Arial"/>
                        </a:rPr>
                        <a:t>способность к образному представлению предметов, процессов и явлений;</a:t>
                      </a:r>
                    </a:p>
                  </a:txBody>
                  <a:tcPr marL="28575" marR="28575" marT="28575" marB="28575" anchor="ctr"/>
                </a:tc>
                <a:tc>
                  <a:txBody>
                    <a:bodyPr/>
                    <a:lstStyle/>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логичность мышления;</a:t>
                      </a:r>
                    </a:p>
                    <a:p>
                      <a:pPr>
                        <a:buFont typeface="Arial"/>
                        <a:buChar char="•"/>
                      </a:pPr>
                      <a:r>
                        <a:rPr lang="ru-RU" sz="800" b="1" u="none" strike="noStrike" dirty="0">
                          <a:latin typeface="Arial"/>
                        </a:rPr>
                        <a:t>наглядно–образное мышление;</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отсутствие дефектов речи, хорошая дикция;</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быстрота реакции;</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канцелярские способности;</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способность устанавливать контакты с людьми;</a:t>
                      </a:r>
                    </a:p>
                    <a:p>
                      <a:pPr>
                        <a:buFont typeface="Arial"/>
                        <a:buChar char="•"/>
                      </a:pPr>
                      <a:r>
                        <a:rPr lang="ru-RU" sz="800" b="1" u="none" strike="noStrike" dirty="0">
                          <a:latin typeface="Arial"/>
                        </a:rPr>
                        <a:t>умение работать в команде.</a:t>
                      </a:r>
                    </a:p>
                  </a:txBody>
                  <a:tcPr marL="28575" marR="28575" marT="28575" marB="28575" anchor="ctr"/>
                </a:tc>
              </a:tr>
              <a:tr h="117677">
                <a:tc gridSpan="2">
                  <a:txBody>
                    <a:bodyPr/>
                    <a:lstStyle/>
                    <a:p>
                      <a:pPr algn="ctr"/>
                      <a:r>
                        <a:rPr lang="ru-RU" sz="1000" b="1" dirty="0">
                          <a:latin typeface="Verdana"/>
                        </a:rPr>
                        <a:t>Заболевания, противопоказанные для профессии "Офис–менеджер":</a:t>
                      </a:r>
                      <a:endParaRPr lang="ru-RU" sz="1000" dirty="0">
                        <a:latin typeface="Verdana"/>
                      </a:endParaRPr>
                    </a:p>
                  </a:txBody>
                  <a:tcPr marL="28575" marR="28575" marT="28575" marB="28575" anchor="ctr"/>
                </a:tc>
                <a:tc hMerge="1">
                  <a:txBody>
                    <a:bodyPr/>
                    <a:lstStyle/>
                    <a:p>
                      <a:endParaRPr lang="ru-RU"/>
                    </a:p>
                  </a:txBody>
                  <a:tcPr/>
                </a:tc>
              </a:tr>
              <a:tr h="567658">
                <a:tc>
                  <a:txBody>
                    <a:bodyPr/>
                    <a:lstStyle/>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235354">
                <a:tc gridSpan="2">
                  <a:txBody>
                    <a:bodyPr/>
                    <a:lstStyle/>
                    <a:p>
                      <a:r>
                        <a:rPr lang="ru-RU" sz="1000" b="1" dirty="0">
                          <a:latin typeface="Verdana"/>
                        </a:rPr>
                        <a:t>Уровень образования профессии "Офис–менеджер"</a:t>
                      </a:r>
                      <a:endParaRPr lang="ru-RU" sz="1000" dirty="0">
                        <a:latin typeface="Verdana"/>
                      </a:endParaRPr>
                    </a:p>
                    <a:p>
                      <a:r>
                        <a:rPr lang="ru-RU" sz="800" dirty="0">
                          <a:latin typeface="Verdana"/>
                        </a:rPr>
                        <a:t>Для овладения профессией "Офис–менеджер" необходимо среднее или высшее профессиональное образование. </a:t>
                      </a:r>
                    </a:p>
                  </a:txBody>
                  <a:tcPr marL="28575" marR="28575" marT="28575" marB="28575" anchor="ctr"/>
                </a:tc>
                <a:tc hMerge="1">
                  <a:txBody>
                    <a:bodyPr/>
                    <a:lstStyle/>
                    <a:p>
                      <a:endParaRPr lang="ru-RU" dirty="0"/>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Спортивный тренер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971658"/>
          <a:ext cx="8229600" cy="5482590"/>
        </p:xfrm>
        <a:graphic>
          <a:graphicData uri="http://schemas.openxmlformats.org/drawingml/2006/table">
            <a:tbl>
              <a:tblPr firstRow="1" bandRow="1">
                <a:tableStyleId>{5C22544A-7EE6-4342-B048-85BDC9FD1C3A}</a:tableStyleId>
              </a:tblPr>
              <a:tblGrid>
                <a:gridCol w="4114800"/>
                <a:gridCol w="4114800"/>
              </a:tblGrid>
              <a:tr h="400876">
                <a:tc gridSpan="2">
                  <a:txBody>
                    <a:bodyPr/>
                    <a:lstStyle/>
                    <a:p>
                      <a:r>
                        <a:rPr lang="ru-RU" sz="1000" b="1" i="0" dirty="0" smtClean="0">
                          <a:solidFill>
                            <a:schemeClr val="tx1"/>
                          </a:solidFill>
                          <a:latin typeface="Verdana"/>
                        </a:rPr>
                        <a:t>Назначение профессии "Спортивный тренер":</a:t>
                      </a:r>
                      <a:r>
                        <a:rPr lang="ru-RU" sz="900" b="0" i="0" dirty="0" smtClean="0">
                          <a:solidFill>
                            <a:schemeClr val="tx1"/>
                          </a:solidFill>
                          <a:latin typeface="Verdana"/>
                        </a:rPr>
                        <a:t>планирование, организация и контроль спортивных </a:t>
                      </a:r>
                      <a:r>
                        <a:rPr lang="ru-RU" sz="900" b="0" i="0" dirty="0" err="1" smtClean="0">
                          <a:solidFill>
                            <a:schemeClr val="tx1"/>
                          </a:solidFill>
                          <a:latin typeface="Verdana"/>
                        </a:rPr>
                        <a:t>тренеровок</a:t>
                      </a:r>
                      <a:r>
                        <a:rPr lang="ru-RU" sz="900" b="0" i="0" dirty="0" smtClean="0">
                          <a:solidFill>
                            <a:schemeClr val="tx1"/>
                          </a:solidFill>
                          <a:latin typeface="Verdana"/>
                        </a:rPr>
                        <a:t>, подготовки к соревнованиям для воспитания и развития у спортсменов выносливости, силы, быстроты, стремления к успеху. Предметом труда профессии является физическая и психическая подготовленность спортсмена.</a:t>
                      </a:r>
                      <a:endParaRPr lang="ru-RU" sz="900" dirty="0">
                        <a:solidFill>
                          <a:schemeClr val="tx1"/>
                        </a:solidFill>
                      </a:endParaRPr>
                    </a:p>
                  </a:txBody>
                  <a:tcPr/>
                </a:tc>
                <a:tc hMerge="1">
                  <a:txBody>
                    <a:bodyPr/>
                    <a:lstStyle/>
                    <a:p>
                      <a:endParaRPr lang="ru-RU" dirty="0"/>
                    </a:p>
                  </a:txBody>
                  <a:tcPr/>
                </a:tc>
              </a:tr>
              <a:tr h="728865">
                <a:tc gridSpan="2">
                  <a:txBody>
                    <a:bodyPr/>
                    <a:lstStyle/>
                    <a:p>
                      <a:r>
                        <a:rPr lang="ru-RU" sz="1000" b="1" i="0" kern="1200" dirty="0" smtClean="0">
                          <a:solidFill>
                            <a:schemeClr val="dk1"/>
                          </a:solidFill>
                          <a:latin typeface="+mn-lt"/>
                          <a:ea typeface="+mn-ea"/>
                          <a:cs typeface="+mn-cs"/>
                        </a:rPr>
                        <a:t>Основные решаемые задачи профессии "Спортивный тренер":</a:t>
                      </a:r>
                      <a:endParaRPr lang="ru-RU" sz="10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педагогическая и тренерская деятельность в образовательных учреждениях, в организациях, на предприятиях, в сборных командах по видам спорта;</a:t>
                      </a:r>
                    </a:p>
                    <a:p>
                      <a:r>
                        <a:rPr lang="ru-RU" sz="900" b="1" i="0" u="none" strike="noStrike" kern="1200" dirty="0" smtClean="0">
                          <a:solidFill>
                            <a:schemeClr val="dk1"/>
                          </a:solidFill>
                          <a:latin typeface="+mn-lt"/>
                          <a:ea typeface="+mn-ea"/>
                          <a:cs typeface="+mn-cs"/>
                        </a:rPr>
                        <a:t>управленческая деятельность в сфере физической культуры и спорта;</a:t>
                      </a:r>
                    </a:p>
                    <a:p>
                      <a:r>
                        <a:rPr lang="ru-RU" sz="900" b="1" i="0" u="none" strike="noStrike" kern="1200" dirty="0" smtClean="0">
                          <a:solidFill>
                            <a:schemeClr val="dk1"/>
                          </a:solidFill>
                          <a:latin typeface="+mn-lt"/>
                          <a:ea typeface="+mn-ea"/>
                          <a:cs typeface="+mn-cs"/>
                        </a:rPr>
                        <a:t>рекреационная и реабилитационная деятельность средствами физической культуры и спорта в </a:t>
                      </a:r>
                      <a:r>
                        <a:rPr lang="ru-RU" sz="900" b="1" i="0" u="none" strike="noStrike" kern="1200" dirty="0" err="1" smtClean="0">
                          <a:solidFill>
                            <a:schemeClr val="dk1"/>
                          </a:solidFill>
                          <a:latin typeface="+mn-lt"/>
                          <a:ea typeface="+mn-ea"/>
                          <a:cs typeface="+mn-cs"/>
                        </a:rPr>
                        <a:t>физкультурно</a:t>
                      </a:r>
                      <a:r>
                        <a:rPr lang="ru-RU" sz="900" b="1" i="0" u="none" strike="noStrike" kern="1200" dirty="0" smtClean="0">
                          <a:solidFill>
                            <a:schemeClr val="dk1"/>
                          </a:solidFill>
                          <a:latin typeface="+mn-lt"/>
                          <a:ea typeface="+mn-ea"/>
                          <a:cs typeface="+mn-cs"/>
                        </a:rPr>
                        <a:t>–спортивных, спортивно–зрелищных, туристских, лечебных, реабилитационных и профилактических учреждениях.</a:t>
                      </a:r>
                    </a:p>
                    <a:p>
                      <a:endParaRPr lang="ru-RU" sz="900" dirty="0"/>
                    </a:p>
                  </a:txBody>
                  <a:tcPr/>
                </a:tc>
                <a:tc hMerge="1">
                  <a:txBody>
                    <a:bodyPr/>
                    <a:lstStyle/>
                    <a:p>
                      <a:endParaRPr lang="ru-RU" dirty="0"/>
                    </a:p>
                  </a:txBody>
                  <a:tcPr/>
                </a:tc>
              </a:tr>
              <a:tr h="161344">
                <a:tc gridSpan="2">
                  <a:txBody>
                    <a:bodyPr/>
                    <a:lstStyle/>
                    <a:p>
                      <a:pPr algn="ctr"/>
                      <a:r>
                        <a:rPr lang="ru-RU" sz="1000" b="1" dirty="0">
                          <a:latin typeface="Verdana"/>
                        </a:rPr>
                        <a:t>Профессионально–важные качества профессии "Спортивный тренер":</a:t>
                      </a:r>
                      <a:endParaRPr lang="ru-RU" sz="1000" dirty="0">
                        <a:latin typeface="Verdana"/>
                      </a:endParaRPr>
                    </a:p>
                  </a:txBody>
                  <a:tcPr marL="28575" marR="28575" marT="28575" marB="28575" anchor="ctr"/>
                </a:tc>
                <a:tc hMerge="1">
                  <a:txBody>
                    <a:bodyPr/>
                    <a:lstStyle/>
                    <a:p>
                      <a:endParaRPr lang="ru-RU"/>
                    </a:p>
                  </a:txBody>
                  <a:tcPr/>
                </a:tc>
              </a:tr>
              <a:tr h="1576171">
                <a:tc>
                  <a:txBody>
                    <a:bodyPr/>
                    <a:lstStyle/>
                    <a:p>
                      <a:pPr>
                        <a:buFont typeface="Arial"/>
                        <a:buChar char="•"/>
                      </a:pPr>
                      <a:r>
                        <a:rPr lang="ru-RU" sz="900" b="1" u="none" strike="noStrike">
                          <a:latin typeface="Arial"/>
                        </a:rPr>
                        <a:t>предусмотрительность;</a:t>
                      </a:r>
                    </a:p>
                    <a:p>
                      <a:pPr>
                        <a:buFont typeface="Arial"/>
                        <a:buChar char="•"/>
                      </a:pPr>
                      <a:r>
                        <a:rPr lang="ru-RU" sz="900" b="1" u="none" strike="noStrike">
                          <a:latin typeface="Arial"/>
                        </a:rPr>
                        <a:t>педантичность;</a:t>
                      </a:r>
                    </a:p>
                    <a:p>
                      <a:pPr>
                        <a:buFont typeface="Arial"/>
                        <a:buChar char="•"/>
                      </a:pPr>
                      <a:r>
                        <a:rPr lang="ru-RU" sz="900" b="1" u="none" strike="noStrike">
                          <a:latin typeface="Arial"/>
                        </a:rPr>
                        <a:t>развитые волевые качества;</a:t>
                      </a:r>
                    </a:p>
                    <a:p>
                      <a:pPr>
                        <a:buFont typeface="Arial"/>
                        <a:buChar char="•"/>
                      </a:pPr>
                      <a:r>
                        <a:rPr lang="ru-RU" sz="900" b="1" u="none" strike="noStrike">
                          <a:latin typeface="Arial"/>
                        </a:rPr>
                        <a:t>внимание к деталям;</a:t>
                      </a:r>
                    </a:p>
                    <a:p>
                      <a:pPr>
                        <a:buFont typeface="Arial"/>
                        <a:buChar char="•"/>
                      </a:pPr>
                      <a:r>
                        <a:rPr lang="ru-RU" sz="900" b="1" u="none" strike="noStrike">
                          <a:latin typeface="Arial"/>
                        </a:rPr>
                        <a:t>концентрированность внимания;</a:t>
                      </a:r>
                    </a:p>
                    <a:p>
                      <a:pPr>
                        <a:buFont typeface="Arial"/>
                        <a:buChar char="•"/>
                      </a:pPr>
                      <a:r>
                        <a:rPr lang="ru-RU" sz="900" b="1" u="none" strike="noStrike">
                          <a:latin typeface="Arial"/>
                        </a:rPr>
                        <a:t>развитый объем внимания (способность одновременно воспринимать несколько объектов);</a:t>
                      </a:r>
                    </a:p>
                    <a:p>
                      <a:pPr>
                        <a:buFont typeface="Arial"/>
                        <a:buChar char="•"/>
                      </a:pPr>
                      <a:r>
                        <a:rPr lang="ru-RU" sz="900" b="1" u="none" strike="noStrike">
                          <a:latin typeface="Arial"/>
                        </a:rPr>
                        <a:t>способность к образному представлению предметов, процессов и явлений;</a:t>
                      </a:r>
                    </a:p>
                    <a:p>
                      <a:pPr>
                        <a:buFont typeface="Arial"/>
                        <a:buChar char="•"/>
                      </a:pPr>
                      <a:r>
                        <a:rPr lang="ru-RU" sz="900" b="1" u="none" strike="noStrike">
                          <a:latin typeface="Arial"/>
                        </a:rPr>
                        <a:t>аналитичность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a:latin typeface="Arial"/>
                        </a:rPr>
                        <a:t>предметность (объекты реального мира и их признаки) мышления;</a:t>
                      </a:r>
                    </a:p>
                    <a:p>
                      <a:pPr>
                        <a:buFont typeface="Arial"/>
                        <a:buChar char="•"/>
                      </a:pPr>
                      <a:r>
                        <a:rPr lang="ru-RU" sz="900" b="1" u="none" strike="noStrike">
                          <a:latin typeface="Arial"/>
                        </a:rPr>
                        <a:t>способность глобально мыслить;</a:t>
                      </a:r>
                    </a:p>
                  </a:txBody>
                  <a:tcPr marL="28575" marR="28575" marT="28575" marB="28575" anchor="ctr"/>
                </a:tc>
                <a:tc>
                  <a:txBody>
                    <a:bodyPr/>
                    <a:lstStyle/>
                    <a:p>
                      <a:pPr>
                        <a:buFont typeface="Arial"/>
                        <a:buChar char="•"/>
                      </a:pPr>
                      <a:r>
                        <a:rPr lang="ru-RU" sz="900" b="1" u="none" strike="noStrike" dirty="0">
                          <a:latin typeface="Arial"/>
                        </a:rPr>
                        <a:t>стратегическое мышление;</a:t>
                      </a:r>
                    </a:p>
                    <a:p>
                      <a:pPr>
                        <a:buFont typeface="Arial"/>
                        <a:buChar char="•"/>
                      </a:pPr>
                      <a:r>
                        <a:rPr lang="ru-RU" sz="900" b="1" u="none" strike="noStrike" dirty="0">
                          <a:latin typeface="Arial"/>
                        </a:rPr>
                        <a:t>хорошо развитые </a:t>
                      </a:r>
                      <a:r>
                        <a:rPr lang="ru-RU" sz="900" b="1" u="none" strike="noStrike" dirty="0" err="1">
                          <a:latin typeface="Arial"/>
                        </a:rPr>
                        <a:t>мнемические</a:t>
                      </a:r>
                      <a:r>
                        <a:rPr lang="ru-RU" sz="900" b="1" u="none" strike="noStrike" dirty="0">
                          <a:latin typeface="Arial"/>
                        </a:rPr>
                        <a:t> способности (свойства памяти);</a:t>
                      </a:r>
                    </a:p>
                    <a:p>
                      <a:pPr>
                        <a:buFont typeface="Arial"/>
                        <a:buChar char="•"/>
                      </a:pPr>
                      <a:r>
                        <a:rPr lang="ru-RU" sz="900" b="1" u="none" strike="noStrike" dirty="0">
                          <a:latin typeface="Arial"/>
                        </a:rPr>
                        <a:t>хорошее общее физическое развитие – выносливость, </a:t>
                      </a:r>
                      <a:r>
                        <a:rPr lang="ru-RU" sz="900" b="1" u="none" strike="noStrike" dirty="0" err="1">
                          <a:latin typeface="Arial"/>
                        </a:rPr>
                        <a:t>координированность</a:t>
                      </a:r>
                      <a:r>
                        <a:rPr lang="ru-RU" sz="900" b="1" u="none" strike="noStrike" dirty="0">
                          <a:latin typeface="Arial"/>
                        </a:rPr>
                        <a:t>, сила, быстрота;</a:t>
                      </a:r>
                    </a:p>
                    <a:p>
                      <a:pPr>
                        <a:buFont typeface="Arial"/>
                        <a:buChar char="•"/>
                      </a:pPr>
                      <a:r>
                        <a:rPr lang="ru-RU" sz="900" b="1" u="none" strike="noStrike" dirty="0">
                          <a:latin typeface="Arial"/>
                        </a:rPr>
                        <a:t>способность речевого аппарата к интенсивной и длительной работе;</a:t>
                      </a:r>
                    </a:p>
                    <a:p>
                      <a:pPr>
                        <a:buFont typeface="Arial"/>
                        <a:buChar char="•"/>
                      </a:pPr>
                      <a:r>
                        <a:rPr lang="ru-RU" sz="900" b="1" u="none" strike="noStrike" dirty="0">
                          <a:latin typeface="Arial"/>
                        </a:rPr>
                        <a:t>умение четко и кратко формулировать информацию;</a:t>
                      </a:r>
                    </a:p>
                    <a:p>
                      <a:pPr>
                        <a:buFont typeface="Arial"/>
                        <a:buChar char="•"/>
                      </a:pPr>
                      <a:r>
                        <a:rPr lang="ru-RU" sz="900" b="1" u="none" strike="noStrike" dirty="0">
                          <a:latin typeface="Arial"/>
                        </a:rPr>
                        <a:t>активность;</a:t>
                      </a:r>
                    </a:p>
                    <a:p>
                      <a:pPr>
                        <a:buFont typeface="Arial"/>
                        <a:buChar char="•"/>
                      </a:pPr>
                      <a:r>
                        <a:rPr lang="ru-RU" sz="900" b="1" u="none" strike="noStrike" dirty="0">
                          <a:latin typeface="Arial"/>
                        </a:rPr>
                        <a:t>умение управлять собой;</a:t>
                      </a:r>
                    </a:p>
                    <a:p>
                      <a:pPr>
                        <a:buFont typeface="Arial"/>
                        <a:buChar char="•"/>
                      </a:pPr>
                      <a:r>
                        <a:rPr lang="ru-RU" sz="900" b="1" u="none" strike="noStrike" dirty="0">
                          <a:latin typeface="Arial"/>
                        </a:rPr>
                        <a:t>упорство;</a:t>
                      </a:r>
                    </a:p>
                    <a:p>
                      <a:pPr>
                        <a:buFont typeface="Arial"/>
                        <a:buChar char="•"/>
                      </a:pPr>
                      <a:r>
                        <a:rPr lang="ru-RU" sz="900" b="1" u="none" strike="noStrike" dirty="0">
                          <a:latin typeface="Arial"/>
                        </a:rPr>
                        <a:t>усидчивость;</a:t>
                      </a:r>
                    </a:p>
                    <a:p>
                      <a:pPr>
                        <a:buFont typeface="Arial"/>
                        <a:buChar char="•"/>
                      </a:pPr>
                      <a:r>
                        <a:rPr lang="ru-RU" sz="900" b="1" u="none" strike="noStrike" dirty="0">
                          <a:latin typeface="Arial"/>
                        </a:rPr>
                        <a:t>организаторские способности;</a:t>
                      </a:r>
                    </a:p>
                    <a:p>
                      <a:pPr>
                        <a:buFont typeface="Arial"/>
                        <a:buChar char="•"/>
                      </a:pPr>
                      <a:r>
                        <a:rPr lang="ru-RU" sz="900" b="1" u="none" strike="noStrike" dirty="0">
                          <a:latin typeface="Arial"/>
                        </a:rPr>
                        <a:t>способность быть лидером;</a:t>
                      </a:r>
                    </a:p>
                    <a:p>
                      <a:pPr>
                        <a:buFont typeface="Arial"/>
                        <a:buChar char="•"/>
                      </a:pPr>
                      <a:r>
                        <a:rPr lang="ru-RU" sz="900" b="1" u="none" strike="noStrike" dirty="0">
                          <a:latin typeface="Arial"/>
                        </a:rPr>
                        <a:t>умение правильно и эффективно распределять время;</a:t>
                      </a:r>
                    </a:p>
                    <a:p>
                      <a:pPr>
                        <a:buFont typeface="Arial"/>
                        <a:buChar char="•"/>
                      </a:pPr>
                      <a:r>
                        <a:rPr lang="ru-RU" sz="900" b="1" u="none" strike="noStrike" dirty="0">
                          <a:latin typeface="Arial"/>
                        </a:rPr>
                        <a:t>умение предвидеть результат.</a:t>
                      </a:r>
                    </a:p>
                  </a:txBody>
                  <a:tcPr marL="28575" marR="28575" marT="28575" marB="28575" anchor="ctr"/>
                </a:tc>
              </a:tr>
              <a:tr h="161344">
                <a:tc gridSpan="2">
                  <a:txBody>
                    <a:bodyPr/>
                    <a:lstStyle/>
                    <a:p>
                      <a:pPr algn="ctr"/>
                      <a:r>
                        <a:rPr lang="ru-RU" sz="1000" b="1" dirty="0">
                          <a:latin typeface="Verdana"/>
                        </a:rPr>
                        <a:t>Заболевания, противопоказанные для профессии "Спортивный тренер":</a:t>
                      </a:r>
                      <a:endParaRPr lang="ru-RU" sz="1000" dirty="0">
                        <a:latin typeface="Verdana"/>
                      </a:endParaRPr>
                    </a:p>
                  </a:txBody>
                  <a:tcPr marL="28575" marR="28575" marT="28575" marB="28575" anchor="ctr"/>
                </a:tc>
                <a:tc hMerge="1">
                  <a:txBody>
                    <a:bodyPr/>
                    <a:lstStyle/>
                    <a:p>
                      <a:endParaRPr lang="ru-RU"/>
                    </a:p>
                  </a:txBody>
                  <a:tcPr/>
                </a:tc>
              </a:tr>
              <a:tr h="920192">
                <a:tc>
                  <a:txBody>
                    <a:bodyPr/>
                    <a:lstStyle/>
                    <a:p>
                      <a:pPr>
                        <a:buFont typeface="Arial"/>
                        <a:buChar char="•"/>
                      </a:pPr>
                      <a:r>
                        <a:rPr lang="ru-RU" sz="900" b="1" u="none" strike="noStrike" dirty="0">
                          <a:latin typeface="Arial"/>
                        </a:rPr>
                        <a:t>заболевания сердца или нарушения артериального давления;</a:t>
                      </a:r>
                    </a:p>
                    <a:p>
                      <a:pPr>
                        <a:buFont typeface="Arial"/>
                        <a:buChar char="•"/>
                      </a:pPr>
                      <a:r>
                        <a:rPr lang="ru-RU" sz="900" b="1" u="none" strike="noStrike" dirty="0">
                          <a:latin typeface="Arial"/>
                        </a:rPr>
                        <a:t>судороги, потери сознания;</a:t>
                      </a:r>
                    </a:p>
                    <a:p>
                      <a:pPr>
                        <a:buFont typeface="Arial"/>
                        <a:buChar char="•"/>
                      </a:pPr>
                      <a:r>
                        <a:rPr lang="ru-RU" sz="900" b="1" u="none" strike="noStrike" dirty="0">
                          <a:latin typeface="Arial"/>
                        </a:rPr>
                        <a:t>употребление наркотиков, зависимость от алкоголя;</a:t>
                      </a:r>
                    </a:p>
                    <a:p>
                      <a:pPr>
                        <a:buFont typeface="Arial"/>
                        <a:buChar char="•"/>
                      </a:pPr>
                      <a:r>
                        <a:rPr lang="ru-RU" sz="900" b="1" u="none" strike="noStrike" dirty="0">
                          <a:latin typeface="Arial"/>
                        </a:rPr>
                        <a:t>расстройства слуха;</a:t>
                      </a:r>
                    </a:p>
                    <a:p>
                      <a:pPr>
                        <a:buFont typeface="Arial"/>
                        <a:buChar char="•"/>
                      </a:pPr>
                      <a:r>
                        <a:rPr lang="ru-RU" sz="900" b="1" u="none" strike="noStrike" dirty="0">
                          <a:latin typeface="Arial"/>
                        </a:rPr>
                        <a:t>вестибулярные расстройства, нарушение чувства равновесия;</a:t>
                      </a:r>
                    </a:p>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дрожание рук;</a:t>
                      </a:r>
                    </a:p>
                  </a:txBody>
                  <a:tcPr marL="28575" marR="28575" marT="28575" marB="28575" anchor="ctr"/>
                </a:tc>
                <a:tc>
                  <a:txBody>
                    <a:bodyPr/>
                    <a:lstStyle/>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боязнь высоты;</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заболевания органов дыхания;</a:t>
                      </a:r>
                    </a:p>
                    <a:p>
                      <a:pPr>
                        <a:buFont typeface="Arial"/>
                        <a:buChar char="•"/>
                      </a:pPr>
                      <a:r>
                        <a:rPr lang="ru-RU" sz="900" b="1" u="none" strike="noStrike" dirty="0">
                          <a:latin typeface="Arial"/>
                        </a:rPr>
                        <a:t>сахарный диабет;</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425558">
                <a:tc gridSpan="2">
                  <a:txBody>
                    <a:bodyPr/>
                    <a:lstStyle/>
                    <a:p>
                      <a:r>
                        <a:rPr lang="ru-RU" sz="1000" b="1" dirty="0">
                          <a:latin typeface="Verdana"/>
                        </a:rPr>
                        <a:t>Уровень образования профессии "Спортивный тренер"</a:t>
                      </a:r>
                      <a:endParaRPr lang="ru-RU" sz="1000" dirty="0">
                        <a:latin typeface="Verdana"/>
                      </a:endParaRPr>
                    </a:p>
                    <a:p>
                      <a:r>
                        <a:rPr lang="ru-RU" sz="900" dirty="0">
                          <a:latin typeface="Verdana"/>
                        </a:rPr>
                        <a:t>Для овладения профессией "Спортивный тренер" необходимо либо среднее, либо высшее профессиональное образование. Направление: ОБРАЗОВАНИЕ, ГУМАНИТАРНЫЕ И СОЦИАЛЬНЫЕ НАУКИ.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90066"/>
          </a:xfrm>
        </p:spPr>
        <p:txBody>
          <a:bodyPr>
            <a:normAutofit/>
          </a:bodyPr>
          <a:lstStyle/>
          <a:p>
            <a:r>
              <a:rPr lang="ru-RU" sz="1200" b="1" dirty="0"/>
              <a:t>Супервайзер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678563"/>
        </p:xfrm>
        <a:graphic>
          <a:graphicData uri="http://schemas.openxmlformats.org/drawingml/2006/table">
            <a:tbl>
              <a:tblPr firstRow="1" bandRow="1">
                <a:tableStyleId>{5C22544A-7EE6-4342-B048-85BDC9FD1C3A}</a:tableStyleId>
              </a:tblPr>
              <a:tblGrid>
                <a:gridCol w="4114800"/>
                <a:gridCol w="4114800"/>
              </a:tblGrid>
              <a:tr h="192724">
                <a:tc gridSpan="2">
                  <a:txBody>
                    <a:bodyPr/>
                    <a:lstStyle/>
                    <a:p>
                      <a:r>
                        <a:rPr lang="ru-RU" sz="1000" b="1" i="0" kern="1200" dirty="0" smtClean="0">
                          <a:solidFill>
                            <a:schemeClr val="lt1"/>
                          </a:solidFill>
                          <a:latin typeface="+mn-lt"/>
                          <a:ea typeface="+mn-ea"/>
                          <a:cs typeface="+mn-cs"/>
                        </a:rPr>
                        <a:t>Назначение профессии "Супервайзер":</a:t>
                      </a:r>
                      <a:r>
                        <a:rPr lang="ru-RU" sz="800" b="0" i="0" kern="1200" dirty="0" smtClean="0">
                          <a:solidFill>
                            <a:schemeClr val="lt1"/>
                          </a:solidFill>
                          <a:latin typeface="+mn-lt"/>
                          <a:ea typeface="+mn-ea"/>
                          <a:cs typeface="+mn-cs"/>
                        </a:rPr>
                        <a:t>руководство группой торговых представителей, </a:t>
                      </a:r>
                      <a:r>
                        <a:rPr lang="ru-RU" sz="800" b="0" i="0" kern="1200" dirty="0" err="1" smtClean="0">
                          <a:solidFill>
                            <a:schemeClr val="lt1"/>
                          </a:solidFill>
                          <a:latin typeface="+mn-lt"/>
                          <a:ea typeface="+mn-ea"/>
                          <a:cs typeface="+mn-cs"/>
                        </a:rPr>
                        <a:t>промоутеров</a:t>
                      </a:r>
                      <a:r>
                        <a:rPr lang="ru-RU" sz="800" b="0" i="0" kern="1200" dirty="0" smtClean="0">
                          <a:solidFill>
                            <a:schemeClr val="lt1"/>
                          </a:solidFill>
                          <a:latin typeface="+mn-lt"/>
                          <a:ea typeface="+mn-ea"/>
                          <a:cs typeface="+mn-cs"/>
                        </a:rPr>
                        <a:t>.</a:t>
                      </a:r>
                      <a:endParaRPr lang="ru-RU" sz="800" dirty="0"/>
                    </a:p>
                  </a:txBody>
                  <a:tcPr/>
                </a:tc>
                <a:tc hMerge="1">
                  <a:txBody>
                    <a:bodyPr/>
                    <a:lstStyle/>
                    <a:p>
                      <a:endParaRPr lang="ru-RU" dirty="0"/>
                    </a:p>
                  </a:txBody>
                  <a:tcPr/>
                </a:tc>
              </a:tr>
              <a:tr h="1464703">
                <a:tc gridSpan="2">
                  <a:txBody>
                    <a:bodyPr/>
                    <a:lstStyle/>
                    <a:p>
                      <a:r>
                        <a:rPr lang="ru-RU" sz="1000" b="1" i="0" kern="1200" dirty="0" smtClean="0">
                          <a:solidFill>
                            <a:schemeClr val="dk1"/>
                          </a:solidFill>
                          <a:latin typeface="+mn-lt"/>
                          <a:ea typeface="+mn-ea"/>
                          <a:cs typeface="+mn-cs"/>
                        </a:rPr>
                        <a:t>Основные решаемые задачи профессии "Супервайзер":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получение задачи, рабочего инструктажа;</a:t>
                      </a:r>
                    </a:p>
                    <a:p>
                      <a:r>
                        <a:rPr lang="ru-RU" sz="800" b="1" i="0" u="none" strike="noStrike" kern="1200" dirty="0" smtClean="0">
                          <a:solidFill>
                            <a:schemeClr val="dk1"/>
                          </a:solidFill>
                          <a:latin typeface="+mn-lt"/>
                          <a:ea typeface="+mn-ea"/>
                          <a:cs typeface="+mn-cs"/>
                        </a:rPr>
                        <a:t>руководство работниками (организация работы </a:t>
                      </a:r>
                      <a:r>
                        <a:rPr lang="ru-RU" sz="800" b="1" i="0" u="none" strike="noStrike" kern="1200" dirty="0" err="1" smtClean="0">
                          <a:solidFill>
                            <a:schemeClr val="dk1"/>
                          </a:solidFill>
                          <a:latin typeface="+mn-lt"/>
                          <a:ea typeface="+mn-ea"/>
                          <a:cs typeface="+mn-cs"/>
                        </a:rPr>
                        <a:t>промоутеров</a:t>
                      </a:r>
                      <a:r>
                        <a:rPr lang="ru-RU" sz="800" b="1" i="0" u="none" strike="noStrike" kern="1200" dirty="0" smtClean="0">
                          <a:solidFill>
                            <a:schemeClr val="dk1"/>
                          </a:solidFill>
                          <a:latin typeface="+mn-lt"/>
                          <a:ea typeface="+mn-ea"/>
                          <a:cs typeface="+mn-cs"/>
                        </a:rPr>
                        <a:t> (</a:t>
                      </a:r>
                      <a:r>
                        <a:rPr lang="ru-RU" sz="800" b="1" i="0" u="none" strike="noStrike" kern="1200" dirty="0" err="1" smtClean="0">
                          <a:solidFill>
                            <a:schemeClr val="dk1"/>
                          </a:solidFill>
                          <a:latin typeface="+mn-lt"/>
                          <a:ea typeface="+mn-ea"/>
                          <a:cs typeface="+mn-cs"/>
                        </a:rPr>
                        <a:t>промоушен</a:t>
                      </a:r>
                      <a:r>
                        <a:rPr lang="ru-RU" sz="800" b="1" i="0" u="none" strike="noStrike" kern="1200" dirty="0" smtClean="0">
                          <a:solidFill>
                            <a:schemeClr val="dk1"/>
                          </a:solidFill>
                          <a:latin typeface="+mn-lt"/>
                          <a:ea typeface="+mn-ea"/>
                          <a:cs typeface="+mn-cs"/>
                        </a:rPr>
                        <a:t> (</a:t>
                      </a:r>
                      <a:r>
                        <a:rPr lang="ru-RU" sz="800" b="1" i="0" u="none" strike="noStrike" kern="1200" dirty="0" err="1" smtClean="0">
                          <a:solidFill>
                            <a:schemeClr val="dk1"/>
                          </a:solidFill>
                          <a:latin typeface="+mn-lt"/>
                          <a:ea typeface="+mn-ea"/>
                          <a:cs typeface="+mn-cs"/>
                        </a:rPr>
                        <a:t>promotion</a:t>
                      </a:r>
                      <a:r>
                        <a:rPr lang="ru-RU" sz="800" b="1" i="0" u="none" strike="noStrike" kern="1200" dirty="0" smtClean="0">
                          <a:solidFill>
                            <a:schemeClr val="dk1"/>
                          </a:solidFill>
                          <a:latin typeface="+mn-lt"/>
                          <a:ea typeface="+mn-ea"/>
                          <a:cs typeface="+mn-cs"/>
                        </a:rPr>
                        <a:t>) – англ. продвижение): постановка задач, распределение обязанностей, задач, определение среди них приоритетных, корректировка работы, организация подмен, мотивация деятельности, контроль своевременного и качественного выполнения задач);</a:t>
                      </a:r>
                    </a:p>
                    <a:p>
                      <a:r>
                        <a:rPr lang="ru-RU" sz="800" b="1" i="0" u="none" strike="noStrike" kern="1200" dirty="0" smtClean="0">
                          <a:solidFill>
                            <a:schemeClr val="dk1"/>
                          </a:solidFill>
                          <a:latin typeface="+mn-lt"/>
                          <a:ea typeface="+mn-ea"/>
                          <a:cs typeface="+mn-cs"/>
                        </a:rPr>
                        <a:t>проверка обеспеченности материально–техническими ресурсами работников;</a:t>
                      </a:r>
                    </a:p>
                    <a:p>
                      <a:r>
                        <a:rPr lang="ru-RU" sz="800" b="1" i="0" u="none" strike="noStrike" kern="1200" dirty="0" err="1" smtClean="0">
                          <a:solidFill>
                            <a:schemeClr val="dk1"/>
                          </a:solidFill>
                          <a:latin typeface="+mn-lt"/>
                          <a:ea typeface="+mn-ea"/>
                          <a:cs typeface="+mn-cs"/>
                        </a:rPr>
                        <a:t>медиаторство</a:t>
                      </a:r>
                      <a:r>
                        <a:rPr lang="ru-RU" sz="800" b="1" i="0" u="none" strike="noStrike" kern="1200" dirty="0" smtClean="0">
                          <a:solidFill>
                            <a:schemeClr val="dk1"/>
                          </a:solidFill>
                          <a:latin typeface="+mn-lt"/>
                          <a:ea typeface="+mn-ea"/>
                          <a:cs typeface="+mn-cs"/>
                        </a:rPr>
                        <a:t> (от англ. </a:t>
                      </a:r>
                      <a:r>
                        <a:rPr lang="ru-RU" sz="800" b="1" i="0" u="none" strike="noStrike" kern="1200" dirty="0" err="1" smtClean="0">
                          <a:solidFill>
                            <a:schemeClr val="dk1"/>
                          </a:solidFill>
                          <a:latin typeface="+mn-lt"/>
                          <a:ea typeface="+mn-ea"/>
                          <a:cs typeface="+mn-cs"/>
                        </a:rPr>
                        <a:t>mediation</a:t>
                      </a:r>
                      <a:r>
                        <a:rPr lang="ru-RU" sz="800" b="1" i="0" u="none" strike="noStrike" kern="1200" dirty="0" smtClean="0">
                          <a:solidFill>
                            <a:schemeClr val="dk1"/>
                          </a:solidFill>
                          <a:latin typeface="+mn-lt"/>
                          <a:ea typeface="+mn-ea"/>
                          <a:cs typeface="+mn-cs"/>
                        </a:rPr>
                        <a:t> – посредничество) – содействие третьей стороны двум или более другим в поисках соглашения в спорной или конфликтной ситуации) конфликтных ситуаций в коллективе;</a:t>
                      </a:r>
                    </a:p>
                    <a:p>
                      <a:r>
                        <a:rPr lang="ru-RU" sz="800" b="1" i="0" u="none" strike="noStrike" kern="1200" dirty="0" smtClean="0">
                          <a:solidFill>
                            <a:schemeClr val="dk1"/>
                          </a:solidFill>
                          <a:latin typeface="+mn-lt"/>
                          <a:ea typeface="+mn-ea"/>
                          <a:cs typeface="+mn-cs"/>
                        </a:rPr>
                        <a:t>отчет о проделанной работе;</a:t>
                      </a:r>
                    </a:p>
                    <a:p>
                      <a:r>
                        <a:rPr lang="ru-RU" sz="800" b="1" i="0" u="none" strike="noStrike" kern="1200" dirty="0" smtClean="0">
                          <a:solidFill>
                            <a:schemeClr val="dk1"/>
                          </a:solidFill>
                          <a:latin typeface="+mn-lt"/>
                          <a:ea typeface="+mn-ea"/>
                          <a:cs typeface="+mn-cs"/>
                        </a:rPr>
                        <a:t>организация обучения основным методам работы;</a:t>
                      </a:r>
                    </a:p>
                    <a:p>
                      <a:r>
                        <a:rPr lang="ru-RU" sz="800" b="1" i="0" u="none" strike="noStrike" kern="1200" dirty="0" smtClean="0">
                          <a:solidFill>
                            <a:schemeClr val="dk1"/>
                          </a:solidFill>
                          <a:latin typeface="+mn-lt"/>
                          <a:ea typeface="+mn-ea"/>
                          <a:cs typeface="+mn-cs"/>
                        </a:rPr>
                        <a:t>определение критериев отбора на должности </a:t>
                      </a:r>
                      <a:r>
                        <a:rPr lang="ru-RU" sz="800" b="1" i="0" u="none" strike="noStrike" kern="1200" dirty="0" err="1" smtClean="0">
                          <a:solidFill>
                            <a:schemeClr val="dk1"/>
                          </a:solidFill>
                          <a:latin typeface="+mn-lt"/>
                          <a:ea typeface="+mn-ea"/>
                          <a:cs typeface="+mn-cs"/>
                        </a:rPr>
                        <a:t>промоутеров</a:t>
                      </a:r>
                      <a:r>
                        <a:rPr lang="ru-RU" sz="800" b="1" i="0" u="none" strike="noStrike" kern="1200" dirty="0" smtClean="0">
                          <a:solidFill>
                            <a:schemeClr val="dk1"/>
                          </a:solidFill>
                          <a:latin typeface="+mn-lt"/>
                          <a:ea typeface="+mn-ea"/>
                          <a:cs typeface="+mn-cs"/>
                        </a:rPr>
                        <a:t>.</a:t>
                      </a:r>
                    </a:p>
                    <a:p>
                      <a:endParaRPr lang="ru-RU" sz="800" dirty="0"/>
                    </a:p>
                  </a:txBody>
                  <a:tcPr/>
                </a:tc>
                <a:tc hMerge="1">
                  <a:txBody>
                    <a:bodyPr/>
                    <a:lstStyle/>
                    <a:p>
                      <a:endParaRPr lang="ru-RU" dirty="0"/>
                    </a:p>
                  </a:txBody>
                  <a:tcPr/>
                </a:tc>
              </a:tr>
              <a:tr h="163816">
                <a:tc gridSpan="2">
                  <a:txBody>
                    <a:bodyPr/>
                    <a:lstStyle/>
                    <a:p>
                      <a:pPr algn="ctr"/>
                      <a:r>
                        <a:rPr lang="ru-RU" sz="1000" b="1" dirty="0">
                          <a:latin typeface="Verdana"/>
                        </a:rPr>
                        <a:t>Профессионально–важные качества профессии "Супервайзер":</a:t>
                      </a:r>
                      <a:endParaRPr lang="ru-RU" sz="1000" dirty="0">
                        <a:latin typeface="Verdana"/>
                      </a:endParaRPr>
                    </a:p>
                  </a:txBody>
                  <a:tcPr marL="28575" marR="28575" marT="28575" marB="28575" anchor="ctr"/>
                </a:tc>
                <a:tc hMerge="1">
                  <a:txBody>
                    <a:bodyPr/>
                    <a:lstStyle/>
                    <a:p>
                      <a:endParaRPr lang="ru-RU"/>
                    </a:p>
                  </a:txBody>
                  <a:tcPr/>
                </a:tc>
              </a:tr>
              <a:tr h="2360871">
                <a:tc>
                  <a:txBody>
                    <a:bodyPr/>
                    <a:lstStyle/>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решительность;</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самостоятельность;</a:t>
                      </a:r>
                    </a:p>
                    <a:p>
                      <a:pPr>
                        <a:buFont typeface="Arial"/>
                        <a:buChar char="•"/>
                      </a:pPr>
                      <a:r>
                        <a:rPr lang="ru-RU" sz="800" b="1" u="none" strike="noStrike" dirty="0">
                          <a:latin typeface="Arial"/>
                        </a:rPr>
                        <a:t>уверенность в себе;</a:t>
                      </a:r>
                    </a:p>
                    <a:p>
                      <a:pPr>
                        <a:buFont typeface="Arial"/>
                        <a:buChar char="•"/>
                      </a:pPr>
                      <a:r>
                        <a:rPr lang="ru-RU" sz="800" b="1" u="none" strike="noStrike" dirty="0" err="1">
                          <a:latin typeface="Arial"/>
                        </a:rPr>
                        <a:t>экстравертированность</a:t>
                      </a:r>
                      <a:r>
                        <a:rPr lang="ru-RU" sz="800" b="1" u="none" strike="noStrike" dirty="0">
                          <a:latin typeface="Arial"/>
                        </a:rPr>
                        <a:t> (ориентация на взаимодействие с людьми, общительность);</a:t>
                      </a:r>
                    </a:p>
                    <a:p>
                      <a:pPr>
                        <a:buFont typeface="Arial"/>
                        <a:buChar char="•"/>
                      </a:pPr>
                      <a:r>
                        <a:rPr lang="ru-RU" sz="800" b="1" u="none" strike="noStrike" dirty="0">
                          <a:latin typeface="Arial"/>
                        </a:rPr>
                        <a:t>развитые волевые качества;</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txBody>
                  <a:tcPr marL="28575" marR="28575" marT="28575" marB="28575" anchor="ctr"/>
                </a:tc>
                <a:tc>
                  <a:txBody>
                    <a:bodyPr/>
                    <a:lstStyle/>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долговременная память;</a:t>
                      </a:r>
                    </a:p>
                    <a:p>
                      <a:pPr>
                        <a:buFont typeface="Arial"/>
                        <a:buChar char="•"/>
                      </a:pPr>
                      <a:r>
                        <a:rPr lang="ru-RU" sz="800" b="1" u="none" strike="noStrike" dirty="0">
                          <a:latin typeface="Arial"/>
                        </a:rPr>
                        <a:t>зрительная память;</a:t>
                      </a:r>
                    </a:p>
                    <a:p>
                      <a:pPr>
                        <a:buFont typeface="Arial"/>
                        <a:buChar char="•"/>
                      </a:pPr>
                      <a:r>
                        <a:rPr lang="ru-RU" sz="800" b="1" u="none" strike="noStrike" dirty="0">
                          <a:latin typeface="Arial"/>
                        </a:rPr>
                        <a:t>оперативная память;</a:t>
                      </a:r>
                    </a:p>
                    <a:p>
                      <a:pPr>
                        <a:buFont typeface="Arial"/>
                        <a:buChar char="•"/>
                      </a:pPr>
                      <a:r>
                        <a:rPr lang="ru-RU" sz="800" b="1" u="none" strike="noStrike" dirty="0">
                          <a:latin typeface="Arial"/>
                        </a:rPr>
                        <a:t>память на образы предметного мира;</a:t>
                      </a:r>
                    </a:p>
                    <a:p>
                      <a:pPr>
                        <a:buFont typeface="Arial"/>
                        <a:buChar char="•"/>
                      </a:pPr>
                      <a:r>
                        <a:rPr lang="ru-RU" sz="800" b="1" u="none" strike="noStrike" dirty="0">
                          <a:latin typeface="Arial"/>
                        </a:rPr>
                        <a:t>память на семантику (смысл) текста;</a:t>
                      </a:r>
                    </a:p>
                    <a:p>
                      <a:pPr>
                        <a:buFont typeface="Arial"/>
                        <a:buChar char="•"/>
                      </a:pPr>
                      <a:r>
                        <a:rPr lang="ru-RU" sz="800" b="1" u="none" strike="noStrike" dirty="0">
                          <a:latin typeface="Arial"/>
                        </a:rPr>
                        <a:t>память на слова и фразы;</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способность быть лидером;</a:t>
                      </a:r>
                    </a:p>
                    <a:p>
                      <a:pPr>
                        <a:buFont typeface="Arial"/>
                        <a:buChar char="•"/>
                      </a:pPr>
                      <a:r>
                        <a:rPr lang="ru-RU" sz="800" b="1" u="none" strike="noStrike" dirty="0">
                          <a:latin typeface="Arial"/>
                        </a:rPr>
                        <a:t>способность убеждать людей;</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умение работать в команде;</a:t>
                      </a:r>
                    </a:p>
                    <a:p>
                      <a:pPr>
                        <a:buFont typeface="Arial"/>
                        <a:buChar char="•"/>
                      </a:pPr>
                      <a:r>
                        <a:rPr lang="ru-RU" sz="800" b="1" u="none" strike="noStrike" dirty="0">
                          <a:latin typeface="Arial"/>
                        </a:rPr>
                        <a:t>способность устанавливать контакты с людьми.</a:t>
                      </a:r>
                    </a:p>
                  </a:txBody>
                  <a:tcPr marL="28575" marR="28575" marT="28575" marB="28575" anchor="ctr"/>
                </a:tc>
              </a:tr>
              <a:tr h="163816">
                <a:tc gridSpan="2">
                  <a:txBody>
                    <a:bodyPr/>
                    <a:lstStyle/>
                    <a:p>
                      <a:pPr algn="ctr"/>
                      <a:r>
                        <a:rPr lang="ru-RU" sz="1000" b="1" dirty="0">
                          <a:latin typeface="Verdana"/>
                        </a:rPr>
                        <a:t>Заболевания, противопоказанные для профессии "Супервайзер":</a:t>
                      </a:r>
                      <a:endParaRPr lang="ru-RU" sz="1000" dirty="0">
                        <a:latin typeface="Verdana"/>
                      </a:endParaRPr>
                    </a:p>
                  </a:txBody>
                  <a:tcPr marL="28575" marR="28575" marT="28575" marB="28575" anchor="ctr"/>
                </a:tc>
                <a:tc hMerge="1">
                  <a:txBody>
                    <a:bodyPr/>
                    <a:lstStyle/>
                    <a:p>
                      <a:endParaRPr lang="ru-RU"/>
                    </a:p>
                  </a:txBody>
                  <a:tcPr/>
                </a:tc>
              </a:tr>
              <a:tr h="626353">
                <a:tc>
                  <a:txBody>
                    <a:bodyPr/>
                    <a:lstStyle/>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расстройства координации движений;</a:t>
                      </a:r>
                    </a:p>
                    <a:p>
                      <a:pPr>
                        <a:buFont typeface="Arial"/>
                        <a:buChar char="•"/>
                      </a:pPr>
                      <a:r>
                        <a:rPr lang="ru-RU" sz="800" b="1" u="none" strike="noStrike">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txBody>
                  <a:tcPr marL="28575" marR="28575" marT="28575" marB="28575" anchor="ctr"/>
                </a:tc>
              </a:tr>
              <a:tr h="163816">
                <a:tc gridSpan="2">
                  <a:txBody>
                    <a:bodyPr/>
                    <a:lstStyle/>
                    <a:p>
                      <a:r>
                        <a:rPr lang="ru-RU" sz="1000" b="1" dirty="0">
                          <a:latin typeface="Verdana"/>
                        </a:rPr>
                        <a:t>Уровень образования профессии "Супервайзер"</a:t>
                      </a:r>
                      <a:endParaRPr lang="ru-RU" sz="1000" dirty="0">
                        <a:latin typeface="Verdana"/>
                      </a:endParaRPr>
                    </a:p>
                  </a:txBody>
                  <a:tcPr marL="28575" marR="28575" marT="28575" marB="28575" anchor="ctr"/>
                </a:tc>
                <a:tc hMerge="1">
                  <a:txBody>
                    <a:bodyPr/>
                    <a:lstStyle/>
                    <a:p>
                      <a:endParaRPr lang="ru-RU"/>
                    </a:p>
                  </a:txBody>
                  <a:tcPr/>
                </a:tc>
              </a:tr>
              <a:tr h="279450">
                <a:tc gridSpan="2">
                  <a:txBody>
                    <a:bodyPr/>
                    <a:lstStyle/>
                    <a:p>
                      <a:r>
                        <a:rPr lang="ru-RU" sz="800" dirty="0">
                          <a:latin typeface="Verdana"/>
                        </a:rPr>
                        <a:t>Для овладения профессией "Супервайзер" необходимо либо среднее, либо высшее профессиональное образование. Направления: ЭКОНОМИКА И УПРАВЛЕНИЕ, ГУМАНИТАРНЫЕ И СОЦИАЛЬНЫЕ НАУКИ.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Финансовый менеджер</a:t>
            </a:r>
            <a:endParaRPr lang="ru-RU" sz="1200" dirty="0"/>
          </a:p>
        </p:txBody>
      </p:sp>
      <p:sp>
        <p:nvSpPr>
          <p:cNvPr id="3" name="Содержимое 2"/>
          <p:cNvSpPr>
            <a:spLocks noGrp="1"/>
          </p:cNvSpPr>
          <p:nvPr>
            <p:ph idx="1"/>
          </p:nvPr>
        </p:nvSpPr>
        <p:spPr/>
        <p:txBody>
          <a:bodyPr/>
          <a:lstStyle/>
          <a:p>
            <a:endParaRPr lang="ru-RU" dirty="0"/>
          </a:p>
        </p:txBody>
      </p:sp>
      <p:graphicFrame>
        <p:nvGraphicFramePr>
          <p:cNvPr id="4" name="Содержимое 3"/>
          <p:cNvGraphicFramePr>
            <a:graphicFrameLocks/>
          </p:cNvGraphicFramePr>
          <p:nvPr/>
        </p:nvGraphicFramePr>
        <p:xfrm>
          <a:off x="395536" y="620688"/>
          <a:ext cx="8229600" cy="5929535"/>
        </p:xfrm>
        <a:graphic>
          <a:graphicData uri="http://schemas.openxmlformats.org/drawingml/2006/table">
            <a:tbl>
              <a:tblPr firstRow="1" bandRow="1">
                <a:tableStyleId>{5C22544A-7EE6-4342-B048-85BDC9FD1C3A}</a:tableStyleId>
              </a:tblPr>
              <a:tblGrid>
                <a:gridCol w="4114800"/>
                <a:gridCol w="4114800"/>
              </a:tblGrid>
              <a:tr h="225798">
                <a:tc gridSpan="2">
                  <a:txBody>
                    <a:bodyPr/>
                    <a:lstStyle/>
                    <a:p>
                      <a:r>
                        <a:rPr lang="ru-RU" sz="1000" b="1" i="0" kern="1200" dirty="0" smtClean="0">
                          <a:solidFill>
                            <a:schemeClr val="lt1"/>
                          </a:solidFill>
                          <a:latin typeface="+mn-lt"/>
                          <a:ea typeface="+mn-ea"/>
                          <a:cs typeface="+mn-cs"/>
                        </a:rPr>
                        <a:t>Назначение профессии "Финансовый менеджер":</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управление финансовыми процессами предприятия.</a:t>
                      </a:r>
                      <a:endParaRPr lang="ru-RU" sz="900" dirty="0"/>
                    </a:p>
                  </a:txBody>
                  <a:tcPr/>
                </a:tc>
                <a:tc hMerge="1">
                  <a:txBody>
                    <a:bodyPr/>
                    <a:lstStyle/>
                    <a:p>
                      <a:endParaRPr lang="ru-RU" dirty="0"/>
                    </a:p>
                  </a:txBody>
                  <a:tcPr/>
                </a:tc>
              </a:tr>
              <a:tr h="1038671">
                <a:tc gridSpan="2">
                  <a:txBody>
                    <a:bodyPr/>
                    <a:lstStyle/>
                    <a:p>
                      <a:r>
                        <a:rPr lang="ru-RU" sz="1000" b="1" i="0" kern="1200" dirty="0" smtClean="0">
                          <a:solidFill>
                            <a:schemeClr val="dk1"/>
                          </a:solidFill>
                          <a:latin typeface="+mn-lt"/>
                          <a:ea typeface="+mn-ea"/>
                          <a:cs typeface="+mn-cs"/>
                        </a:rPr>
                        <a:t>Основные решаемые задачи профессии "Финансовый менеджер":</a:t>
                      </a:r>
                      <a:endParaRPr lang="ru-RU" sz="10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формирование и планирование финансовых показателей с соблюдением научных подходов и принципов менеджмента, баланса доходов и расходов, показателей эффективности использования ресурсов, рентабельности работы и товаров;</a:t>
                      </a:r>
                    </a:p>
                    <a:p>
                      <a:r>
                        <a:rPr lang="ru-RU" sz="900" b="1" i="0" u="none" strike="noStrike" kern="1200" dirty="0" smtClean="0">
                          <a:solidFill>
                            <a:schemeClr val="dk1"/>
                          </a:solidFill>
                          <a:latin typeface="+mn-lt"/>
                          <a:ea typeface="+mn-ea"/>
                          <a:cs typeface="+mn-cs"/>
                        </a:rPr>
                        <a:t>прогнозирование доходов и расходов предприятия, определение степени реальности, напряженности финансовых заданий;</a:t>
                      </a:r>
                    </a:p>
                    <a:p>
                      <a:r>
                        <a:rPr lang="ru-RU" sz="900" b="1" i="0" u="none" strike="noStrike" kern="1200" dirty="0" smtClean="0">
                          <a:solidFill>
                            <a:schemeClr val="dk1"/>
                          </a:solidFill>
                          <a:latin typeface="+mn-lt"/>
                          <a:ea typeface="+mn-ea"/>
                          <a:cs typeface="+mn-cs"/>
                        </a:rPr>
                        <a:t>принятие и выполнение оптимальных решений;</a:t>
                      </a:r>
                    </a:p>
                    <a:p>
                      <a:r>
                        <a:rPr lang="ru-RU" sz="900" b="1" i="0" u="none" strike="noStrike" kern="1200" dirty="0" smtClean="0">
                          <a:solidFill>
                            <a:schemeClr val="dk1"/>
                          </a:solidFill>
                          <a:latin typeface="+mn-lt"/>
                          <a:ea typeface="+mn-ea"/>
                          <a:cs typeface="+mn-cs"/>
                        </a:rPr>
                        <a:t>контроль движения денежных средств предприятия (денежных доходов, затрат, состояние оборотных средств, рентабельность от дельных видов товаров и производства), их состояния на начало и конец отчетного периода.</a:t>
                      </a:r>
                      <a:endParaRPr lang="ru-RU" sz="900" b="1" i="0" u="none" strike="noStrike" kern="1200" dirty="0">
                        <a:solidFill>
                          <a:schemeClr val="dk1"/>
                        </a:solidFill>
                        <a:latin typeface="+mn-lt"/>
                        <a:ea typeface="+mn-ea"/>
                        <a:cs typeface="+mn-cs"/>
                      </a:endParaRPr>
                    </a:p>
                  </a:txBody>
                  <a:tcPr/>
                </a:tc>
                <a:tc hMerge="1">
                  <a:txBody>
                    <a:bodyPr/>
                    <a:lstStyle/>
                    <a:p>
                      <a:endParaRPr lang="ru-RU" dirty="0"/>
                    </a:p>
                  </a:txBody>
                  <a:tcPr/>
                </a:tc>
              </a:tr>
              <a:tr h="191928">
                <a:tc gridSpan="2">
                  <a:txBody>
                    <a:bodyPr/>
                    <a:lstStyle/>
                    <a:p>
                      <a:pPr algn="ctr"/>
                      <a:r>
                        <a:rPr lang="ru-RU" sz="1000" b="1" dirty="0">
                          <a:latin typeface="Verdana"/>
                        </a:rPr>
                        <a:t>Профессионально–важные качества профессии "Финансовый менеджер":</a:t>
                      </a:r>
                      <a:endParaRPr lang="ru-RU" sz="1000" dirty="0">
                        <a:latin typeface="Verdana"/>
                      </a:endParaRPr>
                    </a:p>
                  </a:txBody>
                  <a:tcPr marL="28575" marR="28575" marT="28575" marB="28575" anchor="ctr"/>
                </a:tc>
                <a:tc hMerge="1">
                  <a:txBody>
                    <a:bodyPr/>
                    <a:lstStyle/>
                    <a:p>
                      <a:endParaRPr lang="ru-RU"/>
                    </a:p>
                  </a:txBody>
                  <a:tcPr/>
                </a:tc>
              </a:tr>
              <a:tr h="2766027">
                <a:tc>
                  <a:txBody>
                    <a:bodyPr/>
                    <a:lstStyle/>
                    <a:p>
                      <a:pPr>
                        <a:buFont typeface="Arial"/>
                        <a:buChar char="•"/>
                      </a:pPr>
                      <a:r>
                        <a:rPr lang="ru-RU" sz="900" b="1" u="none" strike="noStrike" dirty="0">
                          <a:latin typeface="Arial"/>
                        </a:rPr>
                        <a:t>адекватная самооценка;</a:t>
                      </a:r>
                    </a:p>
                    <a:p>
                      <a:pPr>
                        <a:buFont typeface="Arial"/>
                        <a:buChar char="•"/>
                      </a:pPr>
                      <a:r>
                        <a:rPr lang="ru-RU" sz="900" b="1" u="none" strike="noStrike" dirty="0">
                          <a:latin typeface="Arial"/>
                        </a:rPr>
                        <a:t>предусмотрительность;</a:t>
                      </a:r>
                    </a:p>
                    <a:p>
                      <a:pPr>
                        <a:buFont typeface="Arial"/>
                        <a:buChar char="•"/>
                      </a:pPr>
                      <a:r>
                        <a:rPr lang="ru-RU" sz="900" b="1" u="none" strike="noStrike" dirty="0">
                          <a:latin typeface="Arial"/>
                        </a:rPr>
                        <a:t>дисциплинированность;</a:t>
                      </a:r>
                    </a:p>
                    <a:p>
                      <a:pPr>
                        <a:buFont typeface="Arial"/>
                        <a:buChar char="•"/>
                      </a:pPr>
                      <a:r>
                        <a:rPr lang="ru-RU" sz="900" b="1" u="none" strike="noStrike" dirty="0">
                          <a:latin typeface="Arial"/>
                        </a:rPr>
                        <a:t>ответственность;</a:t>
                      </a:r>
                    </a:p>
                    <a:p>
                      <a:pPr>
                        <a:buFont typeface="Arial"/>
                        <a:buChar char="•"/>
                      </a:pPr>
                      <a:r>
                        <a:rPr lang="ru-RU" sz="900" b="1" u="none" strike="noStrike" dirty="0">
                          <a:latin typeface="Arial"/>
                        </a:rPr>
                        <a:t>предусмотрительность;</a:t>
                      </a:r>
                    </a:p>
                    <a:p>
                      <a:pPr>
                        <a:buFont typeface="Arial"/>
                        <a:buChar char="•"/>
                      </a:pPr>
                      <a:r>
                        <a:rPr lang="ru-RU" sz="900" b="1" u="none" strike="noStrike" dirty="0">
                          <a:latin typeface="Arial"/>
                        </a:rPr>
                        <a:t>самообладание, эмоциональная уравновешенность, выдержка;</a:t>
                      </a:r>
                    </a:p>
                    <a:p>
                      <a:pPr>
                        <a:buFont typeface="Arial"/>
                        <a:buChar char="•"/>
                      </a:pPr>
                      <a:r>
                        <a:rPr lang="ru-RU" sz="900" b="1" u="none" strike="noStrike" dirty="0">
                          <a:latin typeface="Arial"/>
                        </a:rPr>
                        <a:t>способность аргументировано отстаивать свое мнение;</a:t>
                      </a:r>
                    </a:p>
                    <a:p>
                      <a:pPr>
                        <a:buFont typeface="Arial"/>
                        <a:buChar char="•"/>
                      </a:pPr>
                      <a:r>
                        <a:rPr lang="ru-RU" sz="900" b="1" u="none" strike="noStrike" dirty="0">
                          <a:latin typeface="Arial"/>
                        </a:rPr>
                        <a:t>способность к переключениям с одной деятельности на другую;</a:t>
                      </a:r>
                    </a:p>
                    <a:p>
                      <a:pPr>
                        <a:buFont typeface="Arial"/>
                        <a:buChar char="•"/>
                      </a:pPr>
                      <a:r>
                        <a:rPr lang="ru-RU" sz="900" b="1" u="none" strike="noStrike" dirty="0">
                          <a:latin typeface="Arial"/>
                        </a:rPr>
                        <a:t>способность планировать свою деятельность во времени;</a:t>
                      </a:r>
                    </a:p>
                    <a:p>
                      <a:pPr>
                        <a:buFont typeface="Arial"/>
                        <a:buChar char="•"/>
                      </a:pPr>
                      <a:r>
                        <a:rPr lang="ru-RU" sz="900" b="1" u="none" strike="noStrike" dirty="0">
                          <a:latin typeface="Arial"/>
                        </a:rPr>
                        <a:t>избирательность внимания;</a:t>
                      </a:r>
                    </a:p>
                    <a:p>
                      <a:pPr>
                        <a:buFont typeface="Arial"/>
                        <a:buChar char="•"/>
                      </a:pPr>
                      <a:r>
                        <a:rPr lang="ru-RU" sz="9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900" b="1" u="none" strike="noStrike" dirty="0">
                          <a:latin typeface="Arial"/>
                        </a:rPr>
                        <a:t>способность к распределению внимания между несколькими объектами или видами деятельности;</a:t>
                      </a:r>
                    </a:p>
                    <a:p>
                      <a:pPr>
                        <a:buFont typeface="Arial"/>
                        <a:buChar char="•"/>
                      </a:pPr>
                      <a:r>
                        <a:rPr lang="ru-RU" sz="900" b="1" u="none" strike="noStrike" dirty="0">
                          <a:latin typeface="Arial"/>
                        </a:rPr>
                        <a:t>способность к образному представлению предметов, процессов и явлений;</a:t>
                      </a:r>
                    </a:p>
                    <a:p>
                      <a:pPr>
                        <a:buFont typeface="Arial"/>
                        <a:buChar char="•"/>
                      </a:pPr>
                      <a:r>
                        <a:rPr lang="ru-RU" sz="900" b="1" u="none" strike="noStrike" dirty="0">
                          <a:latin typeface="Arial"/>
                        </a:rPr>
                        <a:t>способность к созданию образа по словесному описанию;</a:t>
                      </a:r>
                    </a:p>
                    <a:p>
                      <a:pPr>
                        <a:buFont typeface="Arial"/>
                        <a:buChar char="•"/>
                      </a:pPr>
                      <a:r>
                        <a:rPr lang="ru-RU" sz="900" b="1" u="none" strike="noStrike" dirty="0">
                          <a:latin typeface="Arial"/>
                        </a:rPr>
                        <a:t>способность к переводу образа в словесное описание;</a:t>
                      </a:r>
                    </a:p>
                  </a:txBody>
                  <a:tcPr marL="28575" marR="28575" marT="28575" marB="28575" anchor="ctr"/>
                </a:tc>
                <a:tc>
                  <a:txBody>
                    <a:bodyPr/>
                    <a:lstStyle/>
                    <a:p>
                      <a:pPr>
                        <a:buFont typeface="Arial"/>
                        <a:buChar char="•"/>
                      </a:pPr>
                      <a:r>
                        <a:rPr lang="ru-RU" sz="900" b="1" u="none" strike="noStrike" dirty="0" err="1">
                          <a:latin typeface="Arial"/>
                        </a:rPr>
                        <a:t>аналитичность</a:t>
                      </a:r>
                      <a:r>
                        <a:rPr lang="ru-RU" sz="9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dirty="0">
                          <a:latin typeface="Arial"/>
                        </a:rPr>
                        <a:t>логичность мышления;</a:t>
                      </a:r>
                    </a:p>
                    <a:p>
                      <a:pPr>
                        <a:buFont typeface="Arial"/>
                        <a:buChar char="•"/>
                      </a:pPr>
                      <a:r>
                        <a:rPr lang="ru-RU" sz="900" b="1" u="none" strike="noStrike" dirty="0">
                          <a:latin typeface="Arial"/>
                        </a:rPr>
                        <a:t>математическое мышление;</a:t>
                      </a:r>
                    </a:p>
                    <a:p>
                      <a:pPr>
                        <a:buFont typeface="Arial"/>
                        <a:buChar char="•"/>
                      </a:pPr>
                      <a:r>
                        <a:rPr lang="ru-RU" sz="900" b="1" u="none" strike="noStrike" dirty="0">
                          <a:latin typeface="Arial"/>
                        </a:rPr>
                        <a:t>способность глобально мыслить;</a:t>
                      </a:r>
                    </a:p>
                    <a:p>
                      <a:pPr>
                        <a:buFont typeface="Arial"/>
                        <a:buChar char="•"/>
                      </a:pPr>
                      <a:r>
                        <a:rPr lang="ru-RU" sz="900" b="1" u="none" strike="noStrike" dirty="0">
                          <a:latin typeface="Arial"/>
                        </a:rPr>
                        <a:t>стратегическое мышление;</a:t>
                      </a:r>
                    </a:p>
                    <a:p>
                      <a:pPr>
                        <a:buFont typeface="Arial"/>
                        <a:buChar char="•"/>
                      </a:pPr>
                      <a:r>
                        <a:rPr lang="ru-RU" sz="900" b="1" u="none" strike="noStrike" dirty="0">
                          <a:latin typeface="Arial"/>
                        </a:rPr>
                        <a:t>хорошо развитые </a:t>
                      </a:r>
                      <a:r>
                        <a:rPr lang="ru-RU" sz="900" b="1" u="none" strike="noStrike" dirty="0" err="1">
                          <a:latin typeface="Arial"/>
                        </a:rPr>
                        <a:t>мнемические</a:t>
                      </a:r>
                      <a:r>
                        <a:rPr lang="ru-RU" sz="900" b="1" u="none" strike="noStrike" dirty="0">
                          <a:latin typeface="Arial"/>
                        </a:rPr>
                        <a:t> способности (свойства памяти);</a:t>
                      </a:r>
                    </a:p>
                    <a:p>
                      <a:pPr>
                        <a:buFont typeface="Arial"/>
                        <a:buChar char="•"/>
                      </a:pPr>
                      <a:r>
                        <a:rPr lang="ru-RU" sz="900" b="1" u="none" strike="noStrike" dirty="0">
                          <a:latin typeface="Arial"/>
                        </a:rPr>
                        <a:t>умение грамотно выражать свои мысли;</a:t>
                      </a:r>
                    </a:p>
                    <a:p>
                      <a:pPr>
                        <a:buFont typeface="Arial"/>
                        <a:buChar char="•"/>
                      </a:pPr>
                      <a:r>
                        <a:rPr lang="ru-RU" sz="900" b="1" u="none" strike="noStrike" dirty="0">
                          <a:latin typeface="Arial"/>
                        </a:rPr>
                        <a:t>способность быстро переключаться с одного вида деятельности на другой;</a:t>
                      </a:r>
                    </a:p>
                    <a:p>
                      <a:pPr>
                        <a:buFont typeface="Arial"/>
                        <a:buChar char="•"/>
                      </a:pPr>
                      <a:r>
                        <a:rPr lang="ru-RU" sz="900" b="1" u="none" strike="noStrike" dirty="0">
                          <a:latin typeface="Arial"/>
                        </a:rPr>
                        <a:t>умение быстро ориентироваться в окружающей обстановке;</a:t>
                      </a:r>
                    </a:p>
                    <a:p>
                      <a:pPr>
                        <a:buFont typeface="Arial"/>
                        <a:buChar char="•"/>
                      </a:pPr>
                      <a:r>
                        <a:rPr lang="ru-RU" sz="900" b="1" u="none" strike="noStrike" dirty="0">
                          <a:latin typeface="Arial"/>
                        </a:rPr>
                        <a:t>умение быстро ориентироваться в событиях;</a:t>
                      </a:r>
                    </a:p>
                    <a:p>
                      <a:pPr>
                        <a:buFont typeface="Arial"/>
                        <a:buChar char="•"/>
                      </a:pPr>
                      <a:r>
                        <a:rPr lang="ru-RU" sz="900" b="1" u="none" strike="noStrike" dirty="0">
                          <a:latin typeface="Arial"/>
                        </a:rPr>
                        <a:t>умение решать проблемные ситуации в короткие сроки;</a:t>
                      </a:r>
                    </a:p>
                    <a:p>
                      <a:pPr>
                        <a:buFont typeface="Arial"/>
                        <a:buChar char="•"/>
                      </a:pPr>
                      <a:r>
                        <a:rPr lang="ru-RU" sz="900" b="1" u="none" strike="noStrike" dirty="0">
                          <a:latin typeface="Arial"/>
                        </a:rPr>
                        <a:t>энергичность;</a:t>
                      </a:r>
                    </a:p>
                    <a:p>
                      <a:pPr>
                        <a:buFont typeface="Arial"/>
                        <a:buChar char="•"/>
                      </a:pPr>
                      <a:r>
                        <a:rPr lang="ru-RU" sz="900" b="1" u="none" strike="noStrike" dirty="0">
                          <a:latin typeface="Arial"/>
                        </a:rPr>
                        <a:t>организаторские способности;</a:t>
                      </a:r>
                    </a:p>
                    <a:p>
                      <a:pPr>
                        <a:buFont typeface="Arial"/>
                        <a:buChar char="•"/>
                      </a:pPr>
                      <a:r>
                        <a:rPr lang="ru-RU" sz="900" b="1" u="none" strike="noStrike" dirty="0">
                          <a:latin typeface="Arial"/>
                        </a:rPr>
                        <a:t>склонность к работе с документацией;</a:t>
                      </a:r>
                    </a:p>
                    <a:p>
                      <a:pPr>
                        <a:buFont typeface="Arial"/>
                        <a:buChar char="•"/>
                      </a:pPr>
                      <a:r>
                        <a:rPr lang="ru-RU" sz="900" b="1" u="none" strike="noStrike" dirty="0">
                          <a:latin typeface="Arial"/>
                        </a:rPr>
                        <a:t>умение правильно и эффективно распределять время;</a:t>
                      </a:r>
                    </a:p>
                    <a:p>
                      <a:pPr>
                        <a:buFont typeface="Arial"/>
                        <a:buChar char="•"/>
                      </a:pPr>
                      <a:r>
                        <a:rPr lang="ru-RU" sz="900" b="1" u="none" strike="noStrike" dirty="0">
                          <a:latin typeface="Arial"/>
                        </a:rPr>
                        <a:t>умение предвидеть результат;</a:t>
                      </a:r>
                    </a:p>
                    <a:p>
                      <a:pPr>
                        <a:buFont typeface="Arial"/>
                        <a:buChar char="•"/>
                      </a:pPr>
                      <a:r>
                        <a:rPr lang="ru-RU" sz="900" b="1" u="none" strike="noStrike" dirty="0">
                          <a:latin typeface="Arial"/>
                        </a:rPr>
                        <a:t>умение принимать адекватные решения;</a:t>
                      </a:r>
                    </a:p>
                    <a:p>
                      <a:pPr>
                        <a:buFont typeface="Arial"/>
                        <a:buChar char="•"/>
                      </a:pPr>
                      <a:r>
                        <a:rPr lang="ru-RU" sz="900" b="1" u="none" strike="noStrike" dirty="0">
                          <a:latin typeface="Arial"/>
                        </a:rPr>
                        <a:t>умение работать в команде.</a:t>
                      </a:r>
                    </a:p>
                  </a:txBody>
                  <a:tcPr marL="28575" marR="28575" marT="28575" marB="28575" anchor="ctr"/>
                </a:tc>
              </a:tr>
              <a:tr h="191928">
                <a:tc gridSpan="2">
                  <a:txBody>
                    <a:bodyPr/>
                    <a:lstStyle/>
                    <a:p>
                      <a:pPr algn="ctr"/>
                      <a:r>
                        <a:rPr lang="ru-RU" sz="1000" b="1" dirty="0">
                          <a:latin typeface="Verdana"/>
                        </a:rPr>
                        <a:t>Заболевания, противопоказанные для профессии "Финансовый менеджер":</a:t>
                      </a:r>
                      <a:endParaRPr lang="ru-RU" sz="1000" dirty="0">
                        <a:latin typeface="Verdana"/>
                      </a:endParaRPr>
                    </a:p>
                  </a:txBody>
                  <a:tcPr marL="28575" marR="28575" marT="28575" marB="28575" anchor="ctr"/>
                </a:tc>
                <a:tc hMerge="1">
                  <a:txBody>
                    <a:bodyPr/>
                    <a:lstStyle/>
                    <a:p>
                      <a:endParaRPr lang="ru-RU"/>
                    </a:p>
                  </a:txBody>
                  <a:tcPr/>
                </a:tc>
              </a:tr>
              <a:tr h="869323">
                <a:tc>
                  <a:txBody>
                    <a:bodyPr/>
                    <a:lstStyle/>
                    <a:p>
                      <a:pPr>
                        <a:buFont typeface="Arial"/>
                        <a:buChar char="•"/>
                      </a:pPr>
                      <a:r>
                        <a:rPr lang="ru-RU" sz="900" b="1" u="none" strike="noStrike">
                          <a:latin typeface="Arial"/>
                        </a:rPr>
                        <a:t>заболевания сердца или нарушения артериального давления;</a:t>
                      </a:r>
                    </a:p>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судороги, потери сознания;</a:t>
                      </a:r>
                    </a:p>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расстройства слуха;</a:t>
                      </a:r>
                    </a:p>
                    <a:p>
                      <a:pPr>
                        <a:buFont typeface="Arial"/>
                        <a:buChar char="•"/>
                      </a:pPr>
                      <a:r>
                        <a:rPr lang="ru-RU" sz="900" b="1" u="none" strike="noStrike">
                          <a:latin typeface="Arial"/>
                        </a:rPr>
                        <a:t>расстройства речи;</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заболевания органов дыхания;</a:t>
                      </a:r>
                    </a:p>
                    <a:p>
                      <a:pPr>
                        <a:buFont typeface="Arial"/>
                        <a:buChar char="•"/>
                      </a:pPr>
                      <a:r>
                        <a:rPr lang="ru-RU" sz="900" b="1" u="none" strike="noStrike" dirty="0">
                          <a:latin typeface="Arial"/>
                        </a:rPr>
                        <a:t>геморроидальные расстройства.</a:t>
                      </a:r>
                    </a:p>
                  </a:txBody>
                  <a:tcPr marL="28575" marR="28575" marT="28575" marB="28575" anchor="ctr"/>
                </a:tc>
              </a:tr>
              <a:tr h="519335">
                <a:tc gridSpan="2">
                  <a:txBody>
                    <a:bodyPr/>
                    <a:lstStyle/>
                    <a:p>
                      <a:r>
                        <a:rPr lang="ru-RU" sz="1000" b="1" dirty="0">
                          <a:latin typeface="Verdana"/>
                        </a:rPr>
                        <a:t>Уровень образования профессии "Финансовый менеджер"</a:t>
                      </a:r>
                      <a:endParaRPr lang="ru-RU" sz="1000" dirty="0">
                        <a:latin typeface="Verdana"/>
                      </a:endParaRPr>
                    </a:p>
                    <a:p>
                      <a:r>
                        <a:rPr lang="ru-RU" sz="900" dirty="0">
                          <a:latin typeface="Verdana"/>
                        </a:rPr>
                        <a:t>Для овладения профессией "Финансовый менеджер" необходимо либо среднее, либо высшее профессиональное образование. Направление: ЭКОНОМИКА И УПРАВЛЕНИЕ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r>
              <a:rPr lang="ru-RU" sz="2800" u="sng" dirty="0" smtClean="0"/>
              <a:t>Профессии типа «Человек-Техника»</a:t>
            </a:r>
            <a:endParaRPr lang="ru-RU" sz="2800" u="sng" dirty="0"/>
          </a:p>
        </p:txBody>
      </p:sp>
      <p:sp>
        <p:nvSpPr>
          <p:cNvPr id="3" name="Содержимое 2"/>
          <p:cNvSpPr>
            <a:spLocks noGrp="1"/>
          </p:cNvSpPr>
          <p:nvPr>
            <p:ph idx="1"/>
          </p:nvPr>
        </p:nvSpPr>
        <p:spPr/>
        <p:txBody>
          <a:bodyPr/>
          <a:lstStyle/>
          <a:p>
            <a:endParaRPr lang="ru-RU" dirty="0"/>
          </a:p>
        </p:txBody>
      </p:sp>
      <p:graphicFrame>
        <p:nvGraphicFramePr>
          <p:cNvPr id="4" name="Содержимое 3"/>
          <p:cNvGraphicFramePr>
            <a:graphicFrameLocks/>
          </p:cNvGraphicFramePr>
          <p:nvPr/>
        </p:nvGraphicFramePr>
        <p:xfrm>
          <a:off x="467544" y="980728"/>
          <a:ext cx="8229600" cy="5608320"/>
        </p:xfrm>
        <a:graphic>
          <a:graphicData uri="http://schemas.openxmlformats.org/drawingml/2006/table">
            <a:tbl>
              <a:tblPr firstRow="1" bandRow="1">
                <a:tableStyleId>{35758FB7-9AC5-4552-8A53-C91805E547FA}</a:tableStyleId>
              </a:tblPr>
              <a:tblGrid>
                <a:gridCol w="2743200"/>
                <a:gridCol w="2743200"/>
                <a:gridCol w="2743200"/>
              </a:tblGrid>
              <a:tr h="666074">
                <a:tc>
                  <a:txBody>
                    <a:bodyPr/>
                    <a:lstStyle/>
                    <a:p>
                      <a:r>
                        <a:rPr lang="ru-RU" sz="800" kern="1200" dirty="0" smtClean="0"/>
                        <a:t>Исполнительские</a:t>
                      </a:r>
                    </a:p>
                    <a:p>
                      <a:r>
                        <a:rPr lang="ru-RU" sz="800" kern="1200" dirty="0" smtClean="0"/>
                        <a:t> (связаны </a:t>
                      </a:r>
                      <a:r>
                        <a:rPr lang="ru-RU" sz="800" kern="1200" dirty="0" err="1" smtClean="0"/>
                        <a:t>c</a:t>
                      </a:r>
                      <a:r>
                        <a:rPr lang="ru-RU" sz="800" kern="1200" dirty="0" smtClean="0"/>
                        <a:t> выполнением поставленных задач, работой по заданному образцу, соблюдением имеющихся правил и нормативов, следованием инструкциям, стереотипным подходом к решению проблем);</a:t>
                      </a:r>
                      <a:endParaRPr lang="ru-RU" sz="800" dirty="0"/>
                    </a:p>
                  </a:txBody>
                  <a:tcPr/>
                </a:tc>
                <a:tc>
                  <a:txBody>
                    <a:bodyPr/>
                    <a:lstStyle/>
                    <a:p>
                      <a:r>
                        <a:rPr lang="ru-RU" sz="800" kern="1200" dirty="0" smtClean="0"/>
                        <a:t>Творческие</a:t>
                      </a:r>
                    </a:p>
                    <a:p>
                      <a:r>
                        <a:rPr lang="ru-RU" sz="800" kern="1200" dirty="0" smtClean="0"/>
                        <a:t> (связаны с анализом, исследованием, испытанием, конструированием, проектированием, разработкой новых образцов, принятием нестандартных решений);</a:t>
                      </a:r>
                      <a:endParaRPr lang="ru-RU" sz="800" dirty="0"/>
                    </a:p>
                  </a:txBody>
                  <a:tcPr/>
                </a:tc>
                <a:tc>
                  <a:txBody>
                    <a:bodyPr/>
                    <a:lstStyle/>
                    <a:p>
                      <a:r>
                        <a:rPr lang="ru-RU" sz="800" kern="1200" dirty="0" smtClean="0"/>
                        <a:t>Руководящие</a:t>
                      </a:r>
                    </a:p>
                    <a:p>
                      <a:r>
                        <a:rPr lang="ru-RU" sz="800" kern="1200" dirty="0" smtClean="0"/>
                        <a:t> (связаны с планированием и организацией, управлением и координацией деятельности, контролем и принятием управленческих решений).</a:t>
                      </a:r>
                      <a:endParaRPr lang="ru-RU" sz="800" dirty="0"/>
                    </a:p>
                  </a:txBody>
                  <a:tcPr/>
                </a:tc>
              </a:tr>
              <a:tr h="202718">
                <a:tc>
                  <a:txBody>
                    <a:bodyPr/>
                    <a:lstStyle/>
                    <a:p>
                      <a:r>
                        <a:rPr lang="ru-RU" sz="800" u="none" strike="noStrike" kern="1200" dirty="0" smtClean="0">
                          <a:hlinkClick r:id="rId2" action="ppaction://hlinksldjump"/>
                        </a:rPr>
                        <a:t>Автогонщик</a:t>
                      </a:r>
                      <a:endParaRPr lang="ru-RU" sz="800" dirty="0"/>
                    </a:p>
                  </a:txBody>
                  <a:tcPr/>
                </a:tc>
                <a:tc>
                  <a:txBody>
                    <a:bodyPr/>
                    <a:lstStyle/>
                    <a:p>
                      <a:r>
                        <a:rPr lang="ru-RU" sz="800" u="none" strike="noStrike" kern="1200" dirty="0" smtClean="0">
                          <a:hlinkClick r:id="rId3" action="ppaction://hlinksldjump"/>
                        </a:rPr>
                        <a:t>Бортинженер</a:t>
                      </a:r>
                      <a:endParaRPr lang="ru-RU" sz="800" dirty="0"/>
                    </a:p>
                  </a:txBody>
                  <a:tcPr/>
                </a:tc>
                <a:tc>
                  <a:txBody>
                    <a:bodyPr/>
                    <a:lstStyle/>
                    <a:p>
                      <a:r>
                        <a:rPr lang="ru-RU" sz="800" u="none" strike="noStrike" kern="1200" dirty="0" smtClean="0">
                          <a:hlinkClick r:id="rId4" action="ppaction://hlinksldjump"/>
                        </a:rPr>
                        <a:t>Производитель работ (прораб)</a:t>
                      </a:r>
                      <a:endParaRPr lang="ru-RU" sz="800" dirty="0"/>
                    </a:p>
                  </a:txBody>
                  <a:tcPr/>
                </a:tc>
              </a:tr>
              <a:tr h="202718">
                <a:tc>
                  <a:txBody>
                    <a:bodyPr/>
                    <a:lstStyle/>
                    <a:p>
                      <a:r>
                        <a:rPr lang="ru-RU" sz="800" u="none" strike="noStrike" kern="1200" dirty="0" smtClean="0">
                          <a:hlinkClick r:id="rId5" action="ppaction://hlinksldjump"/>
                        </a:rPr>
                        <a:t>Водитель</a:t>
                      </a:r>
                      <a:endParaRPr lang="ru-RU" sz="800" dirty="0"/>
                    </a:p>
                  </a:txBody>
                  <a:tcPr/>
                </a:tc>
                <a:tc>
                  <a:txBody>
                    <a:bodyPr/>
                    <a:lstStyle/>
                    <a:p>
                      <a:r>
                        <a:rPr lang="ru-RU" sz="800" u="none" strike="noStrike" kern="1200" dirty="0" smtClean="0">
                          <a:hlinkClick r:id="rId3" action="ppaction://hlinksldjump"/>
                        </a:rPr>
                        <a:t>Веб-продюсер</a:t>
                      </a:r>
                      <a:endParaRPr lang="ru-RU" sz="800" dirty="0"/>
                    </a:p>
                  </a:txBody>
                  <a:tcPr/>
                </a:tc>
                <a:tc>
                  <a:txBody>
                    <a:bodyPr/>
                    <a:lstStyle/>
                    <a:p>
                      <a:endParaRPr lang="ru-RU" sz="800"/>
                    </a:p>
                  </a:txBody>
                  <a:tcPr/>
                </a:tc>
              </a:tr>
              <a:tr h="202718">
                <a:tc>
                  <a:txBody>
                    <a:bodyPr/>
                    <a:lstStyle/>
                    <a:p>
                      <a:r>
                        <a:rPr lang="ru-RU" sz="800" u="none" strike="noStrike" kern="1200" dirty="0" smtClean="0">
                          <a:hlinkClick r:id="rId6" action="ppaction://hlinksldjump"/>
                        </a:rPr>
                        <a:t>Гравер</a:t>
                      </a:r>
                      <a:endParaRPr lang="ru-RU" sz="800" dirty="0"/>
                    </a:p>
                  </a:txBody>
                  <a:tcPr/>
                </a:tc>
                <a:tc>
                  <a:txBody>
                    <a:bodyPr/>
                    <a:lstStyle/>
                    <a:p>
                      <a:r>
                        <a:rPr lang="ru-RU" sz="800" u="none" strike="noStrike" kern="1200" dirty="0" smtClean="0">
                          <a:hlinkClick r:id="rId7" action="ppaction://hlinksldjump"/>
                        </a:rPr>
                        <a:t>Инженер</a:t>
                      </a:r>
                      <a:endParaRPr lang="ru-RU" sz="800" dirty="0"/>
                    </a:p>
                  </a:txBody>
                  <a:tcPr/>
                </a:tc>
                <a:tc>
                  <a:txBody>
                    <a:bodyPr/>
                    <a:lstStyle/>
                    <a:p>
                      <a:endParaRPr lang="ru-RU" sz="800"/>
                    </a:p>
                  </a:txBody>
                  <a:tcPr/>
                </a:tc>
              </a:tr>
              <a:tr h="202718">
                <a:tc>
                  <a:txBody>
                    <a:bodyPr/>
                    <a:lstStyle/>
                    <a:p>
                      <a:r>
                        <a:rPr lang="ru-RU" sz="800" u="none" strike="noStrike" kern="1200" dirty="0" smtClean="0">
                          <a:hlinkClick r:id="rId8" action="ppaction://hlinksldjump"/>
                        </a:rPr>
                        <a:t>Клинер</a:t>
                      </a:r>
                      <a:endParaRPr lang="ru-RU" sz="800" dirty="0"/>
                    </a:p>
                  </a:txBody>
                  <a:tcPr/>
                </a:tc>
                <a:tc>
                  <a:txBody>
                    <a:bodyPr/>
                    <a:lstStyle/>
                    <a:p>
                      <a:r>
                        <a:rPr lang="ru-RU" sz="800" u="none" strike="noStrike" kern="1200" dirty="0" smtClean="0">
                          <a:hlinkClick r:id="" action="ppaction://noaction"/>
                        </a:rPr>
                        <a:t>Летчик (гражданской, военной авиации)</a:t>
                      </a:r>
                      <a:endParaRPr lang="ru-RU" sz="800" dirty="0"/>
                    </a:p>
                  </a:txBody>
                  <a:tcPr/>
                </a:tc>
                <a:tc>
                  <a:txBody>
                    <a:bodyPr/>
                    <a:lstStyle/>
                    <a:p>
                      <a:endParaRPr lang="ru-RU" sz="800"/>
                    </a:p>
                  </a:txBody>
                  <a:tcPr/>
                </a:tc>
              </a:tr>
              <a:tr h="202718">
                <a:tc>
                  <a:txBody>
                    <a:bodyPr/>
                    <a:lstStyle/>
                    <a:p>
                      <a:r>
                        <a:rPr lang="ru-RU" sz="800" u="none" strike="noStrike" kern="1200" dirty="0" smtClean="0">
                          <a:hlinkClick r:id="rId9" action="ppaction://hlinksldjump"/>
                        </a:rPr>
                        <a:t>Крановщик (машинист-оператор подъемного крана)</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10" action="ppaction://hlinksldjump"/>
                        </a:rPr>
                        <a:t>Маркшейдер</a:t>
                      </a:r>
                      <a:endParaRPr lang="ru-RU" sz="800" dirty="0"/>
                    </a:p>
                  </a:txBody>
                  <a:tcPr/>
                </a:tc>
                <a:tc>
                  <a:txBody>
                    <a:bodyPr/>
                    <a:lstStyle/>
                    <a:p>
                      <a:endParaRPr lang="ru-RU" sz="800" dirty="0"/>
                    </a:p>
                  </a:txBody>
                  <a:tcPr/>
                </a:tc>
                <a:tc>
                  <a:txBody>
                    <a:bodyPr/>
                    <a:lstStyle/>
                    <a:p>
                      <a:endParaRPr lang="ru-RU" sz="800" dirty="0"/>
                    </a:p>
                  </a:txBody>
                  <a:tcPr/>
                </a:tc>
              </a:tr>
              <a:tr h="0">
                <a:tc>
                  <a:txBody>
                    <a:bodyPr/>
                    <a:lstStyle/>
                    <a:p>
                      <a:r>
                        <a:rPr lang="ru-RU" sz="800" u="none" strike="noStrike" kern="1200" dirty="0" smtClean="0">
                          <a:hlinkClick r:id="rId11" action="ppaction://hlinksldjump"/>
                        </a:rPr>
                        <a:t>Машинист поезда</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12" action="ppaction://hlinksldjump"/>
                        </a:rPr>
                        <a:t>Мерчандайзер</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13" action="ppaction://hlinksldjump"/>
                        </a:rPr>
                        <a:t>Механик</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14" action="ppaction://hlinksldjump"/>
                        </a:rPr>
                        <a:t>Пекарь</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15" action="ppaction://hlinksldjump"/>
                        </a:rPr>
                        <a:t>Плотник</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16" action="ppaction://hlinksldjump"/>
                        </a:rPr>
                        <a:t>Пожарный</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17" action="ppaction://hlinksldjump"/>
                        </a:rPr>
                        <a:t>Слесарь</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18" action="ppaction://hlinksldjump"/>
                        </a:rPr>
                        <a:t>Станочник</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19" action="ppaction://hlinksldjump"/>
                        </a:rPr>
                        <a:t>Столяр</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20" action="ppaction://hlinksldjump"/>
                        </a:rPr>
                        <a:t>Телефонист</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21" action="ppaction://hlinksldjump"/>
                        </a:rPr>
                        <a:t>Технолог</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22" action="ppaction://hlinksldjump"/>
                        </a:rPr>
                        <a:t>Токарь</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23" action="ppaction://hlinksldjump"/>
                        </a:rPr>
                        <a:t>Фрезеровщик</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3" action="ppaction://hlinksldjump"/>
                        </a:rPr>
                        <a:t>Штукатур</a:t>
                      </a:r>
                      <a:endParaRPr lang="ru-RU" sz="800" dirty="0"/>
                    </a:p>
                  </a:txBody>
                  <a:tcPr/>
                </a:tc>
                <a:tc>
                  <a:txBody>
                    <a:bodyPr/>
                    <a:lstStyle/>
                    <a:p>
                      <a:endParaRPr lang="ru-RU" sz="800"/>
                    </a:p>
                  </a:txBody>
                  <a:tcPr/>
                </a:tc>
                <a:tc>
                  <a:txBody>
                    <a:bodyPr/>
                    <a:lstStyle/>
                    <a:p>
                      <a:endParaRPr lang="ru-RU" sz="800" dirty="0"/>
                    </a:p>
                  </a:txBody>
                  <a:tcPr/>
                </a:tc>
              </a:tr>
              <a:tr h="202718">
                <a:tc>
                  <a:txBody>
                    <a:bodyPr/>
                    <a:lstStyle/>
                    <a:p>
                      <a:r>
                        <a:rPr lang="ru-RU" sz="800" u="none" strike="noStrike" kern="1200" dirty="0" smtClean="0">
                          <a:hlinkClick r:id="rId24" action="ppaction://hlinksldjump"/>
                        </a:rPr>
                        <a:t>Электрик</a:t>
                      </a:r>
                      <a:endParaRPr lang="ru-RU" sz="800" dirty="0"/>
                    </a:p>
                  </a:txBody>
                  <a:tcPr/>
                </a:tc>
                <a:tc>
                  <a:txBody>
                    <a:bodyPr/>
                    <a:lstStyle/>
                    <a:p>
                      <a:endParaRPr lang="ru-RU" sz="800"/>
                    </a:p>
                  </a:txBody>
                  <a:tcPr/>
                </a:tc>
                <a:tc>
                  <a:txBody>
                    <a:bodyPr/>
                    <a:lstStyle/>
                    <a:p>
                      <a:endParaRPr lang="ru-RU" sz="800" dirty="0"/>
                    </a:p>
                  </a:txBody>
                  <a:tcPr/>
                </a:tc>
              </a:tr>
              <a:tr h="202718">
                <a:tc>
                  <a:txBody>
                    <a:bodyPr/>
                    <a:lstStyle/>
                    <a:p>
                      <a:r>
                        <a:rPr lang="ru-RU" sz="800" u="none" strike="noStrike" kern="1200" dirty="0" smtClean="0">
                          <a:hlinkClick r:id="" action="ppaction://noaction"/>
                        </a:rPr>
                        <a:t>Электрогазосварщик, газосварщик, газорезчик</a:t>
                      </a:r>
                      <a:endParaRPr lang="ru-RU" sz="800" dirty="0"/>
                    </a:p>
                  </a:txBody>
                  <a:tcPr/>
                </a:tc>
                <a:tc>
                  <a:txBody>
                    <a:bodyPr/>
                    <a:lstStyle/>
                    <a:p>
                      <a:endParaRPr lang="ru-RU" sz="800" dirty="0"/>
                    </a:p>
                  </a:txBody>
                  <a:tcPr/>
                </a:tc>
                <a:tc>
                  <a:txBody>
                    <a:bodyPr/>
                    <a:lstStyle/>
                    <a:p>
                      <a:endParaRPr lang="ru-RU" sz="800" dirty="0"/>
                    </a:p>
                  </a:txBody>
                  <a:tcPr/>
                </a:tc>
              </a:tr>
              <a:tr h="202718">
                <a:tc>
                  <a:txBody>
                    <a:bodyPr/>
                    <a:lstStyle/>
                    <a:p>
                      <a:r>
                        <a:rPr lang="ru-RU" sz="800" u="none" strike="noStrike" kern="1200" dirty="0" smtClean="0">
                          <a:hlinkClick r:id="rId25" action="ppaction://hlinksldjump"/>
                        </a:rPr>
                        <a:t>Электромонтер</a:t>
                      </a:r>
                      <a:endParaRPr lang="ru-RU" sz="800" dirty="0"/>
                    </a:p>
                  </a:txBody>
                  <a:tcPr/>
                </a:tc>
                <a:tc>
                  <a:txBody>
                    <a:bodyPr/>
                    <a:lstStyle/>
                    <a:p>
                      <a:endParaRPr lang="ru-RU" sz="800"/>
                    </a:p>
                  </a:txBody>
                  <a:tcPr/>
                </a:tc>
                <a:tc>
                  <a:txBody>
                    <a:bodyPr/>
                    <a:lstStyle/>
                    <a:p>
                      <a:endParaRPr lang="ru-RU" sz="800" dirty="0"/>
                    </a:p>
                  </a:txBody>
                  <a:tcPr/>
                </a:tc>
              </a:tr>
            </a:tbl>
          </a:graphicData>
        </a:graphic>
      </p:graphicFrame>
      <p:grpSp>
        <p:nvGrpSpPr>
          <p:cNvPr id="9" name="Группа 8"/>
          <p:cNvGrpSpPr/>
          <p:nvPr/>
        </p:nvGrpSpPr>
        <p:grpSpPr>
          <a:xfrm>
            <a:off x="0" y="0"/>
            <a:ext cx="576064" cy="504056"/>
            <a:chOff x="0" y="0"/>
            <a:chExt cx="576064" cy="504056"/>
          </a:xfrm>
        </p:grpSpPr>
        <p:sp>
          <p:nvSpPr>
            <p:cNvPr id="10" name="Прямоугольник 9">
              <a:hlinkClick r:id="rId26" action="ppaction://hlinksldjump"/>
            </p:cNvPr>
            <p:cNvSpPr/>
            <p:nvPr/>
          </p:nvSpPr>
          <p:spPr>
            <a:xfrm>
              <a:off x="144016" y="216024"/>
              <a:ext cx="288032" cy="28803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sp>
          <p:nvSpPr>
            <p:cNvPr id="11" name="Равнобедренный треугольник 10">
              <a:hlinkClick r:id="rId26" action="ppaction://hlinksldjump"/>
            </p:cNvPr>
            <p:cNvSpPr/>
            <p:nvPr/>
          </p:nvSpPr>
          <p:spPr>
            <a:xfrm>
              <a:off x="0" y="0"/>
              <a:ext cx="576064" cy="268559"/>
            </a:xfrm>
            <a:prstGeom prst="triangle">
              <a:avLst>
                <a:gd name="adj" fmla="val 5000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20688"/>
          </a:xfrm>
        </p:spPr>
        <p:txBody>
          <a:bodyPr>
            <a:normAutofit/>
          </a:bodyPr>
          <a:lstStyle/>
          <a:p>
            <a:r>
              <a:rPr lang="ru-RU" sz="1600" b="1" dirty="0"/>
              <a:t>Агент (рекламный, коммерческий, торговый, страховой, по недвижимости)</a:t>
            </a:r>
            <a:r>
              <a:rPr lang="ru-RU" sz="1600" b="1" u="none" dirty="0" smtClean="0">
                <a:solidFill>
                  <a:schemeClr val="tx1"/>
                </a:solidFill>
              </a:rPr>
              <a:t/>
            </a:r>
            <a:br>
              <a:rPr lang="ru-RU" sz="1600" b="1" u="none" dirty="0" smtClean="0">
                <a:solidFill>
                  <a:schemeClr val="tx1"/>
                </a:solidFill>
              </a:rPr>
            </a:br>
            <a:endParaRPr lang="ru-RU" sz="1600" b="1" dirty="0"/>
          </a:p>
        </p:txBody>
      </p:sp>
      <p:graphicFrame>
        <p:nvGraphicFramePr>
          <p:cNvPr id="5" name="Таблица 4"/>
          <p:cNvGraphicFramePr>
            <a:graphicFrameLocks noGrp="1"/>
          </p:cNvGraphicFramePr>
          <p:nvPr/>
        </p:nvGraphicFramePr>
        <p:xfrm>
          <a:off x="395536" y="476672"/>
          <a:ext cx="8280920" cy="6048671"/>
        </p:xfrm>
        <a:graphic>
          <a:graphicData uri="http://schemas.openxmlformats.org/drawingml/2006/table">
            <a:tbl>
              <a:tblPr firstRow="1" bandRow="1">
                <a:tableStyleId>{5C22544A-7EE6-4342-B048-85BDC9FD1C3A}</a:tableStyleId>
              </a:tblPr>
              <a:tblGrid>
                <a:gridCol w="4140460"/>
                <a:gridCol w="4140460"/>
              </a:tblGrid>
              <a:tr h="502933">
                <a:tc gridSpan="2">
                  <a:txBody>
                    <a:bodyPr/>
                    <a:lstStyle/>
                    <a:p>
                      <a:r>
                        <a:rPr lang="ru-RU" sz="1400" b="1" i="0" kern="1200" dirty="0" smtClean="0">
                          <a:solidFill>
                            <a:schemeClr val="lt1"/>
                          </a:solidFill>
                          <a:latin typeface="+mj-lt"/>
                          <a:ea typeface="+mn-ea"/>
                          <a:cs typeface="+mn-cs"/>
                        </a:rPr>
                        <a:t>Назначение профессии</a:t>
                      </a:r>
                      <a:r>
                        <a:rPr lang="ru-RU" sz="1100" b="1" i="0" kern="1200" dirty="0" smtClean="0">
                          <a:solidFill>
                            <a:schemeClr val="lt1"/>
                          </a:solidFill>
                          <a:latin typeface="+mn-lt"/>
                          <a:ea typeface="+mn-ea"/>
                          <a:cs typeface="+mn-cs"/>
                        </a:rPr>
                        <a:t>: представление чьих–либо интересов, реализация поставленной задачи посредством взаимодействия с клиентом.</a:t>
                      </a:r>
                      <a:endParaRPr lang="ru-RU" sz="1100" b="1" dirty="0">
                        <a:latin typeface="+mn-lt"/>
                      </a:endParaRPr>
                    </a:p>
                  </a:txBody>
                  <a:tcPr/>
                </a:tc>
                <a:tc hMerge="1">
                  <a:txBody>
                    <a:bodyPr/>
                    <a:lstStyle/>
                    <a:p>
                      <a:endParaRPr lang="ru-RU" dirty="0"/>
                    </a:p>
                  </a:txBody>
                  <a:tcPr/>
                </a:tc>
              </a:tr>
              <a:tr h="862172">
                <a:tc gridSpan="2">
                  <a:txBody>
                    <a:bodyPr/>
                    <a:lstStyle/>
                    <a:p>
                      <a:r>
                        <a:rPr lang="ru-RU" sz="1400" b="1" i="0" kern="1200" dirty="0" smtClean="0">
                          <a:solidFill>
                            <a:schemeClr val="dk1"/>
                          </a:solidFill>
                          <a:latin typeface="+mn-lt"/>
                          <a:ea typeface="+mn-ea"/>
                          <a:cs typeface="+mn-cs"/>
                        </a:rPr>
                        <a:t>Основные решаемые задачи:</a:t>
                      </a:r>
                      <a:endParaRPr lang="ru-RU" sz="1400" b="0" i="0" kern="1200" dirty="0" smtClean="0">
                        <a:solidFill>
                          <a:schemeClr val="dk1"/>
                        </a:solidFill>
                        <a:latin typeface="+mn-lt"/>
                        <a:ea typeface="+mn-ea"/>
                        <a:cs typeface="+mn-cs"/>
                      </a:endParaRPr>
                    </a:p>
                    <a:p>
                      <a:r>
                        <a:rPr lang="ru-RU" sz="1100" b="1" i="0" u="none" strike="noStrike" kern="1200" dirty="0" smtClean="0">
                          <a:solidFill>
                            <a:schemeClr val="dk1"/>
                          </a:solidFill>
                          <a:latin typeface="+mn-lt"/>
                          <a:ea typeface="+mn-ea"/>
                          <a:cs typeface="+mn-cs"/>
                        </a:rPr>
                        <a:t>уяснение задачи;</a:t>
                      </a:r>
                    </a:p>
                    <a:p>
                      <a:r>
                        <a:rPr lang="ru-RU" sz="1100" b="1" i="0" u="none" strike="noStrike" kern="1200" dirty="0" smtClean="0">
                          <a:solidFill>
                            <a:schemeClr val="dk1"/>
                          </a:solidFill>
                          <a:latin typeface="+mn-lt"/>
                          <a:ea typeface="+mn-ea"/>
                          <a:cs typeface="+mn-cs"/>
                        </a:rPr>
                        <a:t>анализ рынка;</a:t>
                      </a:r>
                    </a:p>
                    <a:p>
                      <a:r>
                        <a:rPr lang="ru-RU" sz="1100" b="1" i="0" u="none" strike="noStrike" kern="1200" dirty="0" smtClean="0">
                          <a:solidFill>
                            <a:schemeClr val="dk1"/>
                          </a:solidFill>
                          <a:latin typeface="+mn-lt"/>
                          <a:ea typeface="+mn-ea"/>
                          <a:cs typeface="+mn-cs"/>
                        </a:rPr>
                        <a:t>поиск решений на основе имеющихся ресурсов.</a:t>
                      </a:r>
                      <a:endParaRPr lang="ru-RU" sz="1100" b="1" i="0" u="none" strike="noStrike" kern="1200" dirty="0">
                        <a:solidFill>
                          <a:schemeClr val="dk1"/>
                        </a:solidFill>
                        <a:latin typeface="+mn-lt"/>
                        <a:ea typeface="+mn-ea"/>
                        <a:cs typeface="+mn-cs"/>
                      </a:endParaRPr>
                    </a:p>
                  </a:txBody>
                  <a:tcPr/>
                </a:tc>
                <a:tc hMerge="1">
                  <a:txBody>
                    <a:bodyPr/>
                    <a:lstStyle/>
                    <a:p>
                      <a:endParaRPr lang="ru-RU" dirty="0"/>
                    </a:p>
                  </a:txBody>
                  <a:tcPr/>
                </a:tc>
              </a:tr>
              <a:tr h="498443">
                <a:tc gridSpan="2">
                  <a:txBody>
                    <a:bodyPr/>
                    <a:lstStyle/>
                    <a:p>
                      <a:pPr algn="ctr"/>
                      <a:r>
                        <a:rPr lang="ru-RU" sz="1400" b="1" dirty="0">
                          <a:latin typeface="+mn-lt"/>
                        </a:rPr>
                        <a:t>Профессионально–важные </a:t>
                      </a:r>
                      <a:r>
                        <a:rPr lang="ru-RU" sz="1400" b="1" dirty="0" smtClean="0">
                          <a:latin typeface="+mn-lt"/>
                        </a:rPr>
                        <a:t>качества:</a:t>
                      </a:r>
                      <a:endParaRPr lang="ru-RU" sz="1400" dirty="0">
                        <a:latin typeface="+mn-lt"/>
                      </a:endParaRPr>
                    </a:p>
                  </a:txBody>
                  <a:tcPr marL="28575" marR="28575" marT="28575" marB="28575" anchor="ctr"/>
                </a:tc>
                <a:tc hMerge="1">
                  <a:txBody>
                    <a:bodyPr/>
                    <a:lstStyle/>
                    <a:p>
                      <a:endParaRPr lang="ru-RU"/>
                    </a:p>
                  </a:txBody>
                  <a:tcPr/>
                </a:tc>
              </a:tr>
              <a:tr h="1324690">
                <a:tc>
                  <a:txBody>
                    <a:bodyPr/>
                    <a:lstStyle/>
                    <a:p>
                      <a:pPr>
                        <a:buFont typeface="Arial"/>
                        <a:buChar char="•"/>
                      </a:pPr>
                      <a:r>
                        <a:rPr lang="ru-RU" sz="1100" b="1" u="none" strike="noStrike" dirty="0">
                          <a:latin typeface="+mn-lt"/>
                        </a:rPr>
                        <a:t>инициативность;</a:t>
                      </a:r>
                    </a:p>
                    <a:p>
                      <a:pPr>
                        <a:buFont typeface="Arial"/>
                        <a:buChar char="•"/>
                      </a:pPr>
                      <a:r>
                        <a:rPr lang="ru-RU" sz="1100" b="1" u="none" strike="noStrike" dirty="0">
                          <a:latin typeface="+mn-lt"/>
                        </a:rPr>
                        <a:t>ответственность;</a:t>
                      </a:r>
                    </a:p>
                    <a:p>
                      <a:pPr>
                        <a:buFont typeface="Arial"/>
                        <a:buChar char="•"/>
                      </a:pPr>
                      <a:r>
                        <a:rPr lang="ru-RU" sz="1100" b="1" u="none" strike="noStrike" dirty="0">
                          <a:latin typeface="+mn-lt"/>
                        </a:rPr>
                        <a:t>самостоятельность;</a:t>
                      </a:r>
                    </a:p>
                    <a:p>
                      <a:pPr>
                        <a:buFont typeface="Arial"/>
                        <a:buChar char="•"/>
                      </a:pPr>
                      <a:r>
                        <a:rPr lang="ru-RU" sz="1100" b="1" u="none" strike="noStrike" dirty="0">
                          <a:latin typeface="+mn-lt"/>
                        </a:rPr>
                        <a:t>способность планировать свою деятельность во времени;</a:t>
                      </a:r>
                    </a:p>
                    <a:p>
                      <a:pPr>
                        <a:buFont typeface="Arial"/>
                        <a:buChar char="•"/>
                      </a:pPr>
                      <a:r>
                        <a:rPr lang="ru-RU" sz="1100" b="1" u="none" strike="noStrike" dirty="0">
                          <a:latin typeface="+mn-lt"/>
                        </a:rPr>
                        <a:t>уверенность в себе;</a:t>
                      </a:r>
                    </a:p>
                    <a:p>
                      <a:pPr>
                        <a:buFont typeface="Arial"/>
                        <a:buChar char="•"/>
                      </a:pPr>
                      <a:r>
                        <a:rPr lang="ru-RU" sz="1100" b="1" u="none" strike="noStrike" dirty="0" err="1">
                          <a:latin typeface="+mn-lt"/>
                        </a:rPr>
                        <a:t>аналитичность</a:t>
                      </a:r>
                      <a:r>
                        <a:rPr lang="ru-RU" sz="1100" b="1" u="none" strike="noStrike" dirty="0">
                          <a:latin typeface="+mn-lt"/>
                        </a:rPr>
                        <a:t> и гибкость мышления; интуитивное мышление;</a:t>
                      </a:r>
                    </a:p>
                    <a:p>
                      <a:pPr>
                        <a:buFont typeface="Arial"/>
                        <a:buChar char="•"/>
                      </a:pPr>
                      <a:r>
                        <a:rPr lang="ru-RU" sz="1100" b="1" u="none" strike="noStrike" dirty="0">
                          <a:latin typeface="+mn-lt"/>
                        </a:rPr>
                        <a:t>способность к обобщению информации;</a:t>
                      </a:r>
                    </a:p>
                  </a:txBody>
                  <a:tcPr marL="28575" marR="28575" marT="28575" marB="28575" anchor="ctr"/>
                </a:tc>
                <a:tc>
                  <a:txBody>
                    <a:bodyPr/>
                    <a:lstStyle/>
                    <a:p>
                      <a:pPr>
                        <a:buFont typeface="Arial"/>
                        <a:buChar char="•"/>
                      </a:pPr>
                      <a:r>
                        <a:rPr lang="ru-RU" sz="1100" b="1" u="none" strike="noStrike" dirty="0">
                          <a:latin typeface="+mn-lt"/>
                        </a:rPr>
                        <a:t>эрудированность;</a:t>
                      </a:r>
                    </a:p>
                    <a:p>
                      <a:pPr>
                        <a:buFont typeface="Arial"/>
                        <a:buChar char="•"/>
                      </a:pPr>
                      <a:r>
                        <a:rPr lang="ru-RU" sz="1100" b="1" u="none" strike="noStrike" dirty="0">
                          <a:latin typeface="+mn-lt"/>
                        </a:rPr>
                        <a:t>общительность, ораторские способности;</a:t>
                      </a:r>
                    </a:p>
                    <a:p>
                      <a:pPr>
                        <a:buFont typeface="Arial"/>
                        <a:buChar char="•"/>
                      </a:pPr>
                      <a:r>
                        <a:rPr lang="ru-RU" sz="1100" b="1" u="none" strike="noStrike" dirty="0">
                          <a:latin typeface="+mn-lt"/>
                        </a:rPr>
                        <a:t>отсутствие дефектов речи, хорошая дикция;</a:t>
                      </a:r>
                    </a:p>
                    <a:p>
                      <a:pPr>
                        <a:buFont typeface="Arial"/>
                        <a:buChar char="•"/>
                      </a:pPr>
                      <a:r>
                        <a:rPr lang="ru-RU" sz="1100" b="1" u="none" strike="noStrike" dirty="0">
                          <a:latin typeface="+mn-lt"/>
                        </a:rPr>
                        <a:t>активность;</a:t>
                      </a:r>
                    </a:p>
                    <a:p>
                      <a:pPr>
                        <a:buFont typeface="Arial"/>
                        <a:buChar char="•"/>
                      </a:pPr>
                      <a:r>
                        <a:rPr lang="ru-RU" sz="1100" b="1" u="none" strike="noStrike" dirty="0">
                          <a:latin typeface="+mn-lt"/>
                        </a:rPr>
                        <a:t>эмоциональная стабильность;</a:t>
                      </a:r>
                    </a:p>
                    <a:p>
                      <a:pPr>
                        <a:buFont typeface="Arial"/>
                        <a:buChar char="•"/>
                      </a:pPr>
                      <a:r>
                        <a:rPr lang="ru-RU" sz="1100" b="1" u="none" strike="noStrike" dirty="0">
                          <a:latin typeface="+mn-lt"/>
                        </a:rPr>
                        <a:t>умение понять потребность клиента и найти подход к нему.</a:t>
                      </a:r>
                    </a:p>
                  </a:txBody>
                  <a:tcPr marL="28575" marR="28575" marT="28575" marB="28575" anchor="ctr"/>
                </a:tc>
              </a:tr>
              <a:tr h="498443">
                <a:tc gridSpan="2">
                  <a:txBody>
                    <a:bodyPr/>
                    <a:lstStyle/>
                    <a:p>
                      <a:pPr algn="ctr"/>
                      <a:r>
                        <a:rPr lang="ru-RU" sz="1400" b="1" dirty="0">
                          <a:latin typeface="+mn-lt"/>
                        </a:rPr>
                        <a:t>Заболевания, противопоказанные для профессии </a:t>
                      </a:r>
                      <a:r>
                        <a:rPr lang="ru-RU" sz="1400" b="1" dirty="0" smtClean="0">
                          <a:latin typeface="+mn-lt"/>
                        </a:rPr>
                        <a:t>:</a:t>
                      </a:r>
                      <a:endParaRPr lang="ru-RU" sz="1400" dirty="0">
                        <a:latin typeface="+mn-lt"/>
                      </a:endParaRPr>
                    </a:p>
                  </a:txBody>
                  <a:tcPr marL="28575" marR="28575" marT="28575" marB="28575" anchor="ctr"/>
                </a:tc>
                <a:tc hMerge="1">
                  <a:txBody>
                    <a:bodyPr/>
                    <a:lstStyle/>
                    <a:p>
                      <a:endParaRPr lang="ru-RU"/>
                    </a:p>
                  </a:txBody>
                  <a:tcPr/>
                </a:tc>
              </a:tr>
              <a:tr h="1145071">
                <a:tc>
                  <a:txBody>
                    <a:bodyPr/>
                    <a:lstStyle/>
                    <a:p>
                      <a:pPr>
                        <a:buFont typeface="Arial"/>
                        <a:buChar char="•"/>
                      </a:pPr>
                      <a:r>
                        <a:rPr lang="ru-RU" sz="1100" b="1" u="none" strike="noStrike" dirty="0">
                          <a:latin typeface="+mn-lt"/>
                        </a:rPr>
                        <a:t>заболевания сердца или нарушения артериального давления;</a:t>
                      </a:r>
                    </a:p>
                    <a:p>
                      <a:pPr>
                        <a:buFont typeface="Arial"/>
                        <a:buChar char="•"/>
                      </a:pPr>
                      <a:r>
                        <a:rPr lang="ru-RU" sz="1100" b="1" u="none" strike="noStrike" dirty="0">
                          <a:latin typeface="+mn-lt"/>
                        </a:rPr>
                        <a:t>нервно–психические расстройства;</a:t>
                      </a:r>
                    </a:p>
                    <a:p>
                      <a:pPr>
                        <a:buFont typeface="Arial"/>
                        <a:buChar char="•"/>
                      </a:pPr>
                      <a:r>
                        <a:rPr lang="ru-RU" sz="1100" b="1" u="none" strike="noStrike" dirty="0">
                          <a:latin typeface="+mn-lt"/>
                        </a:rPr>
                        <a:t>судороги, потери сознания;</a:t>
                      </a:r>
                    </a:p>
                    <a:p>
                      <a:pPr>
                        <a:buFont typeface="Arial"/>
                        <a:buChar char="•"/>
                      </a:pPr>
                      <a:r>
                        <a:rPr lang="ru-RU" sz="1100" b="1" u="none" strike="noStrike" dirty="0">
                          <a:latin typeface="+mn-lt"/>
                        </a:rPr>
                        <a:t>употребление наркотиков, зависимость от алкоголя;</a:t>
                      </a:r>
                    </a:p>
                    <a:p>
                      <a:pPr>
                        <a:buFont typeface="Arial"/>
                        <a:buChar char="•"/>
                      </a:pPr>
                      <a:r>
                        <a:rPr lang="ru-RU" sz="1100" b="1" u="none" strike="noStrike" dirty="0">
                          <a:latin typeface="+mn-lt"/>
                        </a:rPr>
                        <a:t>некорректируемое снижение остроты зрения;</a:t>
                      </a:r>
                    </a:p>
                    <a:p>
                      <a:pPr>
                        <a:buFont typeface="Arial"/>
                        <a:buChar char="•"/>
                      </a:pPr>
                      <a:r>
                        <a:rPr lang="ru-RU" sz="1100" b="1" u="none" strike="noStrike" dirty="0">
                          <a:latin typeface="+mn-lt"/>
                        </a:rPr>
                        <a:t>расстройства слуха;</a:t>
                      </a:r>
                    </a:p>
                  </a:txBody>
                  <a:tcPr marL="28575" marR="28575" marT="28575" marB="28575" anchor="ctr"/>
                </a:tc>
                <a:tc>
                  <a:txBody>
                    <a:bodyPr/>
                    <a:lstStyle/>
                    <a:p>
                      <a:pPr>
                        <a:buFont typeface="Arial"/>
                        <a:buChar char="•"/>
                      </a:pPr>
                      <a:r>
                        <a:rPr lang="ru-RU" sz="1100" b="1" u="none" strike="noStrike" dirty="0">
                          <a:latin typeface="+mn-lt"/>
                        </a:rPr>
                        <a:t>вестибулярные расстройства, нарушение чувства равновесия;</a:t>
                      </a:r>
                    </a:p>
                    <a:p>
                      <a:pPr>
                        <a:buFont typeface="Arial"/>
                        <a:buChar char="•"/>
                      </a:pPr>
                      <a:r>
                        <a:rPr lang="ru-RU" sz="1100" b="1" u="none" strike="noStrike" dirty="0">
                          <a:latin typeface="+mn-lt"/>
                        </a:rPr>
                        <a:t>расстройства координации движений;</a:t>
                      </a:r>
                    </a:p>
                    <a:p>
                      <a:pPr>
                        <a:buFont typeface="Arial"/>
                        <a:buChar char="•"/>
                      </a:pPr>
                      <a:r>
                        <a:rPr lang="ru-RU" sz="1100" b="1" u="none" strike="noStrike" dirty="0">
                          <a:latin typeface="+mn-lt"/>
                        </a:rPr>
                        <a:t>расстройства речи;</a:t>
                      </a:r>
                    </a:p>
                    <a:p>
                      <a:pPr>
                        <a:buFont typeface="Arial"/>
                        <a:buChar char="•"/>
                      </a:pPr>
                      <a:r>
                        <a:rPr lang="ru-RU" sz="1100" b="1" u="none" strike="noStrike" dirty="0">
                          <a:latin typeface="+mn-lt"/>
                        </a:rPr>
                        <a:t>хронические инфекционные заболевания;</a:t>
                      </a:r>
                    </a:p>
                    <a:p>
                      <a:pPr>
                        <a:buFont typeface="Arial"/>
                        <a:buChar char="•"/>
                      </a:pPr>
                      <a:r>
                        <a:rPr lang="ru-RU" sz="1100" b="1" u="none" strike="noStrike" dirty="0">
                          <a:latin typeface="+mn-lt"/>
                        </a:rPr>
                        <a:t>кожные заболевания;</a:t>
                      </a:r>
                    </a:p>
                    <a:p>
                      <a:pPr>
                        <a:buFont typeface="Arial"/>
                        <a:buChar char="•"/>
                      </a:pPr>
                      <a:r>
                        <a:rPr lang="ru-RU" sz="1100" b="1" u="none" strike="noStrike" dirty="0">
                          <a:latin typeface="+mn-lt"/>
                        </a:rPr>
                        <a:t>выраженные физические недостатки.</a:t>
                      </a:r>
                    </a:p>
                  </a:txBody>
                  <a:tcPr marL="28575" marR="28575" marT="28575" marB="28575" anchor="ctr"/>
                </a:tc>
              </a:tr>
              <a:tr h="1216919">
                <a:tc gridSpan="2">
                  <a:txBody>
                    <a:bodyPr/>
                    <a:lstStyle/>
                    <a:p>
                      <a:r>
                        <a:rPr lang="ru-RU" sz="1400" b="1" dirty="0">
                          <a:latin typeface="+mn-lt"/>
                        </a:rPr>
                        <a:t>Уровень </a:t>
                      </a:r>
                      <a:r>
                        <a:rPr lang="ru-RU" sz="1400" b="1" dirty="0" smtClean="0">
                          <a:latin typeface="+mn-lt"/>
                        </a:rPr>
                        <a:t>образования</a:t>
                      </a:r>
                      <a:r>
                        <a:rPr lang="ru-RU" sz="1100" b="1" dirty="0" smtClean="0">
                          <a:latin typeface="+mn-lt"/>
                        </a:rPr>
                        <a:t>:</a:t>
                      </a:r>
                      <a:endParaRPr lang="ru-RU" sz="1100" dirty="0">
                        <a:latin typeface="+mn-lt"/>
                      </a:endParaRPr>
                    </a:p>
                    <a:p>
                      <a:r>
                        <a:rPr lang="ru-RU" sz="1100" b="1" dirty="0">
                          <a:latin typeface="+mn-lt"/>
                        </a:rPr>
                        <a:t>Для овладения профессией "Агент" (рекламный, коммерческий, торговый, страховой, по недвижимости) необходимо либо среднее, либо высшее профессиональное образование. "Рекламный агент" – факультеты, институты рекламы. "Коммерческий, торговый агент" – факультеты, институты маркетинга, коммерции. Направление: ЭКОНОМИКА И УПРАВЛЕНИЕ</a:t>
                      </a:r>
                      <a:r>
                        <a:rPr lang="ru-RU" sz="1100" dirty="0">
                          <a:latin typeface="+mn-lt"/>
                        </a:rPr>
                        <a:t>.</a:t>
                      </a:r>
                    </a:p>
                  </a:txBody>
                  <a:tcPr marL="28575" marR="28575" marT="28575" marB="28575" anchor="ctr"/>
                </a:tc>
                <a:tc hMerge="1">
                  <a:txBody>
                    <a:bodyPr/>
                    <a:lstStyle/>
                    <a:p>
                      <a:endParaRPr lang="ru-RU"/>
                    </a:p>
                  </a:txBody>
                  <a:tcPr/>
                </a:tc>
              </a:tr>
            </a:tbl>
          </a:graphicData>
        </a:graphic>
      </p:graphicFrame>
      <p:grpSp>
        <p:nvGrpSpPr>
          <p:cNvPr id="4" name="Группа 3"/>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36910"/>
          </a:xfrm>
        </p:spPr>
        <p:txBody>
          <a:bodyPr/>
          <a:lstStyle/>
          <a:p>
            <a:r>
              <a:rPr lang="ru-RU" sz="1200" b="1" dirty="0"/>
              <a:t>Автогонщик</a:t>
            </a:r>
            <a:endParaRPr lang="ru-RU" sz="1200" dirty="0"/>
          </a:p>
        </p:txBody>
      </p:sp>
      <p:sp>
        <p:nvSpPr>
          <p:cNvPr id="5" name="Содержимое 4"/>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836712"/>
          <a:ext cx="8229600" cy="5345430"/>
        </p:xfrm>
        <a:graphic>
          <a:graphicData uri="http://schemas.openxmlformats.org/drawingml/2006/table">
            <a:tbl>
              <a:tblPr firstRow="1" bandRow="1">
                <a:tableStyleId>{5C22544A-7EE6-4342-B048-85BDC9FD1C3A}</a:tableStyleId>
              </a:tblPr>
              <a:tblGrid>
                <a:gridCol w="4114800"/>
                <a:gridCol w="4114800"/>
              </a:tblGrid>
              <a:tr h="147792">
                <a:tc gridSpan="2">
                  <a:txBody>
                    <a:bodyPr/>
                    <a:lstStyle/>
                    <a:p>
                      <a:r>
                        <a:rPr lang="ru-RU" sz="1200" b="1" i="0" kern="1200" dirty="0" smtClean="0">
                          <a:solidFill>
                            <a:schemeClr val="lt1"/>
                          </a:solidFill>
                          <a:latin typeface="+mn-lt"/>
                          <a:ea typeface="+mn-ea"/>
                          <a:cs typeface="+mn-cs"/>
                        </a:rPr>
                        <a:t>Назначение профессии "Авто– </a:t>
                      </a:r>
                      <a:r>
                        <a:rPr lang="ru-RU" sz="1200" b="1" i="0" kern="1200" dirty="0" err="1" smtClean="0">
                          <a:solidFill>
                            <a:schemeClr val="lt1"/>
                          </a:solidFill>
                          <a:latin typeface="+mn-lt"/>
                          <a:ea typeface="+mn-ea"/>
                          <a:cs typeface="+mn-cs"/>
                        </a:rPr>
                        <a:t>мото</a:t>
                      </a:r>
                      <a:r>
                        <a:rPr lang="ru-RU" sz="1200" b="1" i="0" kern="1200" dirty="0" smtClean="0">
                          <a:solidFill>
                            <a:schemeClr val="lt1"/>
                          </a:solidFill>
                          <a:latin typeface="+mn-lt"/>
                          <a:ea typeface="+mn-ea"/>
                          <a:cs typeface="+mn-cs"/>
                        </a:rPr>
                        <a:t>– вело– гонщик":</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победа в соревнованиях.</a:t>
                      </a:r>
                      <a:endParaRPr lang="ru-RU" sz="1000" dirty="0"/>
                    </a:p>
                  </a:txBody>
                  <a:tcPr/>
                </a:tc>
                <a:tc hMerge="1">
                  <a:txBody>
                    <a:bodyPr/>
                    <a:lstStyle/>
                    <a:p>
                      <a:endParaRPr lang="ru-RU" dirty="0"/>
                    </a:p>
                  </a:txBody>
                  <a:tcPr/>
                </a:tc>
              </a:tr>
              <a:tr h="401149">
                <a:tc gridSpan="2">
                  <a:txBody>
                    <a:bodyPr/>
                    <a:lstStyle/>
                    <a:p>
                      <a:r>
                        <a:rPr lang="ru-RU" sz="1200" b="1" i="0" kern="1200" dirty="0" smtClean="0">
                          <a:solidFill>
                            <a:schemeClr val="dk1"/>
                          </a:solidFill>
                          <a:latin typeface="+mn-lt"/>
                          <a:ea typeface="+mn-ea"/>
                          <a:cs typeface="+mn-cs"/>
                        </a:rPr>
                        <a:t>Основные решаемые задачи:</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подготовка транспортного средства к заезду;</a:t>
                      </a:r>
                    </a:p>
                    <a:p>
                      <a:r>
                        <a:rPr lang="ru-RU" sz="1000" b="1" i="0" u="none" strike="noStrike" kern="1200" dirty="0" smtClean="0">
                          <a:solidFill>
                            <a:schemeClr val="dk1"/>
                          </a:solidFill>
                          <a:latin typeface="+mn-lt"/>
                          <a:ea typeface="+mn-ea"/>
                          <a:cs typeface="+mn-cs"/>
                        </a:rPr>
                        <a:t>совершение предварительного (пробного) заезда;</a:t>
                      </a:r>
                    </a:p>
                    <a:p>
                      <a:r>
                        <a:rPr lang="ru-RU" sz="1000" b="1" i="0" u="none" strike="noStrike" kern="1200" dirty="0" smtClean="0">
                          <a:solidFill>
                            <a:schemeClr val="dk1"/>
                          </a:solidFill>
                          <a:latin typeface="+mn-lt"/>
                          <a:ea typeface="+mn-ea"/>
                          <a:cs typeface="+mn-cs"/>
                        </a:rPr>
                        <a:t>управление транспортным средством в соответствии с правилами соревнований и условиями заезда.</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128075">
                <a:tc gridSpan="2">
                  <a:txBody>
                    <a:bodyPr/>
                    <a:lstStyle/>
                    <a:p>
                      <a:pPr algn="ctr"/>
                      <a:r>
                        <a:rPr lang="ru-RU" sz="1200" b="1" dirty="0">
                          <a:latin typeface="Verdana"/>
                        </a:rPr>
                        <a:t>Профессионально–важные качества профессии "Авто– </a:t>
                      </a:r>
                      <a:r>
                        <a:rPr lang="ru-RU" sz="1200" b="1" dirty="0" err="1">
                          <a:latin typeface="Verdana"/>
                        </a:rPr>
                        <a:t>мото</a:t>
                      </a:r>
                      <a:r>
                        <a:rPr lang="ru-RU" sz="1200" b="1" dirty="0">
                          <a:latin typeface="Verdana"/>
                        </a:rPr>
                        <a:t>– вело– гонщик":</a:t>
                      </a:r>
                      <a:endParaRPr lang="ru-RU" sz="1200" dirty="0">
                        <a:latin typeface="Verdana"/>
                      </a:endParaRPr>
                    </a:p>
                  </a:txBody>
                  <a:tcPr marL="28575" marR="28575" marT="28575" marB="28575" anchor="ctr"/>
                </a:tc>
                <a:tc hMerge="1">
                  <a:txBody>
                    <a:bodyPr/>
                    <a:lstStyle/>
                    <a:p>
                      <a:endParaRPr lang="ru-RU"/>
                    </a:p>
                  </a:txBody>
                  <a:tcPr/>
                </a:tc>
              </a:tr>
              <a:tr h="968565">
                <a:tc>
                  <a:txBody>
                    <a:bodyPr/>
                    <a:lstStyle/>
                    <a:p>
                      <a:pPr>
                        <a:buFont typeface="Arial"/>
                        <a:buChar char="•"/>
                      </a:pPr>
                      <a:r>
                        <a:rPr lang="ru-RU" sz="1000" b="1" u="none" strike="noStrike">
                          <a:latin typeface="Arial"/>
                        </a:rPr>
                        <a:t>решительность;</a:t>
                      </a:r>
                    </a:p>
                    <a:p>
                      <a:pPr>
                        <a:buFont typeface="Arial"/>
                        <a:buChar char="•"/>
                      </a:pPr>
                      <a:r>
                        <a:rPr lang="ru-RU" sz="1000" b="1" u="none" strike="noStrike">
                          <a:latin typeface="Arial"/>
                        </a:rPr>
                        <a:t>способность к мобилизации в сложной ситуации;</a:t>
                      </a:r>
                    </a:p>
                    <a:p>
                      <a:pPr>
                        <a:buFont typeface="Arial"/>
                        <a:buChar char="•"/>
                      </a:pPr>
                      <a:r>
                        <a:rPr lang="ru-RU" sz="1000" b="1" u="none" strike="noStrike">
                          <a:latin typeface="Arial"/>
                        </a:rPr>
                        <a:t>самообладание, эмоциональная уравновешенность, выдержка;</a:t>
                      </a:r>
                    </a:p>
                    <a:p>
                      <a:pPr>
                        <a:buFont typeface="Arial"/>
                        <a:buChar char="•"/>
                      </a:pPr>
                      <a:r>
                        <a:rPr lang="ru-RU" sz="1000" b="1" u="none" strike="noStrike">
                          <a:latin typeface="Arial"/>
                        </a:rPr>
                        <a:t>развитые волевые качества;</a:t>
                      </a:r>
                    </a:p>
                    <a:p>
                      <a:pPr>
                        <a:buFont typeface="Arial"/>
                        <a:buChar char="•"/>
                      </a:pPr>
                      <a:r>
                        <a:rPr lang="ru-RU" sz="1000" b="1" u="none" strike="noStrike">
                          <a:latin typeface="Arial"/>
                        </a:rPr>
                        <a:t>смелость;</a:t>
                      </a:r>
                    </a:p>
                    <a:p>
                      <a:pPr>
                        <a:buFont typeface="Arial"/>
                        <a:buChar char="•"/>
                      </a:pPr>
                      <a:r>
                        <a:rPr lang="ru-RU" sz="1000" b="1" u="none" strike="noStrike">
                          <a:latin typeface="Arial"/>
                        </a:rPr>
                        <a:t>способность переносить неприятные ощущения (шум, грязь, ожог, царапина и т.д.) без потрясений;</a:t>
                      </a:r>
                    </a:p>
                    <a:p>
                      <a:pPr>
                        <a:buFont typeface="Arial"/>
                        <a:buChar char="•"/>
                      </a:pPr>
                      <a:r>
                        <a:rPr lang="ru-RU" sz="1000" b="1" u="none" strike="noStrike">
                          <a:latin typeface="Arial"/>
                        </a:rPr>
                        <a:t>острота зрения;</a:t>
                      </a:r>
                    </a:p>
                    <a:p>
                      <a:pPr>
                        <a:buFont typeface="Arial"/>
                        <a:buChar char="•"/>
                      </a:pPr>
                      <a:r>
                        <a:rPr lang="ru-RU" sz="1000" b="1" u="none" strike="noStrike">
                          <a:latin typeface="Arial"/>
                        </a:rPr>
                        <a:t>ощущение ускорения;</a:t>
                      </a:r>
                    </a:p>
                    <a:p>
                      <a:pPr>
                        <a:buFont typeface="Arial"/>
                        <a:buChar char="•"/>
                      </a:pPr>
                      <a:r>
                        <a:rPr lang="ru-RU" sz="1000" b="1" u="none" strike="noStrike">
                          <a:latin typeface="Arial"/>
                        </a:rPr>
                        <a:t>зрительное восприятие расстояний между предметами;</a:t>
                      </a:r>
                    </a:p>
                    <a:p>
                      <a:pPr>
                        <a:buFont typeface="Arial"/>
                        <a:buChar char="•"/>
                      </a:pPr>
                      <a:r>
                        <a:rPr lang="ru-RU" sz="1000" b="1" u="none" strike="noStrike">
                          <a:latin typeface="Arial"/>
                        </a:rPr>
                        <a:t>умение переносить длительное напряжение.</a:t>
                      </a:r>
                    </a:p>
                  </a:txBody>
                  <a:tcPr marL="28575" marR="28575" marT="28575" marB="28575" anchor="ctr"/>
                </a:tc>
                <a:tc>
                  <a:txBody>
                    <a:bodyPr/>
                    <a:lstStyle/>
                    <a:p>
                      <a:pPr>
                        <a:buFont typeface="Arial"/>
                        <a:buChar char="•"/>
                      </a:pPr>
                      <a:r>
                        <a:rPr lang="ru-RU" sz="10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1000" b="1" u="none" strike="noStrike" dirty="0">
                          <a:latin typeface="Arial"/>
                        </a:rPr>
                        <a:t>оперативность (скорость мыслительных процессов) мышления;</a:t>
                      </a:r>
                    </a:p>
                    <a:p>
                      <a:pPr>
                        <a:buFont typeface="Arial"/>
                        <a:buChar char="•"/>
                      </a:pPr>
                      <a:r>
                        <a:rPr lang="ru-RU" sz="1000" b="1" u="none" strike="noStrike" dirty="0">
                          <a:latin typeface="Arial"/>
                        </a:rPr>
                        <a:t>память на движения;</a:t>
                      </a:r>
                    </a:p>
                    <a:p>
                      <a:pPr>
                        <a:buFont typeface="Arial"/>
                        <a:buChar char="•"/>
                      </a:pPr>
                      <a:r>
                        <a:rPr lang="ru-RU" sz="1000" b="1" u="none" strike="noStrike" dirty="0">
                          <a:latin typeface="Arial"/>
                        </a:rPr>
                        <a:t>координация движений рук и ног;</a:t>
                      </a:r>
                    </a:p>
                    <a:p>
                      <a:pPr>
                        <a:buFont typeface="Arial"/>
                        <a:buChar char="•"/>
                      </a:pPr>
                      <a:r>
                        <a:rPr lang="ru-RU" sz="1000" b="1" u="none" strike="noStrike" dirty="0">
                          <a:latin typeface="Arial"/>
                        </a:rPr>
                        <a:t>согласованность движений с процессами восприятия;</a:t>
                      </a:r>
                    </a:p>
                    <a:p>
                      <a:pPr>
                        <a:buFont typeface="Arial"/>
                        <a:buChar char="•"/>
                      </a:pPr>
                      <a:r>
                        <a:rPr lang="ru-RU" sz="1000" b="1" u="none" strike="noStrike" dirty="0">
                          <a:latin typeface="Arial"/>
                        </a:rPr>
                        <a:t>переносимость динамических физических нагрузок;</a:t>
                      </a:r>
                    </a:p>
                    <a:p>
                      <a:pPr>
                        <a:buFont typeface="Arial"/>
                        <a:buChar char="•"/>
                      </a:pPr>
                      <a:r>
                        <a:rPr lang="ru-RU" sz="1000" b="1" u="none" strike="noStrike" dirty="0">
                          <a:latin typeface="Arial"/>
                        </a:rPr>
                        <a:t>сохранение работоспособности в условиях воздействия вибрации;</a:t>
                      </a:r>
                    </a:p>
                    <a:p>
                      <a:pPr>
                        <a:buFont typeface="Arial"/>
                        <a:buChar char="•"/>
                      </a:pPr>
                      <a:r>
                        <a:rPr lang="ru-RU" sz="1000" b="1" u="none" strike="noStrike" dirty="0">
                          <a:latin typeface="Arial"/>
                        </a:rPr>
                        <a:t>быстрота реакции;</a:t>
                      </a:r>
                    </a:p>
                  </a:txBody>
                  <a:tcPr marL="28575" marR="28575" marT="28575" marB="28575" anchor="ctr"/>
                </a:tc>
              </a:tr>
              <a:tr h="128075">
                <a:tc gridSpan="2">
                  <a:txBody>
                    <a:bodyPr/>
                    <a:lstStyle/>
                    <a:p>
                      <a:pPr algn="ctr"/>
                      <a:r>
                        <a:rPr lang="ru-RU" sz="1200" b="1" dirty="0">
                          <a:latin typeface="Verdana"/>
                        </a:rPr>
                        <a:t>Заболевания, противопоказанные для профессии "Авто– </a:t>
                      </a:r>
                      <a:r>
                        <a:rPr lang="ru-RU" sz="1200" b="1" dirty="0" err="1">
                          <a:latin typeface="Verdana"/>
                        </a:rPr>
                        <a:t>мото</a:t>
                      </a:r>
                      <a:r>
                        <a:rPr lang="ru-RU" sz="1200" b="1" dirty="0">
                          <a:latin typeface="Verdana"/>
                        </a:rPr>
                        <a:t>– вело– гонщик":</a:t>
                      </a:r>
                      <a:endParaRPr lang="ru-RU" sz="1200" dirty="0">
                        <a:latin typeface="Verdana"/>
                      </a:endParaRPr>
                    </a:p>
                  </a:txBody>
                  <a:tcPr marL="28575" marR="28575" marT="28575" marB="28575" anchor="ctr"/>
                </a:tc>
                <a:tc hMerge="1">
                  <a:txBody>
                    <a:bodyPr/>
                    <a:lstStyle/>
                    <a:p>
                      <a:endParaRPr lang="ru-RU"/>
                    </a:p>
                  </a:txBody>
                  <a:tcPr/>
                </a:tc>
              </a:tr>
              <a:tr h="630755">
                <a:tc>
                  <a:txBody>
                    <a:bodyPr/>
                    <a:lstStyle/>
                    <a:p>
                      <a:pPr>
                        <a:buFont typeface="Arial"/>
                        <a:buChar char="•"/>
                      </a:pPr>
                      <a:r>
                        <a:rPr lang="ru-RU" sz="1000" b="1" u="none" strike="noStrike" dirty="0">
                          <a:latin typeface="Arial"/>
                        </a:rPr>
                        <a:t>заболевания сердца или нарушения артериального давления;</a:t>
                      </a:r>
                    </a:p>
                    <a:p>
                      <a:pPr>
                        <a:buFont typeface="Arial"/>
                        <a:buChar char="•"/>
                      </a:pPr>
                      <a:r>
                        <a:rPr lang="ru-RU" sz="1000" b="1" u="none" strike="noStrike" dirty="0">
                          <a:latin typeface="Arial"/>
                        </a:rPr>
                        <a:t>нервно–психические расстройства;</a:t>
                      </a:r>
                    </a:p>
                    <a:p>
                      <a:pPr>
                        <a:buFont typeface="Arial"/>
                        <a:buChar char="•"/>
                      </a:pPr>
                      <a:r>
                        <a:rPr lang="ru-RU" sz="1000" b="1" u="none" strike="noStrike" dirty="0">
                          <a:latin typeface="Arial"/>
                        </a:rPr>
                        <a:t>судороги, потери сознания;</a:t>
                      </a:r>
                    </a:p>
                    <a:p>
                      <a:pPr>
                        <a:buFont typeface="Arial"/>
                        <a:buChar char="•"/>
                      </a:pPr>
                      <a:r>
                        <a:rPr lang="ru-RU" sz="1000" b="1" u="none" strike="noStrike" dirty="0">
                          <a:latin typeface="Arial"/>
                        </a:rPr>
                        <a:t>некорректируемое снижение остроты зрения;</a:t>
                      </a:r>
                    </a:p>
                    <a:p>
                      <a:pPr>
                        <a:buFont typeface="Arial"/>
                        <a:buChar char="•"/>
                      </a:pPr>
                      <a:r>
                        <a:rPr lang="ru-RU" sz="1000" b="1" u="none" strike="noStrike" dirty="0">
                          <a:latin typeface="Arial"/>
                        </a:rPr>
                        <a:t>употребление наркотиков, зависимость от алкоголя;</a:t>
                      </a:r>
                    </a:p>
                    <a:p>
                      <a:pPr>
                        <a:buFont typeface="Arial"/>
                        <a:buChar char="•"/>
                      </a:pPr>
                      <a:r>
                        <a:rPr lang="ru-RU" sz="1000" b="1" u="none" strike="noStrike" dirty="0">
                          <a:latin typeface="Arial"/>
                        </a:rPr>
                        <a:t>нарушение цветоразличения, бинокулярного зрения;</a:t>
                      </a:r>
                    </a:p>
                    <a:p>
                      <a:pPr>
                        <a:buFont typeface="Arial"/>
                        <a:buChar char="•"/>
                      </a:pPr>
                      <a:r>
                        <a:rPr lang="ru-RU" sz="1000" b="1" u="none" strike="noStrike" dirty="0">
                          <a:latin typeface="Arial"/>
                        </a:rPr>
                        <a:t>расстройства слуха;</a:t>
                      </a:r>
                    </a:p>
                  </a:txBody>
                  <a:tcPr marL="28575" marR="28575" marT="28575" marB="28575" anchor="ctr"/>
                </a:tc>
                <a:tc>
                  <a:txBody>
                    <a:bodyPr/>
                    <a:lstStyle/>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дрожание рук;</a:t>
                      </a:r>
                    </a:p>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заболевания органов дыхания;</a:t>
                      </a:r>
                    </a:p>
                    <a:p>
                      <a:pPr>
                        <a:buFont typeface="Arial"/>
                        <a:buChar char="•"/>
                      </a:pPr>
                      <a:r>
                        <a:rPr lang="ru-RU" sz="1000" b="1" u="none" strike="noStrike" dirty="0">
                          <a:latin typeface="Arial"/>
                        </a:rPr>
                        <a:t>геморроидальные расстройства;</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292945">
                <a:tc gridSpan="2">
                  <a:txBody>
                    <a:bodyPr/>
                    <a:lstStyle/>
                    <a:p>
                      <a:r>
                        <a:rPr lang="ru-RU" sz="1200" b="1" dirty="0">
                          <a:latin typeface="Verdana"/>
                        </a:rPr>
                        <a:t>Уровень образования профессии "Авто– </a:t>
                      </a:r>
                      <a:r>
                        <a:rPr lang="ru-RU" sz="1200" b="1" dirty="0" err="1">
                          <a:latin typeface="Verdana"/>
                        </a:rPr>
                        <a:t>мото</a:t>
                      </a:r>
                      <a:r>
                        <a:rPr lang="ru-RU" sz="1200" b="1" dirty="0">
                          <a:latin typeface="Verdana"/>
                        </a:rPr>
                        <a:t>– вело– гонщик"</a:t>
                      </a:r>
                      <a:endParaRPr lang="ru-RU" sz="1200" dirty="0">
                        <a:latin typeface="Verdana"/>
                      </a:endParaRPr>
                    </a:p>
                    <a:p>
                      <a:r>
                        <a:rPr lang="ru-RU" sz="1000" dirty="0">
                          <a:latin typeface="Verdana"/>
                        </a:rPr>
                        <a:t>Для овладения профессией "Авто– </a:t>
                      </a:r>
                      <a:r>
                        <a:rPr lang="ru-RU" sz="1000" dirty="0" err="1">
                          <a:latin typeface="Verdana"/>
                        </a:rPr>
                        <a:t>мото</a:t>
                      </a:r>
                      <a:r>
                        <a:rPr lang="ru-RU" sz="1000" dirty="0">
                          <a:latin typeface="Verdana"/>
                        </a:rPr>
                        <a:t>– вело– гонщик" необходимо начальное профессиональное образование. Направления: АВТОМОБИЛЬНЫЙ ТРАНСПОРТ, СФЕРА ОБСЛУЖИВАНИЯ, СЕЛЬСКОЕ ХОЗЯЙСТВО</a:t>
                      </a:r>
                    </a:p>
                  </a:txBody>
                  <a:tcPr marL="28575" marR="28575" marT="28575" marB="28575" anchor="ctr"/>
                </a:tc>
                <a:tc hMerge="1">
                  <a:txBody>
                    <a:bodyPr/>
                    <a:lstStyle/>
                    <a:p>
                      <a:endParaRPr lang="ru-RU"/>
                    </a:p>
                  </a:txBody>
                  <a:tcPr/>
                </a:tc>
              </a:tr>
            </a:tbl>
          </a:graphicData>
        </a:graphic>
      </p:graphicFrame>
      <p:grpSp>
        <p:nvGrpSpPr>
          <p:cNvPr id="10" name="Группа 9"/>
          <p:cNvGrpSpPr/>
          <p:nvPr/>
        </p:nvGrpSpPr>
        <p:grpSpPr>
          <a:xfrm>
            <a:off x="0" y="0"/>
            <a:ext cx="576064" cy="504056"/>
            <a:chOff x="0" y="0"/>
            <a:chExt cx="576064" cy="504056"/>
          </a:xfrm>
        </p:grpSpPr>
        <p:sp>
          <p:nvSpPr>
            <p:cNvPr id="11" name="Прямоугольник 10">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Равнобедренный треугольник 11">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normAutofit/>
          </a:bodyPr>
          <a:lstStyle/>
          <a:p>
            <a:r>
              <a:rPr lang="ru-RU" sz="1200" b="1" dirty="0"/>
              <a:t>Водитель</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764704"/>
          <a:ext cx="8229600" cy="5520690"/>
        </p:xfrm>
        <a:graphic>
          <a:graphicData uri="http://schemas.openxmlformats.org/drawingml/2006/table">
            <a:tbl>
              <a:tblPr firstRow="1" bandRow="1">
                <a:tableStyleId>{5C22544A-7EE6-4342-B048-85BDC9FD1C3A}</a:tableStyleId>
              </a:tblPr>
              <a:tblGrid>
                <a:gridCol w="4114800"/>
                <a:gridCol w="4114800"/>
              </a:tblGrid>
              <a:tr h="184571">
                <a:tc gridSpan="2">
                  <a:txBody>
                    <a:bodyPr/>
                    <a:lstStyle/>
                    <a:p>
                      <a:r>
                        <a:rPr lang="ru-RU" sz="1050" b="1" i="0" kern="1200" dirty="0" smtClean="0">
                          <a:solidFill>
                            <a:schemeClr val="lt1"/>
                          </a:solidFill>
                          <a:latin typeface="+mn-lt"/>
                          <a:ea typeface="+mn-ea"/>
                          <a:cs typeface="+mn-cs"/>
                        </a:rPr>
                        <a:t>Назначение профессии:</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управление транспортным средством в целях перевозки людей, грузов.</a:t>
                      </a:r>
                      <a:endParaRPr lang="ru-RU" sz="900" dirty="0"/>
                    </a:p>
                  </a:txBody>
                  <a:tcPr/>
                </a:tc>
                <a:tc hMerge="1">
                  <a:txBody>
                    <a:bodyPr/>
                    <a:lstStyle/>
                    <a:p>
                      <a:endParaRPr lang="ru-RU" dirty="0"/>
                    </a:p>
                  </a:txBody>
                  <a:tcPr/>
                </a:tc>
              </a:tr>
              <a:tr h="516799">
                <a:tc gridSpan="2">
                  <a:txBody>
                    <a:bodyPr/>
                    <a:lstStyle/>
                    <a:p>
                      <a:r>
                        <a:rPr lang="ru-RU" sz="1050" b="1" i="0" kern="1200" dirty="0" smtClean="0">
                          <a:solidFill>
                            <a:schemeClr val="dk1"/>
                          </a:solidFill>
                          <a:latin typeface="+mn-lt"/>
                          <a:ea typeface="+mn-ea"/>
                          <a:cs typeface="+mn-cs"/>
                        </a:rPr>
                        <a:t>Основные решаемые задачи:</a:t>
                      </a:r>
                      <a:endParaRPr lang="ru-RU" sz="105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поддержание в исправном состоянии транспортного средства;</a:t>
                      </a:r>
                    </a:p>
                    <a:p>
                      <a:r>
                        <a:rPr lang="ru-RU" sz="900" b="1" i="0" u="none" strike="noStrike" kern="1200" dirty="0" smtClean="0">
                          <a:solidFill>
                            <a:schemeClr val="dk1"/>
                          </a:solidFill>
                          <a:latin typeface="+mn-lt"/>
                          <a:ea typeface="+mn-ea"/>
                          <a:cs typeface="+mn-cs"/>
                        </a:rPr>
                        <a:t>управление транспортным средством;</a:t>
                      </a:r>
                    </a:p>
                    <a:p>
                      <a:r>
                        <a:rPr lang="ru-RU" sz="900" b="1" i="0" u="none" strike="noStrike" kern="1200" dirty="0" smtClean="0">
                          <a:solidFill>
                            <a:schemeClr val="dk1"/>
                          </a:solidFill>
                          <a:latin typeface="+mn-lt"/>
                          <a:ea typeface="+mn-ea"/>
                          <a:cs typeface="+mn-cs"/>
                        </a:rPr>
                        <a:t>своевременное заполнение транспортной документации.</a:t>
                      </a:r>
                      <a:endParaRPr lang="ru-RU" sz="900" b="1" i="0" u="none" strike="noStrike" kern="1200" dirty="0">
                        <a:solidFill>
                          <a:schemeClr val="dk1"/>
                        </a:solidFill>
                        <a:latin typeface="+mn-lt"/>
                        <a:ea typeface="+mn-ea"/>
                        <a:cs typeface="+mn-cs"/>
                      </a:endParaRPr>
                    </a:p>
                  </a:txBody>
                  <a:tcPr/>
                </a:tc>
                <a:tc hMerge="1">
                  <a:txBody>
                    <a:bodyPr/>
                    <a:lstStyle/>
                    <a:p>
                      <a:endParaRPr lang="ru-RU" dirty="0"/>
                    </a:p>
                  </a:txBody>
                  <a:tcPr/>
                </a:tc>
              </a:tr>
              <a:tr h="156885">
                <a:tc gridSpan="2">
                  <a:txBody>
                    <a:bodyPr/>
                    <a:lstStyle/>
                    <a:p>
                      <a:pPr algn="ctr"/>
                      <a:r>
                        <a:rPr lang="ru-RU" sz="1050" b="1" dirty="0">
                          <a:latin typeface="Verdana"/>
                        </a:rPr>
                        <a:t>Профессионально-важные качества:</a:t>
                      </a:r>
                      <a:endParaRPr lang="ru-RU" sz="1050" dirty="0">
                        <a:latin typeface="Verdana"/>
                      </a:endParaRPr>
                    </a:p>
                  </a:txBody>
                  <a:tcPr marL="28575" marR="28575" marT="28575" marB="28575" anchor="ctr"/>
                </a:tc>
                <a:tc hMerge="1">
                  <a:txBody>
                    <a:bodyPr/>
                    <a:lstStyle/>
                    <a:p>
                      <a:endParaRPr lang="ru-RU"/>
                    </a:p>
                  </a:txBody>
                  <a:tcPr/>
                </a:tc>
              </a:tr>
              <a:tr h="1928767">
                <a:tc>
                  <a:txBody>
                    <a:bodyPr/>
                    <a:lstStyle/>
                    <a:p>
                      <a:pPr>
                        <a:buFont typeface="Arial"/>
                        <a:buChar char="•"/>
                      </a:pPr>
                      <a:r>
                        <a:rPr lang="ru-RU" sz="900" b="1" u="none" strike="noStrike" dirty="0">
                          <a:latin typeface="Arial"/>
                        </a:rPr>
                        <a:t>дисциплинированность;</a:t>
                      </a:r>
                    </a:p>
                    <a:p>
                      <a:pPr>
                        <a:buFont typeface="Arial"/>
                        <a:buChar char="•"/>
                      </a:pPr>
                      <a:r>
                        <a:rPr lang="ru-RU" sz="900" b="1" u="none" strike="noStrike" dirty="0">
                          <a:latin typeface="Arial"/>
                        </a:rPr>
                        <a:t>самообладание, эмоциональная уравновешенность, выдержка;</a:t>
                      </a:r>
                    </a:p>
                    <a:p>
                      <a:pPr>
                        <a:buFont typeface="Arial"/>
                        <a:buChar char="•"/>
                      </a:pPr>
                      <a:r>
                        <a:rPr lang="ru-RU" sz="900" b="1" u="none" strike="noStrike" dirty="0">
                          <a:latin typeface="Arial"/>
                        </a:rPr>
                        <a:t>самостоятельность;</a:t>
                      </a:r>
                    </a:p>
                    <a:p>
                      <a:pPr>
                        <a:buFont typeface="Arial"/>
                        <a:buChar char="•"/>
                      </a:pPr>
                      <a:r>
                        <a:rPr lang="ru-RU" sz="9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900" b="1" u="none" strike="noStrike" dirty="0">
                          <a:latin typeface="Arial"/>
                        </a:rPr>
                        <a:t>способность планировать свою деятельность во времени;</a:t>
                      </a:r>
                    </a:p>
                    <a:p>
                      <a:pPr>
                        <a:buFont typeface="Arial"/>
                        <a:buChar char="•"/>
                      </a:pPr>
                      <a:r>
                        <a:rPr lang="ru-RU" sz="900" b="1" u="none" strike="noStrike" dirty="0">
                          <a:latin typeface="Arial"/>
                        </a:rPr>
                        <a:t>способность рационально действовать в экстремальных ситуациях;</a:t>
                      </a:r>
                    </a:p>
                    <a:p>
                      <a:pPr>
                        <a:buFont typeface="Arial"/>
                        <a:buChar char="•"/>
                      </a:pPr>
                      <a:r>
                        <a:rPr lang="ru-RU" sz="900" b="1" u="none" strike="noStrike" dirty="0">
                          <a:latin typeface="Arial"/>
                        </a:rPr>
                        <a:t>адаптация зрения к темноте, свету; ручная моторика; острота зрения;</a:t>
                      </a:r>
                    </a:p>
                    <a:p>
                      <a:pPr>
                        <a:buFont typeface="Arial"/>
                        <a:buChar char="•"/>
                      </a:pPr>
                      <a:r>
                        <a:rPr lang="ru-RU" sz="900" b="1" u="none" strike="noStrike" dirty="0">
                          <a:latin typeface="Arial"/>
                        </a:rPr>
                        <a:t>хорошее зрительное восприятие расстояний между предметами;</a:t>
                      </a:r>
                    </a:p>
                    <a:p>
                      <a:pPr>
                        <a:buFont typeface="Arial"/>
                        <a:buChar char="•"/>
                      </a:pPr>
                      <a:r>
                        <a:rPr lang="ru-RU" sz="900" b="1" u="none" strike="noStrike" dirty="0">
                          <a:latin typeface="Arial"/>
                        </a:rPr>
                        <a:t>способность к различению фигуры (предмета, отметки, сигнала и пр.) на малоконтрастном фоне;</a:t>
                      </a:r>
                    </a:p>
                    <a:p>
                      <a:pPr>
                        <a:buFont typeface="Arial"/>
                        <a:buChar char="•"/>
                      </a:pPr>
                      <a:r>
                        <a:rPr lang="ru-RU" sz="900" b="1" u="none" strike="noStrike" dirty="0">
                          <a:latin typeface="Arial"/>
                        </a:rPr>
                        <a:t>хорошее цветовое восприятие;</a:t>
                      </a:r>
                    </a:p>
                    <a:p>
                      <a:pPr>
                        <a:buFont typeface="Arial"/>
                        <a:buChar char="•"/>
                      </a:pPr>
                      <a:r>
                        <a:rPr lang="ru-RU" sz="900" b="1" u="none" strike="noStrike" dirty="0">
                          <a:latin typeface="Arial"/>
                        </a:rPr>
                        <a:t>концентрированность внимания;</a:t>
                      </a:r>
                    </a:p>
                    <a:p>
                      <a:pPr>
                        <a:buFont typeface="Arial"/>
                        <a:buChar char="•"/>
                      </a:pPr>
                      <a:r>
                        <a:rPr lang="ru-RU" sz="900" b="1" u="none" strike="noStrike" dirty="0">
                          <a:latin typeface="Arial"/>
                        </a:rPr>
                        <a:t>развитый объем внимания (способность одновременно воспринимать несколько объектов);</a:t>
                      </a:r>
                    </a:p>
                  </a:txBody>
                  <a:tcPr marL="28575" marR="28575" marT="28575" marB="28575" anchor="ctr"/>
                </a:tc>
                <a:tc>
                  <a:txBody>
                    <a:bodyPr/>
                    <a:lstStyle/>
                    <a:p>
                      <a:pPr>
                        <a:buFont typeface="Arial"/>
                        <a:buChar char="•"/>
                      </a:pPr>
                      <a:r>
                        <a:rPr lang="ru-RU" sz="900" b="1" u="none" strike="noStrike">
                          <a:latin typeface="Arial"/>
                        </a:rPr>
                        <a:t>помехоустойчивость внимания;</a:t>
                      </a:r>
                    </a:p>
                    <a:p>
                      <a:pPr>
                        <a:buFont typeface="Arial"/>
                        <a:buChar char="•"/>
                      </a:pPr>
                      <a:r>
                        <a:rPr lang="ru-RU" sz="900" b="1" u="none" strike="noStrike">
                          <a:latin typeface="Arial"/>
                        </a:rPr>
                        <a:t>способность к распределению внимания между несколькими объектами или видами деятельности;</a:t>
                      </a:r>
                    </a:p>
                    <a:p>
                      <a:pPr>
                        <a:buFont typeface="Arial"/>
                        <a:buChar char="•"/>
                      </a:pPr>
                      <a:r>
                        <a:rPr lang="ru-RU" sz="900" b="1" u="none" strike="noStrike">
                          <a:latin typeface="Arial"/>
                        </a:rPr>
                        <a:t>способность к зрительным представлениям;</a:t>
                      </a:r>
                    </a:p>
                    <a:p>
                      <a:pPr>
                        <a:buFont typeface="Arial"/>
                        <a:buChar char="•"/>
                      </a:pPr>
                      <a:r>
                        <a:rPr lang="ru-RU" sz="900" b="1" u="none" strike="noStrike">
                          <a:latin typeface="Arial"/>
                        </a:rPr>
                        <a:t>аналитичность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a:latin typeface="Arial"/>
                        </a:rPr>
                        <a:t>динамичность мышления;</a:t>
                      </a:r>
                    </a:p>
                    <a:p>
                      <a:pPr>
                        <a:buFont typeface="Arial"/>
                        <a:buChar char="•"/>
                      </a:pPr>
                      <a:r>
                        <a:rPr lang="ru-RU" sz="900" b="1" u="none" strike="noStrike">
                          <a:latin typeface="Arial"/>
                        </a:rPr>
                        <a:t>зрительная память;</a:t>
                      </a:r>
                    </a:p>
                    <a:p>
                      <a:pPr>
                        <a:buFont typeface="Arial"/>
                        <a:buChar char="•"/>
                      </a:pPr>
                      <a:r>
                        <a:rPr lang="ru-RU" sz="900" b="1" u="none" strike="noStrike">
                          <a:latin typeface="Arial"/>
                        </a:rPr>
                        <a:t>образная память;</a:t>
                      </a:r>
                    </a:p>
                    <a:p>
                      <a:pPr>
                        <a:buFont typeface="Arial"/>
                        <a:buChar char="•"/>
                      </a:pPr>
                      <a:r>
                        <a:rPr lang="ru-RU" sz="900" b="1" u="none" strike="noStrike">
                          <a:latin typeface="Arial"/>
                        </a:rPr>
                        <a:t>способность реагировать на неожиданный сигнал посредством определённых движений;</a:t>
                      </a:r>
                    </a:p>
                    <a:p>
                      <a:pPr>
                        <a:buFont typeface="Arial"/>
                        <a:buChar char="•"/>
                      </a:pPr>
                      <a:r>
                        <a:rPr lang="ru-RU" sz="900" b="1" u="none" strike="noStrike">
                          <a:latin typeface="Arial"/>
                        </a:rPr>
                        <a:t>сохранение работоспособности при развивающемся утомлении;</a:t>
                      </a:r>
                    </a:p>
                    <a:p>
                      <a:pPr>
                        <a:buFont typeface="Arial"/>
                        <a:buChar char="•"/>
                      </a:pPr>
                      <a:r>
                        <a:rPr lang="ru-RU" sz="900" b="1" u="none" strike="noStrike">
                          <a:latin typeface="Arial"/>
                        </a:rPr>
                        <a:t>физическая подготовленность к воздействию неблагоприятных факторов профессиональной среды;</a:t>
                      </a:r>
                    </a:p>
                    <a:p>
                      <a:pPr>
                        <a:buFont typeface="Arial"/>
                        <a:buChar char="•"/>
                      </a:pPr>
                      <a:r>
                        <a:rPr lang="ru-RU" sz="900" b="1" u="none" strike="noStrike">
                          <a:latin typeface="Arial"/>
                        </a:rPr>
                        <a:t>быстрота реакции;</a:t>
                      </a:r>
                    </a:p>
                    <a:p>
                      <a:pPr>
                        <a:buFont typeface="Arial"/>
                        <a:buChar char="•"/>
                      </a:pPr>
                      <a:r>
                        <a:rPr lang="ru-RU" sz="900" b="1" u="none" strike="noStrike">
                          <a:latin typeface="Arial"/>
                        </a:rPr>
                        <a:t>умение быстро ориентироваться в окружающей обстановке;</a:t>
                      </a:r>
                    </a:p>
                    <a:p>
                      <a:pPr>
                        <a:buFont typeface="Arial"/>
                        <a:buChar char="•"/>
                      </a:pPr>
                      <a:r>
                        <a:rPr lang="ru-RU" sz="900" b="1" u="none" strike="noStrike">
                          <a:latin typeface="Arial"/>
                        </a:rPr>
                        <a:t>умение правильно и эффективно распределять время.</a:t>
                      </a:r>
                    </a:p>
                  </a:txBody>
                  <a:tcPr marL="28575" marR="28575" marT="28575" marB="28575" anchor="ctr"/>
                </a:tc>
              </a:tr>
              <a:tr h="156885">
                <a:tc gridSpan="2">
                  <a:txBody>
                    <a:bodyPr/>
                    <a:lstStyle/>
                    <a:p>
                      <a:pPr algn="ctr"/>
                      <a:r>
                        <a:rPr lang="ru-RU" sz="1050" b="1" dirty="0">
                          <a:latin typeface="Verdana"/>
                        </a:rPr>
                        <a:t>Заболевания, противопоказанные для профессии:</a:t>
                      </a:r>
                      <a:endParaRPr lang="ru-RU" sz="1050" dirty="0">
                        <a:latin typeface="Verdana"/>
                      </a:endParaRPr>
                    </a:p>
                  </a:txBody>
                  <a:tcPr marL="28575" marR="28575" marT="28575" marB="28575" anchor="ctr"/>
                </a:tc>
                <a:tc hMerge="1">
                  <a:txBody>
                    <a:bodyPr/>
                    <a:lstStyle/>
                    <a:p>
                      <a:endParaRPr lang="ru-RU"/>
                    </a:p>
                  </a:txBody>
                  <a:tcPr/>
                </a:tc>
              </a:tr>
              <a:tr h="1042826">
                <a:tc>
                  <a:txBody>
                    <a:bodyPr/>
                    <a:lstStyle/>
                    <a:p>
                      <a:pPr>
                        <a:buFont typeface="Arial"/>
                        <a:buChar char="•"/>
                      </a:pPr>
                      <a:r>
                        <a:rPr lang="ru-RU" sz="900" b="1" u="none" strike="noStrike" dirty="0">
                          <a:latin typeface="Arial"/>
                        </a:rPr>
                        <a:t>заболевания сердца или нарушения артериального давления;</a:t>
                      </a:r>
                    </a:p>
                    <a:p>
                      <a:pPr>
                        <a:buFont typeface="Arial"/>
                        <a:buChar char="•"/>
                      </a:pPr>
                      <a:r>
                        <a:rPr lang="ru-RU" sz="900" b="1" u="none" strike="noStrike" dirty="0">
                          <a:latin typeface="Arial"/>
                        </a:rPr>
                        <a:t>нервно-психические расстройства;</a:t>
                      </a:r>
                    </a:p>
                    <a:p>
                      <a:pPr>
                        <a:buFont typeface="Arial"/>
                        <a:buChar char="•"/>
                      </a:pPr>
                      <a:r>
                        <a:rPr lang="ru-RU" sz="900" b="1" u="none" strike="noStrike" dirty="0">
                          <a:latin typeface="Arial"/>
                        </a:rPr>
                        <a:t>судороги, потери сознания;</a:t>
                      </a:r>
                    </a:p>
                    <a:p>
                      <a:pPr>
                        <a:buFont typeface="Arial"/>
                        <a:buChar char="•"/>
                      </a:pPr>
                      <a:r>
                        <a:rPr lang="ru-RU" sz="900" b="1" u="none" strike="noStrike" dirty="0">
                          <a:latin typeface="Arial"/>
                        </a:rPr>
                        <a:t>употребление наркотиков, зависимость от алкоголя;</a:t>
                      </a:r>
                    </a:p>
                    <a:p>
                      <a:pPr>
                        <a:buFont typeface="Arial"/>
                        <a:buChar char="•"/>
                      </a:pPr>
                      <a:r>
                        <a:rPr lang="ru-RU" sz="900" b="1" u="none" strike="noStrike" dirty="0">
                          <a:latin typeface="Arial"/>
                        </a:rPr>
                        <a:t>некорректируемое снижение остроты зрения;</a:t>
                      </a:r>
                    </a:p>
                    <a:p>
                      <a:pPr>
                        <a:buFont typeface="Arial"/>
                        <a:buChar char="•"/>
                      </a:pPr>
                      <a:r>
                        <a:rPr lang="ru-RU" sz="900" b="1" u="none" strike="noStrike" dirty="0">
                          <a:latin typeface="Arial"/>
                        </a:rPr>
                        <a:t>нарушение цветоразличения, бинокулярного зрения;</a:t>
                      </a:r>
                    </a:p>
                    <a:p>
                      <a:pPr>
                        <a:buFont typeface="Arial"/>
                        <a:buChar char="•"/>
                      </a:pPr>
                      <a:r>
                        <a:rPr lang="ru-RU" sz="900" b="1" u="none" strike="noStrike" dirty="0">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900" b="1" u="none" strike="noStrike" dirty="0">
                          <a:latin typeface="Arial"/>
                        </a:rPr>
                        <a:t>расстройства слуха;</a:t>
                      </a:r>
                    </a:p>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дрожание рук;</a:t>
                      </a:r>
                    </a:p>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боязнь высоты;</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заболевания органов пищеварения и выделения;</a:t>
                      </a:r>
                    </a:p>
                    <a:p>
                      <a:pPr>
                        <a:buFont typeface="Arial"/>
                        <a:buChar char="•"/>
                      </a:pPr>
                      <a:r>
                        <a:rPr lang="ru-RU" sz="900" b="1" u="none" strike="noStrike" dirty="0">
                          <a:latin typeface="Arial"/>
                        </a:rPr>
                        <a:t>геморроидальные расстройства;</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378371">
                <a:tc gridSpan="2">
                  <a:txBody>
                    <a:bodyPr/>
                    <a:lstStyle/>
                    <a:p>
                      <a:pPr algn="l"/>
                      <a:r>
                        <a:rPr lang="ru-RU" sz="1050" b="1" dirty="0" smtClean="0">
                          <a:latin typeface="Verdana"/>
                        </a:rPr>
                        <a:t>Уровень образования</a:t>
                      </a:r>
                      <a:endParaRPr lang="ru-RU" sz="1050" dirty="0">
                        <a:latin typeface="Verdana"/>
                      </a:endParaRPr>
                    </a:p>
                    <a:p>
                      <a:r>
                        <a:rPr lang="ru-RU" sz="900" dirty="0">
                          <a:latin typeface="Verdana"/>
                        </a:rPr>
                        <a:t>Профессии обучают автошколы, специализированные курсы, школы, </a:t>
                      </a:r>
                      <a:r>
                        <a:rPr lang="ru-RU" sz="900" dirty="0" err="1">
                          <a:latin typeface="Verdana"/>
                        </a:rPr>
                        <a:t>цетры</a:t>
                      </a:r>
                      <a:r>
                        <a:rPr lang="ru-RU" sz="900" dirty="0">
                          <a:latin typeface="Verdana"/>
                        </a:rPr>
                        <a:t>.</a:t>
                      </a:r>
                      <a:br>
                        <a:rPr lang="ru-RU" sz="900" dirty="0">
                          <a:latin typeface="Verdana"/>
                        </a:rPr>
                      </a:br>
                      <a:r>
                        <a:rPr lang="ru-RU" sz="900" dirty="0">
                          <a:latin typeface="Verdana"/>
                        </a:rPr>
                        <a:t>Специальности: водитель категории А, В, С, D, E; водитель автобуса; водитель троллейбуса; водитель трамвая.</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a:t>Гравер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539552" y="620688"/>
          <a:ext cx="8229600" cy="6183630"/>
        </p:xfrm>
        <a:graphic>
          <a:graphicData uri="http://schemas.openxmlformats.org/drawingml/2006/table">
            <a:tbl>
              <a:tblPr firstRow="1" bandRow="1">
                <a:tableStyleId>{5C22544A-7EE6-4342-B048-85BDC9FD1C3A}</a:tableStyleId>
              </a:tblPr>
              <a:tblGrid>
                <a:gridCol w="4114800"/>
                <a:gridCol w="4114800"/>
              </a:tblGrid>
              <a:tr h="497371">
                <a:tc gridSpan="2">
                  <a:txBody>
                    <a:bodyPr/>
                    <a:lstStyle/>
                    <a:p>
                      <a:r>
                        <a:rPr lang="ru-RU" sz="1100" b="1" i="0" kern="1200" dirty="0" smtClean="0">
                          <a:solidFill>
                            <a:schemeClr val="lt1"/>
                          </a:solidFill>
                          <a:latin typeface="+mn-lt"/>
                          <a:ea typeface="+mn-ea"/>
                          <a:cs typeface="+mn-cs"/>
                        </a:rPr>
                        <a:t>Назначение профессии "Гравер":</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производство граверных работ (надписей, художественных изображений, клеймений) на изделиях из металла, стекла, пластмассы, резины и других материалах (изготовление трафаретов, шкал приборов, печатей и т.п.) с помощью специального оборудования (гравировальных станков) или вручную.</a:t>
                      </a:r>
                      <a:endParaRPr lang="ru-RU" sz="1000" dirty="0"/>
                    </a:p>
                  </a:txBody>
                  <a:tcPr/>
                </a:tc>
                <a:tc hMerge="1">
                  <a:txBody>
                    <a:bodyPr/>
                    <a:lstStyle/>
                    <a:p>
                      <a:endParaRPr lang="ru-RU" dirty="0"/>
                    </a:p>
                  </a:txBody>
                  <a:tcPr/>
                </a:tc>
              </a:tr>
              <a:tr h="1050005">
                <a:tc gridSpan="2">
                  <a:txBody>
                    <a:bodyPr/>
                    <a:lstStyle/>
                    <a:p>
                      <a:r>
                        <a:rPr lang="ru-RU" sz="1100" b="1" i="0" kern="1200" dirty="0" smtClean="0">
                          <a:solidFill>
                            <a:schemeClr val="dk1"/>
                          </a:solidFill>
                          <a:latin typeface="+mn-lt"/>
                          <a:ea typeface="+mn-ea"/>
                          <a:cs typeface="+mn-cs"/>
                        </a:rPr>
                        <a:t>Основные решаемые задачи профессии "Гравер":</a:t>
                      </a:r>
                      <a:endParaRPr lang="ru-RU" sz="11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уяснение полученной задачи;</a:t>
                      </a:r>
                    </a:p>
                    <a:p>
                      <a:r>
                        <a:rPr lang="ru-RU" sz="1000" b="1" i="0" u="none" strike="noStrike" kern="1200" dirty="0" smtClean="0">
                          <a:solidFill>
                            <a:schemeClr val="dk1"/>
                          </a:solidFill>
                          <a:latin typeface="+mn-lt"/>
                          <a:ea typeface="+mn-ea"/>
                          <a:cs typeface="+mn-cs"/>
                        </a:rPr>
                        <a:t>изучение изделия;</a:t>
                      </a:r>
                    </a:p>
                    <a:p>
                      <a:r>
                        <a:rPr lang="ru-RU" sz="1000" b="1" i="0" u="none" strike="noStrike" kern="1200" dirty="0" smtClean="0">
                          <a:solidFill>
                            <a:schemeClr val="dk1"/>
                          </a:solidFill>
                          <a:latin typeface="+mn-lt"/>
                          <a:ea typeface="+mn-ea"/>
                          <a:cs typeface="+mn-cs"/>
                        </a:rPr>
                        <a:t>выбор метода и средств работы;</a:t>
                      </a:r>
                    </a:p>
                    <a:p>
                      <a:r>
                        <a:rPr lang="ru-RU" sz="1000" b="1" i="0" u="none" strike="noStrike" kern="1200" dirty="0" smtClean="0">
                          <a:solidFill>
                            <a:schemeClr val="dk1"/>
                          </a:solidFill>
                          <a:latin typeface="+mn-lt"/>
                          <a:ea typeface="+mn-ea"/>
                          <a:cs typeface="+mn-cs"/>
                        </a:rPr>
                        <a:t>подготовка изделия к гравировке;</a:t>
                      </a:r>
                    </a:p>
                    <a:p>
                      <a:r>
                        <a:rPr lang="ru-RU" sz="1000" b="1" i="0" u="none" strike="noStrike" kern="1200" dirty="0" smtClean="0">
                          <a:solidFill>
                            <a:schemeClr val="dk1"/>
                          </a:solidFill>
                          <a:latin typeface="+mn-lt"/>
                          <a:ea typeface="+mn-ea"/>
                          <a:cs typeface="+mn-cs"/>
                        </a:rPr>
                        <a:t>производство граверных работ;</a:t>
                      </a:r>
                    </a:p>
                    <a:p>
                      <a:r>
                        <a:rPr lang="ru-RU" sz="1000" b="1" i="0" u="none" strike="noStrike" kern="1200" dirty="0" smtClean="0">
                          <a:solidFill>
                            <a:schemeClr val="dk1"/>
                          </a:solidFill>
                          <a:latin typeface="+mn-lt"/>
                          <a:ea typeface="+mn-ea"/>
                          <a:cs typeface="+mn-cs"/>
                        </a:rPr>
                        <a:t>проверка точности выполнения задачи.</a:t>
                      </a:r>
                    </a:p>
                  </a:txBody>
                  <a:tcPr/>
                </a:tc>
                <a:tc hMerge="1">
                  <a:txBody>
                    <a:bodyPr/>
                    <a:lstStyle/>
                    <a:p>
                      <a:endParaRPr lang="ru-RU" dirty="0"/>
                    </a:p>
                  </a:txBody>
                  <a:tcPr/>
                </a:tc>
              </a:tr>
              <a:tr h="189968">
                <a:tc gridSpan="2">
                  <a:txBody>
                    <a:bodyPr/>
                    <a:lstStyle/>
                    <a:p>
                      <a:pPr algn="ctr"/>
                      <a:r>
                        <a:rPr lang="ru-RU" sz="1100" b="1" dirty="0">
                          <a:latin typeface="Verdana"/>
                        </a:rPr>
                        <a:t>Профессионально–важные качества профессии "Гравер":</a:t>
                      </a:r>
                      <a:endParaRPr lang="ru-RU" sz="1100" dirty="0">
                        <a:latin typeface="Verdana"/>
                      </a:endParaRPr>
                    </a:p>
                  </a:txBody>
                  <a:tcPr marL="28575" marR="28575" marT="28575" marB="28575" anchor="ctr"/>
                </a:tc>
                <a:tc hMerge="1">
                  <a:txBody>
                    <a:bodyPr/>
                    <a:lstStyle/>
                    <a:p>
                      <a:endParaRPr lang="ru-RU"/>
                    </a:p>
                  </a:txBody>
                  <a:tcPr/>
                </a:tc>
              </a:tr>
              <a:tr h="1986030">
                <a:tc>
                  <a:txBody>
                    <a:bodyPr/>
                    <a:lstStyle/>
                    <a:p>
                      <a:pPr>
                        <a:buFont typeface="Arial"/>
                        <a:buChar char="•"/>
                      </a:pPr>
                      <a:r>
                        <a:rPr lang="ru-RU" sz="1000" b="1" u="none" strike="noStrike" dirty="0">
                          <a:latin typeface="Arial"/>
                        </a:rPr>
                        <a:t>аккуратность в работе самостоятельность;</a:t>
                      </a:r>
                    </a:p>
                    <a:p>
                      <a:pPr>
                        <a:buFont typeface="Arial"/>
                        <a:buChar char="•"/>
                      </a:pPr>
                      <a:r>
                        <a:rPr lang="ru-RU" sz="1000" b="1" u="none" strike="noStrike" dirty="0">
                          <a:latin typeface="Arial"/>
                        </a:rPr>
                        <a:t>старательность, исполнительность;</a:t>
                      </a:r>
                    </a:p>
                    <a:p>
                      <a:pPr>
                        <a:buFont typeface="Arial"/>
                        <a:buChar char="•"/>
                      </a:pPr>
                      <a:r>
                        <a:rPr lang="ru-RU" sz="1000" b="1" u="none" strike="noStrike" dirty="0">
                          <a:latin typeface="Arial"/>
                        </a:rPr>
                        <a:t>усидчивость;</a:t>
                      </a:r>
                    </a:p>
                    <a:p>
                      <a:pPr>
                        <a:buFont typeface="Arial"/>
                        <a:buChar char="•"/>
                      </a:pPr>
                      <a:r>
                        <a:rPr lang="ru-RU" sz="1000" b="1" u="none" strike="noStrike" dirty="0">
                          <a:latin typeface="Arial"/>
                        </a:rPr>
                        <a:t>стремление к профессиональному совершенству;</a:t>
                      </a:r>
                    </a:p>
                    <a:p>
                      <a:pPr>
                        <a:buFont typeface="Arial"/>
                        <a:buChar char="•"/>
                      </a:pPr>
                      <a:r>
                        <a:rPr lang="ru-RU" sz="1000" b="1" u="none" strike="noStrike" dirty="0">
                          <a:latin typeface="Arial"/>
                        </a:rPr>
                        <a:t>педантичность;</a:t>
                      </a:r>
                    </a:p>
                    <a:p>
                      <a:pPr>
                        <a:buFont typeface="Arial"/>
                        <a:buChar char="•"/>
                      </a:pPr>
                      <a:r>
                        <a:rPr lang="ru-RU" sz="1000" b="1" u="none" strike="noStrike" dirty="0" err="1">
                          <a:latin typeface="Arial"/>
                        </a:rPr>
                        <a:t>мышечно</a:t>
                      </a:r>
                      <a:r>
                        <a:rPr lang="ru-RU" sz="1000" b="1" u="none" strike="noStrike" dirty="0">
                          <a:latin typeface="Arial"/>
                        </a:rPr>
                        <a:t>–суставная чувствительность усилий или сопротивления;</a:t>
                      </a:r>
                    </a:p>
                    <a:p>
                      <a:pPr>
                        <a:buFont typeface="Arial"/>
                        <a:buChar char="•"/>
                      </a:pPr>
                      <a:r>
                        <a:rPr lang="ru-RU" sz="1000" b="1" u="none" strike="noStrike" dirty="0">
                          <a:latin typeface="Arial"/>
                        </a:rPr>
                        <a:t>острота зрения;</a:t>
                      </a:r>
                    </a:p>
                    <a:p>
                      <a:pPr>
                        <a:buFont typeface="Arial"/>
                        <a:buChar char="•"/>
                      </a:pPr>
                      <a:r>
                        <a:rPr lang="ru-RU" sz="1000" b="1" u="none" strike="noStrike" dirty="0">
                          <a:latin typeface="Arial"/>
                        </a:rPr>
                        <a:t>тактильная чувствительность (</a:t>
                      </a:r>
                      <a:r>
                        <a:rPr lang="ru-RU" sz="1000" b="1" u="none" strike="noStrike" dirty="0" err="1">
                          <a:latin typeface="Arial"/>
                        </a:rPr>
                        <a:t>чувствительность</a:t>
                      </a:r>
                      <a:r>
                        <a:rPr lang="ru-RU" sz="1000" b="1" u="none" strike="noStrike" dirty="0">
                          <a:latin typeface="Arial"/>
                        </a:rPr>
                        <a:t> пальцев);</a:t>
                      </a:r>
                    </a:p>
                    <a:p>
                      <a:pPr>
                        <a:buFont typeface="Arial"/>
                        <a:buChar char="•"/>
                      </a:pPr>
                      <a:r>
                        <a:rPr lang="ru-RU" sz="1000" b="1" u="none" strike="noStrike" dirty="0">
                          <a:latin typeface="Arial"/>
                        </a:rPr>
                        <a:t>глазомер линейный, угловой, объемный;</a:t>
                      </a:r>
                    </a:p>
                    <a:p>
                      <a:pPr>
                        <a:buFont typeface="Arial"/>
                        <a:buChar char="•"/>
                      </a:pPr>
                      <a:r>
                        <a:rPr lang="ru-RU" sz="1000" b="1" u="none" strike="noStrike" dirty="0">
                          <a:latin typeface="Arial"/>
                        </a:rPr>
                        <a:t>цветовое восприятие;</a:t>
                      </a:r>
                    </a:p>
                    <a:p>
                      <a:pPr>
                        <a:buFont typeface="Arial"/>
                        <a:buChar char="•"/>
                      </a:pPr>
                      <a:r>
                        <a:rPr lang="ru-RU" sz="1000" b="1" u="none" strike="noStrike" dirty="0">
                          <a:latin typeface="Arial"/>
                        </a:rPr>
                        <a:t>концентрированность внимания;</a:t>
                      </a:r>
                    </a:p>
                    <a:p>
                      <a:pPr>
                        <a:buFont typeface="Arial"/>
                        <a:buChar char="•"/>
                      </a:pPr>
                      <a:r>
                        <a:rPr lang="ru-RU" sz="1000" b="1" u="none" strike="noStrike" dirty="0">
                          <a:latin typeface="Arial"/>
                        </a:rPr>
                        <a:t>помехоустойчивость внимания;</a:t>
                      </a:r>
                    </a:p>
                    <a:p>
                      <a:pPr>
                        <a:buFont typeface="Arial"/>
                        <a:buChar char="•"/>
                      </a:pPr>
                      <a:r>
                        <a:rPr lang="ru-RU" sz="1000" b="1" u="none" strike="noStrike" dirty="0">
                          <a:latin typeface="Arial"/>
                        </a:rPr>
                        <a:t>способность к созданию образа по словесному описанию;</a:t>
                      </a:r>
                    </a:p>
                  </a:txBody>
                  <a:tcPr marL="28575" marR="28575" marT="28575" marB="28575" anchor="ctr"/>
                </a:tc>
                <a:tc>
                  <a:txBody>
                    <a:bodyPr/>
                    <a:lstStyle/>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a:latin typeface="Arial"/>
                        </a:rPr>
                        <a:t>ассоциативность мышления;</a:t>
                      </a:r>
                    </a:p>
                    <a:p>
                      <a:pPr>
                        <a:buFont typeface="Arial"/>
                        <a:buChar char="•"/>
                      </a:pPr>
                      <a:r>
                        <a:rPr lang="ru-RU" sz="1000" b="1" u="none" strike="noStrike" dirty="0">
                          <a:latin typeface="Arial"/>
                        </a:rPr>
                        <a:t>интуитивное мышление;</a:t>
                      </a:r>
                    </a:p>
                    <a:p>
                      <a:pPr>
                        <a:buFont typeface="Arial"/>
                        <a:buChar char="•"/>
                      </a:pPr>
                      <a:r>
                        <a:rPr lang="ru-RU" sz="1000" b="1" u="none" strike="noStrike" dirty="0">
                          <a:latin typeface="Arial"/>
                        </a:rPr>
                        <a:t>развитая зрительная и тактильная память;</a:t>
                      </a:r>
                    </a:p>
                    <a:p>
                      <a:pPr>
                        <a:buFont typeface="Arial"/>
                        <a:buChar char="•"/>
                      </a:pPr>
                      <a:r>
                        <a:rPr lang="ru-RU" sz="1000" b="1" u="none" strike="noStrike" dirty="0">
                          <a:latin typeface="Arial"/>
                        </a:rPr>
                        <a:t>способность к быстрой выработке сенсомоторных навыков;</a:t>
                      </a:r>
                    </a:p>
                    <a:p>
                      <a:pPr>
                        <a:buFont typeface="Arial"/>
                        <a:buChar char="•"/>
                      </a:pPr>
                      <a:r>
                        <a:rPr lang="ru-RU" sz="1000" b="1" u="none" strike="noStrike" dirty="0">
                          <a:latin typeface="Arial"/>
                        </a:rPr>
                        <a:t>способность к выполнению мелких точных движений;</a:t>
                      </a:r>
                    </a:p>
                    <a:p>
                      <a:pPr>
                        <a:buFont typeface="Arial"/>
                        <a:buChar char="•"/>
                      </a:pPr>
                      <a:r>
                        <a:rPr lang="ru-RU" sz="1000" b="1" u="none" strike="noStrike" dirty="0">
                          <a:latin typeface="Arial"/>
                        </a:rPr>
                        <a:t>твердость руки, устойчивость кистей рук (низкий тремор);</a:t>
                      </a:r>
                    </a:p>
                    <a:p>
                      <a:pPr>
                        <a:buFont typeface="Arial"/>
                        <a:buChar char="•"/>
                      </a:pPr>
                      <a:r>
                        <a:rPr lang="ru-RU" sz="1000" b="1" u="none" strike="noStrike" dirty="0">
                          <a:latin typeface="Arial"/>
                        </a:rPr>
                        <a:t>навыки черчения;</a:t>
                      </a:r>
                    </a:p>
                    <a:p>
                      <a:pPr>
                        <a:buFont typeface="Arial"/>
                        <a:buChar char="•"/>
                      </a:pPr>
                      <a:r>
                        <a:rPr lang="ru-RU" sz="1000" b="1" u="none" strike="noStrike" dirty="0">
                          <a:latin typeface="Arial"/>
                        </a:rPr>
                        <a:t>чувство гармонии;</a:t>
                      </a:r>
                    </a:p>
                    <a:p>
                      <a:pPr>
                        <a:buFont typeface="Arial"/>
                        <a:buChar char="•"/>
                      </a:pPr>
                      <a:r>
                        <a:rPr lang="ru-RU" sz="1000" b="1" u="none" strike="noStrike" dirty="0">
                          <a:latin typeface="Arial"/>
                        </a:rPr>
                        <a:t>чувство симметрии;</a:t>
                      </a:r>
                    </a:p>
                    <a:p>
                      <a:pPr>
                        <a:buFont typeface="Arial"/>
                        <a:buChar char="•"/>
                      </a:pPr>
                      <a:r>
                        <a:rPr lang="ru-RU" sz="1000" b="1" u="none" strike="noStrike" dirty="0">
                          <a:latin typeface="Arial"/>
                        </a:rPr>
                        <a:t>развитый эстетический и художественный вкус.</a:t>
                      </a:r>
                    </a:p>
                  </a:txBody>
                  <a:tcPr marL="28575" marR="28575" marT="28575" marB="28575" anchor="ctr"/>
                </a:tc>
              </a:tr>
              <a:tr h="189968">
                <a:tc gridSpan="2">
                  <a:txBody>
                    <a:bodyPr/>
                    <a:lstStyle/>
                    <a:p>
                      <a:pPr algn="ctr"/>
                      <a:r>
                        <a:rPr lang="ru-RU" sz="1100" b="1" dirty="0">
                          <a:latin typeface="Verdana"/>
                        </a:rPr>
                        <a:t>Заболевания, противопоказанные для профессии "Гравер":</a:t>
                      </a:r>
                      <a:endParaRPr lang="ru-RU" sz="1100" dirty="0">
                        <a:latin typeface="Verdana"/>
                      </a:endParaRPr>
                    </a:p>
                  </a:txBody>
                  <a:tcPr marL="28575" marR="28575" marT="28575" marB="28575" anchor="ctr"/>
                </a:tc>
                <a:tc hMerge="1">
                  <a:txBody>
                    <a:bodyPr/>
                    <a:lstStyle/>
                    <a:p>
                      <a:endParaRPr lang="ru-RU"/>
                    </a:p>
                  </a:txBody>
                  <a:tcPr/>
                </a:tc>
              </a:tr>
              <a:tr h="1018920">
                <a:tc>
                  <a:txBody>
                    <a:bodyPr/>
                    <a:lstStyle/>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расстройства слуха;</a:t>
                      </a:r>
                    </a:p>
                    <a:p>
                      <a:pPr>
                        <a:buFont typeface="Arial"/>
                        <a:buChar char="•"/>
                      </a:pPr>
                      <a:r>
                        <a:rPr lang="ru-RU" sz="1000" b="1" u="none" strike="noStrike">
                          <a:latin typeface="Arial"/>
                        </a:rPr>
                        <a:t>аллергии;</a:t>
                      </a:r>
                    </a:p>
                  </a:txBody>
                  <a:tcPr marL="28575" marR="28575" marT="28575" marB="28575" anchor="ctr"/>
                </a:tc>
                <a:tc>
                  <a:txBody>
                    <a:bodyPr/>
                    <a:lstStyle/>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дрожание рук;</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заболевания органов дыхания;</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656253">
                <a:tc gridSpan="2">
                  <a:txBody>
                    <a:bodyPr/>
                    <a:lstStyle/>
                    <a:p>
                      <a:r>
                        <a:rPr lang="ru-RU" sz="1100" b="1" dirty="0">
                          <a:latin typeface="Verdana"/>
                        </a:rPr>
                        <a:t>Уровень образования профессии "Гравер"</a:t>
                      </a:r>
                      <a:endParaRPr lang="ru-RU" sz="1100" dirty="0">
                        <a:latin typeface="Verdana"/>
                      </a:endParaRPr>
                    </a:p>
                    <a:p>
                      <a:r>
                        <a:rPr lang="ru-RU" sz="1000" dirty="0">
                          <a:latin typeface="Verdana"/>
                        </a:rPr>
                        <a:t>Для овладения профессией "Гравер" необходимо либо начальное, либо высшее профессиональное образование. Направления: ПРОИЗВОДСТВО ХУДОЖЕСТВЕННЫХ И ЮВЕЛИРНЫХ ИЗДЕЛИЙ, КУЛЬТУРА И ИСКУССТВО, ТЕХНИКА И ТЕХНОЛОГИИ.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a:t>Клинер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400599"/>
        </p:xfrm>
        <a:graphic>
          <a:graphicData uri="http://schemas.openxmlformats.org/drawingml/2006/table">
            <a:tbl>
              <a:tblPr firstRow="1" bandRow="1">
                <a:tableStyleId>{5C22544A-7EE6-4342-B048-85BDC9FD1C3A}</a:tableStyleId>
              </a:tblPr>
              <a:tblGrid>
                <a:gridCol w="4114800"/>
                <a:gridCol w="4114800"/>
              </a:tblGrid>
              <a:tr h="265539">
                <a:tc gridSpan="2">
                  <a:txBody>
                    <a:bodyPr/>
                    <a:lstStyle/>
                    <a:p>
                      <a:r>
                        <a:rPr lang="ru-RU" sz="1100" b="1" i="0" kern="1200" dirty="0" smtClean="0">
                          <a:solidFill>
                            <a:schemeClr val="lt1"/>
                          </a:solidFill>
                          <a:latin typeface="+mn-lt"/>
                          <a:ea typeface="+mn-ea"/>
                          <a:cs typeface="+mn-cs"/>
                        </a:rPr>
                        <a:t>Назначение профессии "Клинер":</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комплексная уборка помещений.</a:t>
                      </a:r>
                      <a:endParaRPr lang="ru-RU" sz="1000" dirty="0"/>
                    </a:p>
                  </a:txBody>
                  <a:tcPr/>
                </a:tc>
                <a:tc hMerge="1">
                  <a:txBody>
                    <a:bodyPr/>
                    <a:lstStyle/>
                    <a:p>
                      <a:endParaRPr lang="ru-RU" dirty="0"/>
                    </a:p>
                  </a:txBody>
                  <a:tcPr/>
                </a:tc>
              </a:tr>
              <a:tr h="890338">
                <a:tc gridSpan="2">
                  <a:txBody>
                    <a:bodyPr/>
                    <a:lstStyle/>
                    <a:p>
                      <a:r>
                        <a:rPr lang="ru-RU" sz="1100" b="1" i="0" kern="1200" dirty="0" smtClean="0">
                          <a:solidFill>
                            <a:schemeClr val="dk1"/>
                          </a:solidFill>
                          <a:latin typeface="+mn-lt"/>
                          <a:ea typeface="+mn-ea"/>
                          <a:cs typeface="+mn-cs"/>
                        </a:rPr>
                        <a:t>Основные решаемые задачи профессии "Клинер":</a:t>
                      </a:r>
                      <a:endParaRPr lang="ru-RU" sz="11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получение заказа и уяснение задач;</a:t>
                      </a:r>
                    </a:p>
                    <a:p>
                      <a:r>
                        <a:rPr lang="ru-RU" sz="1000" b="1" i="0" u="none" strike="noStrike" kern="1200" dirty="0" smtClean="0">
                          <a:solidFill>
                            <a:schemeClr val="dk1"/>
                          </a:solidFill>
                          <a:latin typeface="+mn-lt"/>
                          <a:ea typeface="+mn-ea"/>
                          <a:cs typeface="+mn-cs"/>
                        </a:rPr>
                        <a:t>выбор методов, сил и средств работы;</a:t>
                      </a:r>
                    </a:p>
                    <a:p>
                      <a:r>
                        <a:rPr lang="ru-RU" sz="1000" b="1" i="0" u="none" strike="noStrike" kern="1200" dirty="0" smtClean="0">
                          <a:solidFill>
                            <a:schemeClr val="dk1"/>
                          </a:solidFill>
                          <a:latin typeface="+mn-lt"/>
                          <a:ea typeface="+mn-ea"/>
                          <a:cs typeface="+mn-cs"/>
                        </a:rPr>
                        <a:t>выполнение заказа;</a:t>
                      </a:r>
                    </a:p>
                    <a:p>
                      <a:r>
                        <a:rPr lang="ru-RU" sz="1000" b="1" i="0" u="none" strike="noStrike" kern="1200" dirty="0" smtClean="0">
                          <a:solidFill>
                            <a:schemeClr val="dk1"/>
                          </a:solidFill>
                          <a:latin typeface="+mn-lt"/>
                          <a:ea typeface="+mn-ea"/>
                          <a:cs typeface="+mn-cs"/>
                        </a:rPr>
                        <a:t>расчет с клиентом по итогам работ.</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230394">
                <a:tc gridSpan="2">
                  <a:txBody>
                    <a:bodyPr/>
                    <a:lstStyle/>
                    <a:p>
                      <a:pPr algn="ctr"/>
                      <a:r>
                        <a:rPr lang="ru-RU" sz="1100" b="1" dirty="0">
                          <a:latin typeface="Verdana"/>
                        </a:rPr>
                        <a:t>Профессионально–важные качества профессии "Клинер":</a:t>
                      </a:r>
                      <a:endParaRPr lang="ru-RU" sz="1100" dirty="0">
                        <a:latin typeface="Verdana"/>
                      </a:endParaRPr>
                    </a:p>
                  </a:txBody>
                  <a:tcPr marL="28575" marR="28575" marT="28575" marB="28575" anchor="ctr"/>
                </a:tc>
                <a:tc hMerge="1">
                  <a:txBody>
                    <a:bodyPr/>
                    <a:lstStyle/>
                    <a:p>
                      <a:endParaRPr lang="ru-RU"/>
                    </a:p>
                  </a:txBody>
                  <a:tcPr/>
                </a:tc>
              </a:tr>
              <a:tr h="2089169">
                <a:tc>
                  <a:txBody>
                    <a:bodyPr/>
                    <a:lstStyle/>
                    <a:p>
                      <a:pPr>
                        <a:buFont typeface="Arial"/>
                        <a:buChar char="•"/>
                      </a:pPr>
                      <a:r>
                        <a:rPr lang="ru-RU" sz="1000" b="1" u="none" strike="noStrike" dirty="0">
                          <a:latin typeface="Arial"/>
                        </a:rPr>
                        <a:t>аккуратность;</a:t>
                      </a:r>
                    </a:p>
                    <a:p>
                      <a:pPr>
                        <a:buFont typeface="Arial"/>
                        <a:buChar char="•"/>
                      </a:pPr>
                      <a:r>
                        <a:rPr lang="ru-RU" sz="1000" b="1" u="none" strike="noStrike" dirty="0">
                          <a:latin typeface="Arial"/>
                        </a:rPr>
                        <a:t>дисциплинированность;</a:t>
                      </a:r>
                    </a:p>
                    <a:p>
                      <a:pPr>
                        <a:buFont typeface="Arial"/>
                        <a:buChar char="•"/>
                      </a:pPr>
                      <a:r>
                        <a:rPr lang="ru-RU" sz="1000" b="1" u="none" strike="noStrike" dirty="0">
                          <a:latin typeface="Arial"/>
                        </a:rPr>
                        <a:t>организованность, самодисциплина;</a:t>
                      </a:r>
                    </a:p>
                    <a:p>
                      <a:pPr>
                        <a:buFont typeface="Arial"/>
                        <a:buChar char="•"/>
                      </a:pPr>
                      <a:r>
                        <a:rPr lang="ru-RU" sz="1000" b="1" u="none" strike="noStrike" dirty="0">
                          <a:latin typeface="Arial"/>
                        </a:rPr>
                        <a:t>пунктуальность, педантичность;</a:t>
                      </a:r>
                    </a:p>
                    <a:p>
                      <a:pPr>
                        <a:buFont typeface="Arial"/>
                        <a:buChar char="•"/>
                      </a:pPr>
                      <a:r>
                        <a:rPr lang="ru-RU" sz="1000" b="1" u="none" strike="noStrike" dirty="0">
                          <a:latin typeface="Arial"/>
                        </a:rPr>
                        <a:t>способность переносить неприятные ощущения (дурной запах, грязь) без потрясений;</a:t>
                      </a:r>
                    </a:p>
                    <a:p>
                      <a:pPr>
                        <a:buFont typeface="Arial"/>
                        <a:buChar char="•"/>
                      </a:pPr>
                      <a:r>
                        <a:rPr lang="ru-RU" sz="1000" b="1" u="none" strike="noStrike" dirty="0">
                          <a:latin typeface="Arial"/>
                        </a:rPr>
                        <a:t>старательность, исполнительность;</a:t>
                      </a:r>
                    </a:p>
                    <a:p>
                      <a:pPr>
                        <a:buFont typeface="Arial"/>
                        <a:buChar char="•"/>
                      </a:pPr>
                      <a:r>
                        <a:rPr lang="ru-RU" sz="1000" b="1" u="none" strike="noStrike" dirty="0">
                          <a:latin typeface="Arial"/>
                        </a:rPr>
                        <a:t>способность планировать свою деятельность во времени;</a:t>
                      </a:r>
                    </a:p>
                    <a:p>
                      <a:pPr>
                        <a:buFont typeface="Arial"/>
                        <a:buChar char="•"/>
                      </a:pPr>
                      <a:r>
                        <a:rPr lang="ru-RU" sz="1000" b="1" u="none" strike="noStrike" dirty="0">
                          <a:latin typeface="Arial"/>
                        </a:rPr>
                        <a:t>острота зрения;</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txBody>
                  <a:tcPr marL="28575" marR="28575" marT="28575" marB="28575" anchor="ctr"/>
                </a:tc>
                <a:tc>
                  <a:txBody>
                    <a:bodyPr/>
                    <a:lstStyle/>
                    <a:p>
                      <a:pPr>
                        <a:buFont typeface="Arial"/>
                        <a:buChar char="•"/>
                      </a:pPr>
                      <a:r>
                        <a:rPr lang="ru-RU" sz="1000" b="1" u="none" strike="noStrike" dirty="0">
                          <a:latin typeface="Arial"/>
                        </a:rPr>
                        <a:t>трудолюбие;</a:t>
                      </a:r>
                    </a:p>
                    <a:p>
                      <a:pPr>
                        <a:buFont typeface="Arial"/>
                        <a:buChar char="•"/>
                      </a:pPr>
                      <a:r>
                        <a:rPr lang="ru-RU" sz="1000" b="1" u="none" strike="noStrike" dirty="0">
                          <a:latin typeface="Arial"/>
                        </a:rPr>
                        <a:t>техническое мышление;</a:t>
                      </a:r>
                    </a:p>
                    <a:p>
                      <a:pPr>
                        <a:buFont typeface="Arial"/>
                        <a:buChar char="•"/>
                      </a:pPr>
                      <a:r>
                        <a:rPr lang="ru-RU" sz="1000" b="1" u="none" strike="noStrike" dirty="0">
                          <a:latin typeface="Arial"/>
                        </a:rPr>
                        <a:t>предметность (объекты реального мира и их признаки) мышления;</a:t>
                      </a:r>
                    </a:p>
                    <a:p>
                      <a:pPr>
                        <a:buFont typeface="Arial"/>
                        <a:buChar char="•"/>
                      </a:pPr>
                      <a:r>
                        <a:rPr lang="ru-RU" sz="1000" b="1" u="none" strike="noStrike" dirty="0">
                          <a:latin typeface="Arial"/>
                        </a:rPr>
                        <a:t>хорошая координация движений рук и ног;</a:t>
                      </a:r>
                    </a:p>
                    <a:p>
                      <a:pPr>
                        <a:buFont typeface="Arial"/>
                        <a:buChar char="•"/>
                      </a:pPr>
                      <a:r>
                        <a:rPr lang="ru-RU" sz="1000" b="1" u="none" strike="noStrike" dirty="0">
                          <a:latin typeface="Arial"/>
                        </a:rPr>
                        <a:t>хорошее общее физическое развитие – выносливость, </a:t>
                      </a:r>
                      <a:r>
                        <a:rPr lang="ru-RU" sz="1000" b="1" u="none" strike="noStrike" dirty="0" err="1">
                          <a:latin typeface="Arial"/>
                        </a:rPr>
                        <a:t>координированность</a:t>
                      </a:r>
                      <a:r>
                        <a:rPr lang="ru-RU" sz="1000" b="1" u="none" strike="noStrike" dirty="0">
                          <a:latin typeface="Arial"/>
                        </a:rPr>
                        <a:t>, сила, быстрота;</a:t>
                      </a:r>
                    </a:p>
                    <a:p>
                      <a:pPr>
                        <a:buFont typeface="Arial"/>
                        <a:buChar char="•"/>
                      </a:pPr>
                      <a:r>
                        <a:rPr lang="ru-RU" sz="1000" b="1" u="none" strike="noStrike" dirty="0">
                          <a:latin typeface="Arial"/>
                        </a:rPr>
                        <a:t>энергичность;</a:t>
                      </a:r>
                    </a:p>
                    <a:p>
                      <a:pPr>
                        <a:buFont typeface="Arial"/>
                        <a:buChar char="•"/>
                      </a:pPr>
                      <a:r>
                        <a:rPr lang="ru-RU" sz="1000" b="1" u="none" strike="noStrike" dirty="0">
                          <a:latin typeface="Arial"/>
                        </a:rPr>
                        <a:t>упорство;</a:t>
                      </a:r>
                    </a:p>
                    <a:p>
                      <a:pPr>
                        <a:buFont typeface="Arial"/>
                        <a:buChar char="•"/>
                      </a:pPr>
                      <a:r>
                        <a:rPr lang="ru-RU" sz="1000" b="1" u="none" strike="noStrike" dirty="0">
                          <a:latin typeface="Arial"/>
                        </a:rPr>
                        <a:t>усидчивость;</a:t>
                      </a:r>
                    </a:p>
                    <a:p>
                      <a:pPr>
                        <a:buFont typeface="Arial"/>
                        <a:buChar char="•"/>
                      </a:pPr>
                      <a:r>
                        <a:rPr lang="ru-RU" sz="1000" b="1" u="none" strike="noStrike" dirty="0">
                          <a:latin typeface="Arial"/>
                        </a:rPr>
                        <a:t>способность заниматься длительное время кропотливой работой;</a:t>
                      </a:r>
                    </a:p>
                    <a:p>
                      <a:pPr>
                        <a:buFont typeface="Arial"/>
                        <a:buChar char="•"/>
                      </a:pPr>
                      <a:r>
                        <a:rPr lang="ru-RU" sz="1000" b="1" u="none" strike="noStrike" dirty="0">
                          <a:latin typeface="Arial"/>
                        </a:rPr>
                        <a:t>способность работать в команде.</a:t>
                      </a:r>
                    </a:p>
                  </a:txBody>
                  <a:tcPr marL="28575" marR="28575" marT="28575" marB="28575" anchor="ctr"/>
                </a:tc>
              </a:tr>
              <a:tr h="230394">
                <a:tc gridSpan="2">
                  <a:txBody>
                    <a:bodyPr/>
                    <a:lstStyle/>
                    <a:p>
                      <a:pPr algn="ctr"/>
                      <a:r>
                        <a:rPr lang="ru-RU" sz="1100" b="1" dirty="0">
                          <a:latin typeface="Verdana"/>
                        </a:rPr>
                        <a:t>Заболевания, противопоказанные для профессии "Клинер":</a:t>
                      </a:r>
                      <a:endParaRPr lang="ru-RU" sz="1100" dirty="0">
                        <a:latin typeface="Verdana"/>
                      </a:endParaRPr>
                    </a:p>
                  </a:txBody>
                  <a:tcPr marL="28575" marR="28575" marT="28575" marB="28575" anchor="ctr"/>
                </a:tc>
                <a:tc hMerge="1">
                  <a:txBody>
                    <a:bodyPr/>
                    <a:lstStyle/>
                    <a:p>
                      <a:endParaRPr lang="ru-RU"/>
                    </a:p>
                  </a:txBody>
                  <a:tcPr/>
                </a:tc>
              </a:tr>
              <a:tr h="1308171">
                <a:tc>
                  <a:txBody>
                    <a:bodyPr/>
                    <a:lstStyle/>
                    <a:p>
                      <a:pPr>
                        <a:buFont typeface="Arial"/>
                        <a:buChar char="•"/>
                      </a:pPr>
                      <a:r>
                        <a:rPr lang="ru-RU" sz="1000" b="1" u="none" strike="noStrike" dirty="0">
                          <a:latin typeface="Arial"/>
                        </a:rPr>
                        <a:t>заболевания сердца или нарушения артериального давления;</a:t>
                      </a:r>
                    </a:p>
                    <a:p>
                      <a:pPr>
                        <a:buFont typeface="Arial"/>
                        <a:buChar char="•"/>
                      </a:pPr>
                      <a:r>
                        <a:rPr lang="ru-RU" sz="1000" b="1" u="none" strike="noStrike" dirty="0">
                          <a:latin typeface="Arial"/>
                        </a:rPr>
                        <a:t>употребление наркотиков, зависимость от алкоголя;</a:t>
                      </a:r>
                    </a:p>
                    <a:p>
                      <a:pPr>
                        <a:buFont typeface="Arial"/>
                        <a:buChar char="•"/>
                      </a:pPr>
                      <a:r>
                        <a:rPr lang="ru-RU" sz="1000" b="1" u="none" strike="noStrike" dirty="0">
                          <a:latin typeface="Arial"/>
                        </a:rPr>
                        <a:t>некорректируемое снижение остроты зрения;</a:t>
                      </a:r>
                    </a:p>
                    <a:p>
                      <a:pPr>
                        <a:buFont typeface="Arial"/>
                        <a:buChar char="•"/>
                      </a:pPr>
                      <a:r>
                        <a:rPr lang="ru-RU" sz="1000" b="1" u="none" strike="noStrike" dirty="0">
                          <a:latin typeface="Arial"/>
                        </a:rPr>
                        <a:t>нарушение цветоразличения, бинокулярного зрения;</a:t>
                      </a:r>
                    </a:p>
                    <a:p>
                      <a:pPr>
                        <a:buFont typeface="Arial"/>
                        <a:buChar char="•"/>
                      </a:pPr>
                      <a:r>
                        <a:rPr lang="ru-RU" sz="1000" b="1" u="none" strike="noStrike" dirty="0">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дрожание рук;</a:t>
                      </a:r>
                    </a:p>
                    <a:p>
                      <a:pPr>
                        <a:buFont typeface="Arial"/>
                        <a:buChar char="•"/>
                      </a:pPr>
                      <a:r>
                        <a:rPr lang="ru-RU" sz="1000" b="1" u="none" strike="noStrike" dirty="0">
                          <a:latin typeface="Arial"/>
                        </a:rPr>
                        <a:t>боязнь высоты;</a:t>
                      </a:r>
                    </a:p>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аллергии;</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заболевания органов дыхания.</a:t>
                      </a:r>
                    </a:p>
                  </a:txBody>
                  <a:tcPr marL="28575" marR="28575" marT="28575" marB="28575" anchor="ctr"/>
                </a:tc>
              </a:tr>
              <a:tr h="386594">
                <a:tc gridSpan="2">
                  <a:txBody>
                    <a:bodyPr/>
                    <a:lstStyle/>
                    <a:p>
                      <a:r>
                        <a:rPr lang="ru-RU" sz="1100" b="1" dirty="0">
                          <a:latin typeface="Verdana"/>
                        </a:rPr>
                        <a:t>Уровень образования профессии "Клинер"</a:t>
                      </a:r>
                      <a:endParaRPr lang="ru-RU" sz="1100" dirty="0">
                        <a:latin typeface="Verdana"/>
                      </a:endParaRPr>
                    </a:p>
                    <a:p>
                      <a:r>
                        <a:rPr lang="ru-RU" sz="1000" dirty="0">
                          <a:latin typeface="Verdana"/>
                        </a:rPr>
                        <a:t>Для овладения профессией "Клинер" необходима специальная подготовка на базе </a:t>
                      </a:r>
                      <a:r>
                        <a:rPr lang="ru-RU" sz="1000" dirty="0" err="1">
                          <a:latin typeface="Verdana"/>
                        </a:rPr>
                        <a:t>клининговой</a:t>
                      </a:r>
                      <a:r>
                        <a:rPr lang="ru-RU" sz="1000" dirty="0">
                          <a:latin typeface="Verdana"/>
                        </a:rPr>
                        <a:t> организации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Крановщик (машинист-оператор подъемного крана</a:t>
            </a:r>
            <a:r>
              <a:rPr lang="ru-RU" sz="1200" b="1" dirty="0" smtClean="0"/>
              <a:t>)</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404664"/>
          <a:ext cx="8229600" cy="6275070"/>
        </p:xfrm>
        <a:graphic>
          <a:graphicData uri="http://schemas.openxmlformats.org/drawingml/2006/table">
            <a:tbl>
              <a:tblPr firstRow="1" bandRow="1">
                <a:tableStyleId>{5C22544A-7EE6-4342-B048-85BDC9FD1C3A}</a:tableStyleId>
              </a:tblPr>
              <a:tblGrid>
                <a:gridCol w="4114800"/>
                <a:gridCol w="4114800"/>
              </a:tblGrid>
              <a:tr h="165137">
                <a:tc gridSpan="2">
                  <a:txBody>
                    <a:bodyPr/>
                    <a:lstStyle/>
                    <a:p>
                      <a:r>
                        <a:rPr lang="ru-RU" sz="900" b="1" i="0" kern="1200" dirty="0" smtClean="0">
                          <a:solidFill>
                            <a:schemeClr val="lt1"/>
                          </a:solidFill>
                          <a:latin typeface="+mn-lt"/>
                          <a:ea typeface="+mn-ea"/>
                          <a:cs typeface="+mn-cs"/>
                        </a:rPr>
                        <a:t>Назначение профессии "Крановщик (машинист–оператор подъемного крана)": </a:t>
                      </a:r>
                      <a:r>
                        <a:rPr lang="ru-RU" sz="800" b="0" i="0" kern="1200" dirty="0" smtClean="0">
                          <a:solidFill>
                            <a:schemeClr val="lt1"/>
                          </a:solidFill>
                          <a:latin typeface="+mn-lt"/>
                          <a:ea typeface="+mn-ea"/>
                          <a:cs typeface="+mn-cs"/>
                        </a:rPr>
                        <a:t>подъем, погрузка, разгрузка, различного рода грузов.</a:t>
                      </a:r>
                      <a:endParaRPr lang="ru-RU" sz="800" dirty="0"/>
                    </a:p>
                  </a:txBody>
                  <a:tcPr/>
                </a:tc>
                <a:tc hMerge="1">
                  <a:txBody>
                    <a:bodyPr/>
                    <a:lstStyle/>
                    <a:p>
                      <a:endParaRPr lang="ru-RU" dirty="0"/>
                    </a:p>
                  </a:txBody>
                  <a:tcPr/>
                </a:tc>
              </a:tr>
              <a:tr h="1014411">
                <a:tc gridSpan="2">
                  <a:txBody>
                    <a:bodyPr/>
                    <a:lstStyle/>
                    <a:p>
                      <a:r>
                        <a:rPr lang="ru-RU" sz="900" b="1" i="0" kern="1200" dirty="0" smtClean="0">
                          <a:solidFill>
                            <a:schemeClr val="dk1"/>
                          </a:solidFill>
                          <a:latin typeface="+mn-lt"/>
                          <a:ea typeface="+mn-ea"/>
                          <a:cs typeface="+mn-cs"/>
                        </a:rPr>
                        <a:t>Основные решаемые задачи профессии "Крановщик (машинист–оператор подъемного крана)":</a:t>
                      </a:r>
                      <a:endParaRPr lang="ru-RU" sz="9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проверка исправности всех механизмов, металлоконструкций и других частей крана;</a:t>
                      </a:r>
                    </a:p>
                    <a:p>
                      <a:r>
                        <a:rPr lang="ru-RU" sz="800" b="1" i="0" u="none" strike="noStrike" kern="1200" dirty="0" smtClean="0">
                          <a:solidFill>
                            <a:schemeClr val="dk1"/>
                          </a:solidFill>
                          <a:latin typeface="+mn-lt"/>
                          <a:ea typeface="+mn-ea"/>
                          <a:cs typeface="+mn-cs"/>
                        </a:rPr>
                        <a:t>ознакомление с проектом </a:t>
                      </a:r>
                      <a:r>
                        <a:rPr lang="ru-RU" sz="800" b="1" i="0" u="none" strike="noStrike" kern="1200" dirty="0" err="1" smtClean="0">
                          <a:solidFill>
                            <a:schemeClr val="dk1"/>
                          </a:solidFill>
                          <a:latin typeface="+mn-lt"/>
                          <a:ea typeface="+mn-ea"/>
                          <a:cs typeface="+mn-cs"/>
                        </a:rPr>
                        <a:t>строительно</a:t>
                      </a:r>
                      <a:r>
                        <a:rPr lang="ru-RU" sz="800" b="1" i="0" u="none" strike="noStrike" kern="1200" dirty="0" smtClean="0">
                          <a:solidFill>
                            <a:schemeClr val="dk1"/>
                          </a:solidFill>
                          <a:latin typeface="+mn-lt"/>
                          <a:ea typeface="+mn-ea"/>
                          <a:cs typeface="+mn-cs"/>
                        </a:rPr>
                        <a:t>–монтажных работ, технологическими картами погрузки, разгрузки и складирования грузов;</a:t>
                      </a:r>
                    </a:p>
                    <a:p>
                      <a:r>
                        <a:rPr lang="ru-RU" sz="800" b="1" i="0" u="none" strike="noStrike" kern="1200" dirty="0" smtClean="0">
                          <a:solidFill>
                            <a:schemeClr val="dk1"/>
                          </a:solidFill>
                          <a:latin typeface="+mn-lt"/>
                          <a:ea typeface="+mn-ea"/>
                          <a:cs typeface="+mn-cs"/>
                        </a:rPr>
                        <a:t>проверка состояния площадки для установки крана;</a:t>
                      </a:r>
                    </a:p>
                    <a:p>
                      <a:r>
                        <a:rPr lang="ru-RU" sz="800" b="1" i="0" u="none" strike="noStrike" kern="1200" dirty="0" smtClean="0">
                          <a:solidFill>
                            <a:schemeClr val="dk1"/>
                          </a:solidFill>
                          <a:latin typeface="+mn-lt"/>
                          <a:ea typeface="+mn-ea"/>
                          <a:cs typeface="+mn-cs"/>
                        </a:rPr>
                        <a:t>установка крана для выполнения </a:t>
                      </a:r>
                      <a:r>
                        <a:rPr lang="ru-RU" sz="800" b="1" i="0" u="none" strike="noStrike" kern="1200" dirty="0" err="1" smtClean="0">
                          <a:solidFill>
                            <a:schemeClr val="dk1"/>
                          </a:solidFill>
                          <a:latin typeface="+mn-lt"/>
                          <a:ea typeface="+mn-ea"/>
                          <a:cs typeface="+mn-cs"/>
                        </a:rPr>
                        <a:t>строительно</a:t>
                      </a:r>
                      <a:r>
                        <a:rPr lang="ru-RU" sz="800" b="1" i="0" u="none" strike="noStrike" kern="1200" dirty="0" smtClean="0">
                          <a:solidFill>
                            <a:schemeClr val="dk1"/>
                          </a:solidFill>
                          <a:latin typeface="+mn-lt"/>
                          <a:ea typeface="+mn-ea"/>
                          <a:cs typeface="+mn-cs"/>
                        </a:rPr>
                        <a:t>–монтажных работ на дополнительные опоры;</a:t>
                      </a:r>
                    </a:p>
                    <a:p>
                      <a:r>
                        <a:rPr lang="ru-RU" sz="800" b="1" i="0" u="none" strike="noStrike" kern="1200" dirty="0" smtClean="0">
                          <a:solidFill>
                            <a:schemeClr val="dk1"/>
                          </a:solidFill>
                          <a:latin typeface="+mn-lt"/>
                          <a:ea typeface="+mn-ea"/>
                          <a:cs typeface="+mn-cs"/>
                        </a:rPr>
                        <a:t>производство перемещения грузов по сигналу стропальщика;</a:t>
                      </a:r>
                    </a:p>
                    <a:p>
                      <a:r>
                        <a:rPr lang="ru-RU" sz="800" b="1" i="0" u="none" strike="noStrike" kern="1200" dirty="0" smtClean="0">
                          <a:solidFill>
                            <a:schemeClr val="dk1"/>
                          </a:solidFill>
                          <a:latin typeface="+mn-lt"/>
                          <a:ea typeface="+mn-ea"/>
                          <a:cs typeface="+mn-cs"/>
                        </a:rPr>
                        <a:t>четкое следование регламенту работ, профессиональным инструкциям, требованиям безопасности;</a:t>
                      </a:r>
                    </a:p>
                    <a:p>
                      <a:r>
                        <a:rPr lang="ru-RU" sz="800" b="1" i="0" u="none" strike="noStrike" kern="1200" dirty="0" smtClean="0">
                          <a:solidFill>
                            <a:schemeClr val="dk1"/>
                          </a:solidFill>
                          <a:latin typeface="+mn-lt"/>
                          <a:ea typeface="+mn-ea"/>
                          <a:cs typeface="+mn-cs"/>
                        </a:rPr>
                        <a:t>содержание механизмов и оборудования крана в чистоте и исправности;</a:t>
                      </a:r>
                    </a:p>
                    <a:p>
                      <a:r>
                        <a:rPr lang="ru-RU" sz="800" b="1" i="0" u="none" strike="noStrike" kern="1200" dirty="0" smtClean="0">
                          <a:solidFill>
                            <a:schemeClr val="dk1"/>
                          </a:solidFill>
                          <a:latin typeface="+mn-lt"/>
                          <a:ea typeface="+mn-ea"/>
                          <a:cs typeface="+mn-cs"/>
                        </a:rPr>
                        <a:t>при возникновении неисправности крана – подача заявки на выполнение ремонтных работ.</a:t>
                      </a:r>
                    </a:p>
                    <a:p>
                      <a:endParaRPr lang="ru-RU" sz="800" dirty="0"/>
                    </a:p>
                  </a:txBody>
                  <a:tcPr/>
                </a:tc>
                <a:tc hMerge="1">
                  <a:txBody>
                    <a:bodyPr/>
                    <a:lstStyle/>
                    <a:p>
                      <a:endParaRPr lang="ru-RU" dirty="0"/>
                    </a:p>
                  </a:txBody>
                  <a:tcPr/>
                </a:tc>
              </a:tr>
              <a:tr h="138597">
                <a:tc gridSpan="2">
                  <a:txBody>
                    <a:bodyPr/>
                    <a:lstStyle/>
                    <a:p>
                      <a:pPr algn="ctr"/>
                      <a:r>
                        <a:rPr lang="ru-RU" sz="900" b="1" dirty="0">
                          <a:latin typeface="Verdana"/>
                        </a:rPr>
                        <a:t>Профессионально–важные качества профессии "Крановщик (машинист–оператор подъемного крана)":</a:t>
                      </a:r>
                      <a:endParaRPr lang="ru-RU" sz="900" dirty="0">
                        <a:latin typeface="Verdana"/>
                      </a:endParaRPr>
                    </a:p>
                  </a:txBody>
                  <a:tcPr marL="28575" marR="28575" marT="28575" marB="28575" anchor="ctr"/>
                </a:tc>
                <a:tc hMerge="1">
                  <a:txBody>
                    <a:bodyPr/>
                    <a:lstStyle/>
                    <a:p>
                      <a:endParaRPr lang="ru-RU"/>
                    </a:p>
                  </a:txBody>
                  <a:tcPr/>
                </a:tc>
              </a:tr>
              <a:tr h="2214602">
                <a:tc>
                  <a:txBody>
                    <a:bodyPr/>
                    <a:lstStyle/>
                    <a:p>
                      <a:pPr>
                        <a:buFont typeface="Arial"/>
                        <a:buChar char="•"/>
                      </a:pPr>
                      <a:r>
                        <a:rPr lang="ru-RU" sz="800" b="1" u="none" strike="noStrike" dirty="0">
                          <a:latin typeface="Arial"/>
                        </a:rPr>
                        <a:t>аккуратность;</a:t>
                      </a:r>
                    </a:p>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способность рационально действовать в экстремальных ситуациях;</a:t>
                      </a:r>
                    </a:p>
                    <a:p>
                      <a:pPr>
                        <a:buFont typeface="Arial"/>
                        <a:buChar char="•"/>
                      </a:pPr>
                      <a:r>
                        <a:rPr lang="ru-RU" sz="800" b="1" u="none" strike="noStrike" dirty="0">
                          <a:latin typeface="Arial"/>
                        </a:rPr>
                        <a:t>быстрая адаптация зрения к темноте, свету;</a:t>
                      </a:r>
                    </a:p>
                    <a:p>
                      <a:pPr>
                        <a:buFont typeface="Arial"/>
                        <a:buChar char="•"/>
                      </a:pPr>
                      <a:r>
                        <a:rPr lang="ru-RU" sz="800" b="1" u="none" strike="noStrike" dirty="0" err="1">
                          <a:latin typeface="Arial"/>
                        </a:rPr>
                        <a:t>мышечно</a:t>
                      </a:r>
                      <a:r>
                        <a:rPr lang="ru-RU" sz="800" b="1" u="none" strike="noStrike" dirty="0">
                          <a:latin typeface="Arial"/>
                        </a:rPr>
                        <a:t>–суставная чувствительность усилий или сопротивления;</a:t>
                      </a:r>
                    </a:p>
                    <a:p>
                      <a:pPr>
                        <a:buFont typeface="Arial"/>
                        <a:buChar char="•"/>
                      </a:pPr>
                      <a:r>
                        <a:rPr lang="ru-RU" sz="800" b="1" u="none" strike="noStrike" dirty="0">
                          <a:latin typeface="Arial"/>
                        </a:rPr>
                        <a:t>острота зрения;</a:t>
                      </a:r>
                    </a:p>
                    <a:p>
                      <a:pPr>
                        <a:buFont typeface="Arial"/>
                        <a:buChar char="•"/>
                      </a:pPr>
                      <a:r>
                        <a:rPr lang="ru-RU" sz="800" b="1" u="none" strike="noStrike" dirty="0">
                          <a:latin typeface="Arial"/>
                        </a:rPr>
                        <a:t>ощущение равновесия;</a:t>
                      </a:r>
                    </a:p>
                    <a:p>
                      <a:pPr>
                        <a:buFont typeface="Arial"/>
                        <a:buChar char="•"/>
                      </a:pPr>
                      <a:r>
                        <a:rPr lang="ru-RU" sz="800" b="1" u="none" strike="noStrike" dirty="0">
                          <a:latin typeface="Arial"/>
                        </a:rPr>
                        <a:t>быстрая хорошая зрительная оценка размеров предметов;</a:t>
                      </a:r>
                    </a:p>
                    <a:p>
                      <a:pPr>
                        <a:buFont typeface="Arial"/>
                        <a:buChar char="•"/>
                      </a:pPr>
                      <a:r>
                        <a:rPr lang="ru-RU" sz="800" b="1" u="none" strike="noStrike" dirty="0">
                          <a:latin typeface="Arial"/>
                        </a:rPr>
                        <a:t>хорошее зрительное восприятие расстояний между предметами;</a:t>
                      </a:r>
                    </a:p>
                    <a:p>
                      <a:pPr>
                        <a:buFont typeface="Arial"/>
                        <a:buChar char="•"/>
                      </a:pPr>
                      <a:r>
                        <a:rPr lang="ru-RU" sz="800" b="1" u="none" strike="noStrike" dirty="0">
                          <a:latin typeface="Arial"/>
                        </a:rPr>
                        <a:t>хороший глазомер: линейный, угловой, объемный;</a:t>
                      </a:r>
                    </a:p>
                    <a:p>
                      <a:pPr>
                        <a:buFont typeface="Arial"/>
                        <a:buChar char="•"/>
                      </a:pPr>
                      <a:r>
                        <a:rPr lang="ru-RU" sz="800" b="1" u="none" strike="noStrike" dirty="0">
                          <a:latin typeface="Arial"/>
                        </a:rPr>
                        <a:t>хороший глазомер динамический (способность оценивать направление и скорость движения предмета);</a:t>
                      </a:r>
                    </a:p>
                    <a:p>
                      <a:pPr>
                        <a:buFont typeface="Arial"/>
                        <a:buChar char="•"/>
                      </a:pPr>
                      <a:r>
                        <a:rPr lang="ru-RU" sz="800" b="1" u="none" strike="noStrike" dirty="0">
                          <a:latin typeface="Arial"/>
                        </a:rPr>
                        <a:t>способность к восприятию пространственного соотношения предметов;</a:t>
                      </a:r>
                    </a:p>
                    <a:p>
                      <a:pPr>
                        <a:buFont typeface="Arial"/>
                        <a:buChar char="•"/>
                      </a:pPr>
                      <a:r>
                        <a:rPr lang="ru-RU" sz="800" b="1" u="none" strike="noStrike" dirty="0">
                          <a:latin typeface="Arial"/>
                        </a:rPr>
                        <a:t>хорошее цветовое восприятие;</a:t>
                      </a:r>
                    </a:p>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признакам;</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txBody>
                  <a:tcPr marL="28575" marR="28575" marT="28575" marB="28575" anchor="ctr"/>
                </a:tc>
                <a:tc>
                  <a:txBody>
                    <a:bodyPr/>
                    <a:lstStyle/>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наглядно–образное мышление;</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способность к обобщению информации;</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оперативная память;</a:t>
                      </a:r>
                    </a:p>
                    <a:p>
                      <a:pPr>
                        <a:buFont typeface="Arial"/>
                        <a:buChar char="•"/>
                      </a:pPr>
                      <a:r>
                        <a:rPr lang="ru-RU" sz="800" b="1" u="none" strike="noStrike" dirty="0">
                          <a:latin typeface="Arial"/>
                        </a:rPr>
                        <a:t>кинестетическая память (</a:t>
                      </a:r>
                      <a:r>
                        <a:rPr lang="ru-RU" sz="800" b="1" u="none" strike="noStrike" dirty="0" err="1">
                          <a:latin typeface="Arial"/>
                        </a:rPr>
                        <a:t>память</a:t>
                      </a:r>
                      <a:r>
                        <a:rPr lang="ru-RU" sz="800" b="1" u="none" strike="noStrike" dirty="0">
                          <a:latin typeface="Arial"/>
                        </a:rPr>
                        <a:t> на движения);</a:t>
                      </a:r>
                    </a:p>
                    <a:p>
                      <a:pPr>
                        <a:buFont typeface="Arial"/>
                        <a:buChar char="•"/>
                      </a:pPr>
                      <a:r>
                        <a:rPr lang="ru-RU" sz="800" b="1" u="none" strike="noStrike" dirty="0">
                          <a:latin typeface="Arial"/>
                        </a:rPr>
                        <a:t>память на сложные движения;</a:t>
                      </a:r>
                    </a:p>
                    <a:p>
                      <a:pPr>
                        <a:buFont typeface="Arial"/>
                        <a:buChar char="•"/>
                      </a:pPr>
                      <a:r>
                        <a:rPr lang="ru-RU" sz="800" b="1" u="none" strike="noStrike" dirty="0">
                          <a:latin typeface="Arial"/>
                        </a:rPr>
                        <a:t>зрительная память;</a:t>
                      </a:r>
                    </a:p>
                    <a:p>
                      <a:pPr>
                        <a:buFont typeface="Arial"/>
                        <a:buChar char="•"/>
                      </a:pPr>
                      <a:r>
                        <a:rPr lang="ru-RU" sz="800" b="1" u="none" strike="noStrike" dirty="0">
                          <a:latin typeface="Arial"/>
                        </a:rPr>
                        <a:t>хорошая координация движений рук и ног;</a:t>
                      </a:r>
                    </a:p>
                    <a:p>
                      <a:pPr>
                        <a:buFont typeface="Arial"/>
                        <a:buChar char="•"/>
                      </a:pPr>
                      <a:r>
                        <a:rPr lang="ru-RU" sz="800" b="1" u="none" strike="noStrike" dirty="0">
                          <a:latin typeface="Arial"/>
                        </a:rPr>
                        <a:t>согласованность движений с процессами восприятия (сложноорганизованная деятельность);</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сохранение бдительности в условиях однообразной деятельности (</a:t>
                      </a:r>
                      <a:r>
                        <a:rPr lang="ru-RU" sz="800" b="1" u="none" strike="noStrike" dirty="0" err="1">
                          <a:latin typeface="Arial"/>
                        </a:rPr>
                        <a:t>монотонии</a:t>
                      </a:r>
                      <a:r>
                        <a:rPr lang="ru-RU" sz="800" b="1" u="none" strike="noStrike" dirty="0">
                          <a:latin typeface="Arial"/>
                        </a:rPr>
                        <a:t>);</a:t>
                      </a:r>
                    </a:p>
                    <a:p>
                      <a:pPr>
                        <a:buFont typeface="Arial"/>
                        <a:buChar char="•"/>
                      </a:pPr>
                      <a:r>
                        <a:rPr lang="ru-RU" sz="800" b="1" u="none" strike="noStrike" dirty="0">
                          <a:latin typeface="Arial"/>
                        </a:rPr>
                        <a:t>сохранение работоспособности в условиях воздействия вибрации;</a:t>
                      </a:r>
                    </a:p>
                    <a:p>
                      <a:pPr>
                        <a:buFont typeface="Arial"/>
                        <a:buChar char="•"/>
                      </a:pPr>
                      <a:r>
                        <a:rPr lang="ru-RU" sz="800" b="1" u="none" strike="noStrike" dirty="0">
                          <a:latin typeface="Arial"/>
                        </a:rPr>
                        <a:t>быстрота реакции;</a:t>
                      </a:r>
                    </a:p>
                    <a:p>
                      <a:pPr>
                        <a:buFont typeface="Arial"/>
                        <a:buChar char="•"/>
                      </a:pPr>
                      <a:r>
                        <a:rPr lang="ru-RU" sz="800" b="1" u="none" strike="noStrike" dirty="0">
                          <a:latin typeface="Arial"/>
                        </a:rPr>
                        <a:t>выносливость к эмоциональным нагрузкам;</a:t>
                      </a:r>
                    </a:p>
                    <a:p>
                      <a:pPr>
                        <a:buFont typeface="Arial"/>
                        <a:buChar char="•"/>
                      </a:pPr>
                      <a:r>
                        <a:rPr lang="ru-RU" sz="800" b="1" u="none" strike="noStrike" dirty="0">
                          <a:latin typeface="Arial"/>
                        </a:rPr>
                        <a:t>физическая работоспособность (выносливость).</a:t>
                      </a:r>
                    </a:p>
                  </a:txBody>
                  <a:tcPr marL="28575" marR="28575" marT="28575" marB="28575" anchor="ctr"/>
                </a:tc>
              </a:tr>
              <a:tr h="138597">
                <a:tc gridSpan="2">
                  <a:txBody>
                    <a:bodyPr/>
                    <a:lstStyle/>
                    <a:p>
                      <a:pPr algn="ctr"/>
                      <a:r>
                        <a:rPr lang="ru-RU" sz="900" b="1" dirty="0">
                          <a:latin typeface="Verdana"/>
                        </a:rPr>
                        <a:t>Заболевания, противопоказанные для профессии "Крановщик (машинист–оператор подъемного крана)":</a:t>
                      </a:r>
                      <a:endParaRPr lang="ru-RU" sz="900" dirty="0">
                        <a:latin typeface="Verdana"/>
                      </a:endParaRPr>
                    </a:p>
                  </a:txBody>
                  <a:tcPr marL="28575" marR="28575" marT="28575" marB="28575" anchor="ctr"/>
                </a:tc>
                <a:tc hMerge="1">
                  <a:txBody>
                    <a:bodyPr/>
                    <a:lstStyle/>
                    <a:p>
                      <a:endParaRPr lang="ru-RU"/>
                    </a:p>
                  </a:txBody>
                  <a:tcPr/>
                </a:tc>
              </a:tr>
              <a:tr h="799144">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геморроидальные расстройства.</a:t>
                      </a:r>
                    </a:p>
                  </a:txBody>
                  <a:tcPr marL="28575" marR="28575" marT="28575" marB="28575" anchor="ctr"/>
                </a:tc>
              </a:tr>
              <a:tr h="327325">
                <a:tc gridSpan="2">
                  <a:txBody>
                    <a:bodyPr/>
                    <a:lstStyle/>
                    <a:p>
                      <a:r>
                        <a:rPr lang="ru-RU" sz="900" b="1" dirty="0">
                          <a:latin typeface="Verdana"/>
                        </a:rPr>
                        <a:t>Уровень образования профессии "Крановщик (машинист–оператор подъемного крана)"</a:t>
                      </a:r>
                      <a:endParaRPr lang="ru-RU" sz="900" dirty="0">
                        <a:latin typeface="Verdana"/>
                      </a:endParaRPr>
                    </a:p>
                    <a:p>
                      <a:r>
                        <a:rPr lang="ru-RU" sz="800" dirty="0">
                          <a:latin typeface="Verdana"/>
                        </a:rPr>
                        <a:t>Для овладения профессией "Крановщик (машинист–оператор подъемного крана)" необходимо среднее профессиональное образование. Обучение проходит в профессионально–технических учебных заведениях, на курсах, в технических школах.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smtClean="0"/>
              <a:t>Маркшейдер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6031230"/>
        </p:xfrm>
        <a:graphic>
          <a:graphicData uri="http://schemas.openxmlformats.org/drawingml/2006/table">
            <a:tbl>
              <a:tblPr firstRow="1" bandRow="1">
                <a:tableStyleId>{5C22544A-7EE6-4342-B048-85BDC9FD1C3A}</a:tableStyleId>
              </a:tblPr>
              <a:tblGrid>
                <a:gridCol w="4114800"/>
                <a:gridCol w="4114800"/>
              </a:tblGrid>
              <a:tr h="164950">
                <a:tc gridSpan="2">
                  <a:txBody>
                    <a:bodyPr/>
                    <a:lstStyle/>
                    <a:p>
                      <a:r>
                        <a:rPr lang="ru-RU" sz="900" b="1" i="0" kern="1200" dirty="0" smtClean="0">
                          <a:solidFill>
                            <a:schemeClr val="lt1"/>
                          </a:solidFill>
                          <a:latin typeface="+mn-lt"/>
                          <a:ea typeface="+mn-ea"/>
                          <a:cs typeface="+mn-cs"/>
                        </a:rPr>
                        <a:t>Назначение профессии "Машинист поезда":</a:t>
                      </a:r>
                      <a:r>
                        <a:rPr lang="ru-RU" sz="800" b="0" i="0" kern="1200" dirty="0" smtClean="0">
                          <a:solidFill>
                            <a:schemeClr val="lt1"/>
                          </a:solidFill>
                          <a:latin typeface="+mn-lt"/>
                          <a:ea typeface="+mn-ea"/>
                          <a:cs typeface="+mn-cs"/>
                        </a:rPr>
                        <a:t>управление пассажирскими и грузовыми поездами, электропоездами различных сообщений и назначений.</a:t>
                      </a:r>
                      <a:endParaRPr lang="ru-RU" sz="800" dirty="0"/>
                    </a:p>
                  </a:txBody>
                  <a:tcPr/>
                </a:tc>
                <a:tc hMerge="1">
                  <a:txBody>
                    <a:bodyPr/>
                    <a:lstStyle/>
                    <a:p>
                      <a:endParaRPr lang="ru-RU" dirty="0"/>
                    </a:p>
                  </a:txBody>
                  <a:tcPr/>
                </a:tc>
              </a:tr>
              <a:tr h="541980">
                <a:tc gridSpan="2">
                  <a:txBody>
                    <a:bodyPr/>
                    <a:lstStyle/>
                    <a:p>
                      <a:r>
                        <a:rPr lang="ru-RU" sz="900" b="1" i="0" kern="1200" dirty="0" smtClean="0">
                          <a:solidFill>
                            <a:schemeClr val="dk1"/>
                          </a:solidFill>
                          <a:latin typeface="+mn-lt"/>
                          <a:ea typeface="+mn-ea"/>
                          <a:cs typeface="+mn-cs"/>
                        </a:rPr>
                        <a:t>Основные решаемые задачи профессии "Машинист поезда":</a:t>
                      </a:r>
                      <a:endParaRPr lang="ru-RU" sz="9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проверка исправности органов управления локомотива (тепловоза, электровоза, электропоезда);</a:t>
                      </a:r>
                    </a:p>
                    <a:p>
                      <a:r>
                        <a:rPr lang="ru-RU" sz="800" b="1" i="0" u="none" strike="noStrike" kern="1200" dirty="0" smtClean="0">
                          <a:solidFill>
                            <a:schemeClr val="dk1"/>
                          </a:solidFill>
                          <a:latin typeface="+mn-lt"/>
                          <a:ea typeface="+mn-ea"/>
                          <a:cs typeface="+mn-cs"/>
                        </a:rPr>
                        <a:t>управление локомотивом, производство своевременных остановок, стоянок, отправлений в соответствии с назначенным маршрутом, графиком, распорядком (маршрутным листом);</a:t>
                      </a:r>
                    </a:p>
                    <a:p>
                      <a:r>
                        <a:rPr lang="ru-RU" sz="800" b="1" i="0" u="none" strike="noStrike" kern="1200" dirty="0" smtClean="0">
                          <a:solidFill>
                            <a:schemeClr val="dk1"/>
                          </a:solidFill>
                          <a:latin typeface="+mn-lt"/>
                          <a:ea typeface="+mn-ea"/>
                          <a:cs typeface="+mn-cs"/>
                        </a:rPr>
                        <a:t>точное следование инструкциям, предписаниям, соблюдение правил движения, светофорного регулирования, мер безопасности.</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38441">
                <a:tc gridSpan="2">
                  <a:txBody>
                    <a:bodyPr/>
                    <a:lstStyle/>
                    <a:p>
                      <a:pPr algn="ctr"/>
                      <a:r>
                        <a:rPr lang="ru-RU" sz="900" b="1" dirty="0">
                          <a:latin typeface="Verdana"/>
                        </a:rPr>
                        <a:t>Профессионально–важные качества профессии "Машинист поезда":</a:t>
                      </a:r>
                      <a:endParaRPr lang="ru-RU" sz="900" dirty="0">
                        <a:latin typeface="Verdana"/>
                      </a:endParaRPr>
                    </a:p>
                  </a:txBody>
                  <a:tcPr marL="28575" marR="28575" marT="28575" marB="28575" anchor="ctr"/>
                </a:tc>
                <a:tc hMerge="1">
                  <a:txBody>
                    <a:bodyPr/>
                    <a:lstStyle/>
                    <a:p>
                      <a:endParaRPr lang="ru-RU"/>
                    </a:p>
                  </a:txBody>
                  <a:tcPr/>
                </a:tc>
              </a:tr>
              <a:tr h="2589132">
                <a:tc>
                  <a:txBody>
                    <a:bodyPr/>
                    <a:lstStyle/>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самоконтроль, способность к самонаблюдению;</a:t>
                      </a:r>
                    </a:p>
                    <a:p>
                      <a:pPr>
                        <a:buFont typeface="Arial"/>
                        <a:buChar char="•"/>
                      </a:pPr>
                      <a:r>
                        <a:rPr lang="ru-RU" sz="800" b="1" u="none" strike="noStrike" dirty="0">
                          <a:latin typeface="Arial"/>
                        </a:rPr>
                        <a:t>способность к мобилизации в сложной </a:t>
                      </a:r>
                      <a:r>
                        <a:rPr lang="ru-RU" sz="800" b="1" u="none" strike="noStrike" dirty="0" err="1">
                          <a:latin typeface="Arial"/>
                        </a:rPr>
                        <a:t>ситуции</a:t>
                      </a:r>
                      <a:r>
                        <a:rPr lang="ru-RU" sz="800" b="1" u="none" strike="noStrike" dirty="0">
                          <a:latin typeface="Arial"/>
                        </a:rPr>
                        <a:t>;</a:t>
                      </a:r>
                    </a:p>
                    <a:p>
                      <a:pPr>
                        <a:buFont typeface="Arial"/>
                        <a:buChar char="•"/>
                      </a:pPr>
                      <a:r>
                        <a:rPr lang="ru-RU" sz="8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способность рационально действовать в экстремальных ситуациях;</a:t>
                      </a:r>
                    </a:p>
                    <a:p>
                      <a:pPr>
                        <a:buFont typeface="Arial"/>
                        <a:buChar char="•"/>
                      </a:pPr>
                      <a:r>
                        <a:rPr lang="ru-RU" sz="800" b="1" u="none" strike="noStrike" dirty="0">
                          <a:latin typeface="Arial"/>
                        </a:rPr>
                        <a:t>быстрая адаптация зрения к темноте, свету;</a:t>
                      </a:r>
                    </a:p>
                    <a:p>
                      <a:pPr>
                        <a:buFont typeface="Arial"/>
                        <a:buChar char="•"/>
                      </a:pPr>
                      <a:r>
                        <a:rPr lang="ru-RU" sz="800" b="1" u="none" strike="noStrike" dirty="0" err="1">
                          <a:latin typeface="Arial"/>
                        </a:rPr>
                        <a:t>мышечно</a:t>
                      </a:r>
                      <a:r>
                        <a:rPr lang="ru-RU" sz="800" b="1" u="none" strike="noStrike" dirty="0">
                          <a:latin typeface="Arial"/>
                        </a:rPr>
                        <a:t>–суставная чувствительность усилий или сопротивления;</a:t>
                      </a:r>
                    </a:p>
                    <a:p>
                      <a:pPr>
                        <a:buFont typeface="Arial"/>
                        <a:buChar char="•"/>
                      </a:pPr>
                      <a:r>
                        <a:rPr lang="ru-RU" sz="800" b="1" u="none" strike="noStrike" dirty="0">
                          <a:latin typeface="Arial"/>
                        </a:rPr>
                        <a:t>острота слуха;</a:t>
                      </a:r>
                    </a:p>
                    <a:p>
                      <a:pPr>
                        <a:buFont typeface="Arial"/>
                        <a:buChar char="•"/>
                      </a:pPr>
                      <a:r>
                        <a:rPr lang="ru-RU" sz="800" b="1" u="none" strike="noStrike" dirty="0">
                          <a:latin typeface="Arial"/>
                        </a:rPr>
                        <a:t>ощущение ускорения;</a:t>
                      </a:r>
                    </a:p>
                    <a:p>
                      <a:pPr>
                        <a:buFont typeface="Arial"/>
                        <a:buChar char="•"/>
                      </a:pPr>
                      <a:r>
                        <a:rPr lang="ru-RU" sz="800" b="1" u="none" strike="noStrike" dirty="0">
                          <a:latin typeface="Arial"/>
                        </a:rPr>
                        <a:t>устойчивость зрительной чувствительности во времени;</a:t>
                      </a:r>
                    </a:p>
                    <a:p>
                      <a:pPr>
                        <a:buFont typeface="Arial"/>
                        <a:buChar char="•"/>
                      </a:pPr>
                      <a:r>
                        <a:rPr lang="ru-RU" sz="800" b="1" u="none" strike="noStrike" dirty="0">
                          <a:latin typeface="Arial"/>
                        </a:rPr>
                        <a:t>быстрая хорошая зрительная оценка размеров предметов;</a:t>
                      </a:r>
                    </a:p>
                    <a:p>
                      <a:pPr>
                        <a:buFont typeface="Arial"/>
                        <a:buChar char="•"/>
                      </a:pPr>
                      <a:r>
                        <a:rPr lang="ru-RU" sz="800" b="1" u="none" strike="noStrike" dirty="0">
                          <a:latin typeface="Arial"/>
                        </a:rPr>
                        <a:t>хорошее зрительное восприятие расстояний между предметами;</a:t>
                      </a:r>
                    </a:p>
                    <a:p>
                      <a:pPr>
                        <a:buFont typeface="Arial"/>
                        <a:buChar char="•"/>
                      </a:pPr>
                      <a:r>
                        <a:rPr lang="ru-RU" sz="800" b="1" u="none" strike="noStrike" dirty="0">
                          <a:latin typeface="Arial"/>
                        </a:rPr>
                        <a:t>хороший глазомер динамический (способность оценивать направление и скорость движения предмета);</a:t>
                      </a:r>
                    </a:p>
                    <a:p>
                      <a:pPr>
                        <a:buFont typeface="Arial"/>
                        <a:buChar char="•"/>
                      </a:pPr>
                      <a:r>
                        <a:rPr lang="ru-RU" sz="800" b="1" u="none" strike="noStrike" dirty="0">
                          <a:latin typeface="Arial"/>
                        </a:rPr>
                        <a:t>способность различать отклонения параметров процессов от заданных значений;</a:t>
                      </a:r>
                    </a:p>
                    <a:p>
                      <a:pPr>
                        <a:buFont typeface="Arial"/>
                        <a:buChar char="•"/>
                      </a:pPr>
                      <a:r>
                        <a:rPr lang="ru-RU" sz="800" b="1" u="none" strike="noStrike" dirty="0">
                          <a:latin typeface="Arial"/>
                        </a:rPr>
                        <a:t>способность к различению фигуры (предмета, отметки, сигнала и пр.) на малоконтрастном фоне;</a:t>
                      </a:r>
                    </a:p>
                  </a:txBody>
                  <a:tcPr marL="28575" marR="28575" marT="28575" marB="28575" anchor="ctr"/>
                </a:tc>
                <a:tc>
                  <a:txBody>
                    <a:bodyPr/>
                    <a:lstStyle/>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способность к обобщению информации;</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кинестетическая память (</a:t>
                      </a:r>
                      <a:r>
                        <a:rPr lang="ru-RU" sz="800" b="1" u="none" strike="noStrike" dirty="0" err="1">
                          <a:latin typeface="Arial"/>
                        </a:rPr>
                        <a:t>память</a:t>
                      </a:r>
                      <a:r>
                        <a:rPr lang="ru-RU" sz="800" b="1" u="none" strike="noStrike" dirty="0">
                          <a:latin typeface="Arial"/>
                        </a:rPr>
                        <a:t> на движения);</a:t>
                      </a:r>
                    </a:p>
                    <a:p>
                      <a:pPr>
                        <a:buFont typeface="Arial"/>
                        <a:buChar char="•"/>
                      </a:pPr>
                      <a:r>
                        <a:rPr lang="ru-RU" sz="800" b="1" u="none" strike="noStrike" dirty="0">
                          <a:latin typeface="Arial"/>
                        </a:rPr>
                        <a:t>оперативная память;</a:t>
                      </a:r>
                    </a:p>
                    <a:p>
                      <a:pPr>
                        <a:buFont typeface="Arial"/>
                        <a:buChar char="•"/>
                      </a:pPr>
                      <a:r>
                        <a:rPr lang="ru-RU" sz="800" b="1" u="none" strike="noStrike" dirty="0">
                          <a:latin typeface="Arial"/>
                        </a:rPr>
                        <a:t>память на условные обозначения (знаки, символы, планы, схемы, графики);</a:t>
                      </a:r>
                    </a:p>
                    <a:p>
                      <a:pPr>
                        <a:buFont typeface="Arial"/>
                        <a:buChar char="•"/>
                      </a:pPr>
                      <a:r>
                        <a:rPr lang="ru-RU" sz="800" b="1" u="none" strike="noStrike" dirty="0">
                          <a:latin typeface="Arial"/>
                        </a:rPr>
                        <a:t>хорошая координация движений рук и ног;</a:t>
                      </a:r>
                    </a:p>
                    <a:p>
                      <a:pPr>
                        <a:buFont typeface="Arial"/>
                        <a:buChar char="•"/>
                      </a:pPr>
                      <a:r>
                        <a:rPr lang="ru-RU" sz="800" b="1" u="none" strike="noStrike" dirty="0">
                          <a:latin typeface="Arial"/>
                        </a:rPr>
                        <a:t>согласованность движений с процессами восприятия (сложноорганизованная деятельность);</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сохранение бдительности в условиях однообразной деятельности (</a:t>
                      </a:r>
                      <a:r>
                        <a:rPr lang="ru-RU" sz="800" b="1" u="none" strike="noStrike" dirty="0" err="1">
                          <a:latin typeface="Arial"/>
                        </a:rPr>
                        <a:t>монотонии</a:t>
                      </a:r>
                      <a:r>
                        <a:rPr lang="ru-RU" sz="800" b="1" u="none" strike="noStrike" dirty="0">
                          <a:latin typeface="Arial"/>
                        </a:rPr>
                        <a:t>);</a:t>
                      </a:r>
                    </a:p>
                    <a:p>
                      <a:pPr>
                        <a:buFont typeface="Arial"/>
                        <a:buChar char="•"/>
                      </a:pPr>
                      <a:r>
                        <a:rPr lang="ru-RU" sz="800" b="1" u="none" strike="noStrike" dirty="0">
                          <a:latin typeface="Arial"/>
                        </a:rPr>
                        <a:t>переносимость статических физических нагрузок;</a:t>
                      </a:r>
                    </a:p>
                    <a:p>
                      <a:pPr>
                        <a:buFont typeface="Arial"/>
                        <a:buChar char="•"/>
                      </a:pPr>
                      <a:r>
                        <a:rPr lang="ru-RU" sz="800" b="1" u="none" strike="noStrike" dirty="0">
                          <a:latin typeface="Arial"/>
                        </a:rPr>
                        <a:t>быстрота реакции;</a:t>
                      </a:r>
                    </a:p>
                    <a:p>
                      <a:pPr>
                        <a:buFont typeface="Arial"/>
                        <a:buChar char="•"/>
                      </a:pPr>
                      <a:r>
                        <a:rPr lang="ru-RU" sz="800" b="1" u="none" strike="noStrike" dirty="0">
                          <a:latin typeface="Arial"/>
                        </a:rPr>
                        <a:t>выносливость к эмоциональным нагрузкам;</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физическая работоспособность (выносливость);</a:t>
                      </a:r>
                    </a:p>
                    <a:p>
                      <a:pPr>
                        <a:buFont typeface="Arial"/>
                        <a:buChar char="•"/>
                      </a:pPr>
                      <a:r>
                        <a:rPr lang="ru-RU" sz="800" b="1" u="none" strike="noStrike" dirty="0">
                          <a:latin typeface="Arial"/>
                        </a:rPr>
                        <a:t>способность прогнозирования.</a:t>
                      </a:r>
                    </a:p>
                  </a:txBody>
                  <a:tcPr marL="28575" marR="28575" marT="28575" marB="28575" anchor="ctr"/>
                </a:tc>
              </a:tr>
              <a:tr h="138441">
                <a:tc gridSpan="2">
                  <a:txBody>
                    <a:bodyPr/>
                    <a:lstStyle/>
                    <a:p>
                      <a:pPr algn="ctr"/>
                      <a:r>
                        <a:rPr lang="ru-RU" sz="900" b="1" dirty="0">
                          <a:latin typeface="Verdana"/>
                        </a:rPr>
                        <a:t>Заболевания, противопоказанные для профессии "Машинист поезда":</a:t>
                      </a:r>
                      <a:endParaRPr lang="ru-RU" sz="900" dirty="0">
                        <a:latin typeface="Verdana"/>
                      </a:endParaRPr>
                    </a:p>
                  </a:txBody>
                  <a:tcPr marL="28575" marR="28575" marT="28575" marB="28575" anchor="ctr"/>
                </a:tc>
                <a:tc hMerge="1">
                  <a:txBody>
                    <a:bodyPr/>
                    <a:lstStyle/>
                    <a:p>
                      <a:endParaRPr lang="ru-RU"/>
                    </a:p>
                  </a:txBody>
                  <a:tcPr/>
                </a:tc>
              </a:tr>
              <a:tr h="798242">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232698">
                <a:tc gridSpan="2">
                  <a:txBody>
                    <a:bodyPr/>
                    <a:lstStyle/>
                    <a:p>
                      <a:r>
                        <a:rPr lang="ru-RU" sz="900" b="1" dirty="0">
                          <a:latin typeface="Verdana"/>
                        </a:rPr>
                        <a:t>Уровень образования профессии "Машинист поезда"</a:t>
                      </a:r>
                      <a:endParaRPr lang="ru-RU" sz="900" dirty="0">
                        <a:latin typeface="Verdana"/>
                      </a:endParaRPr>
                    </a:p>
                    <a:p>
                      <a:r>
                        <a:rPr lang="ru-RU" sz="800" dirty="0">
                          <a:latin typeface="Verdana"/>
                        </a:rPr>
                        <a:t>Для овладения профессией "Машинист поезда"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smtClean="0"/>
              <a:t>Мерчандайзер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6031230"/>
        </p:xfrm>
        <a:graphic>
          <a:graphicData uri="http://schemas.openxmlformats.org/drawingml/2006/table">
            <a:tbl>
              <a:tblPr firstRow="1" bandRow="1">
                <a:tableStyleId>{5C22544A-7EE6-4342-B048-85BDC9FD1C3A}</a:tableStyleId>
              </a:tblPr>
              <a:tblGrid>
                <a:gridCol w="4114800"/>
                <a:gridCol w="4114800"/>
              </a:tblGrid>
              <a:tr h="284449">
                <a:tc gridSpan="2">
                  <a:txBody>
                    <a:bodyPr/>
                    <a:lstStyle/>
                    <a:p>
                      <a:r>
                        <a:rPr lang="ru-RU" sz="900" b="1" i="0" kern="1200" dirty="0" smtClean="0">
                          <a:solidFill>
                            <a:schemeClr val="lt1"/>
                          </a:solidFill>
                          <a:latin typeface="+mn-lt"/>
                          <a:ea typeface="+mn-ea"/>
                          <a:cs typeface="+mn-cs"/>
                        </a:rPr>
                        <a:t>Назначение профессии "Мерчандайзер":</a:t>
                      </a:r>
                      <a:r>
                        <a:rPr lang="ru-RU" sz="800" b="0" i="0" kern="1200" dirty="0" smtClean="0">
                          <a:solidFill>
                            <a:schemeClr val="lt1"/>
                          </a:solidFill>
                          <a:latin typeface="+mn-lt"/>
                          <a:ea typeface="+mn-ea"/>
                          <a:cs typeface="+mn-cs"/>
                        </a:rPr>
                        <a:t>организация размещения товаров на POS (месте продаж) с учетом их потребительских характеристик, принципов концепции выкладки, мотивации потребителя в целях повышения эффективности продаж.</a:t>
                      </a:r>
                      <a:endParaRPr lang="ru-RU" sz="800" dirty="0"/>
                    </a:p>
                  </a:txBody>
                  <a:tcPr/>
                </a:tc>
                <a:tc hMerge="1">
                  <a:txBody>
                    <a:bodyPr/>
                    <a:lstStyle/>
                    <a:p>
                      <a:endParaRPr lang="ru-RU" dirty="0"/>
                    </a:p>
                  </a:txBody>
                  <a:tcPr/>
                </a:tc>
              </a:tr>
              <a:tr h="886418">
                <a:tc gridSpan="2">
                  <a:txBody>
                    <a:bodyPr/>
                    <a:lstStyle/>
                    <a:p>
                      <a:r>
                        <a:rPr lang="ru-RU" sz="900" b="1" i="0" kern="1200" dirty="0" smtClean="0">
                          <a:solidFill>
                            <a:schemeClr val="dk1"/>
                          </a:solidFill>
                          <a:latin typeface="+mn-lt"/>
                          <a:ea typeface="+mn-ea"/>
                          <a:cs typeface="+mn-cs"/>
                        </a:rPr>
                        <a:t>Основные решаемые задачи профессии "Мерчандайзер":</a:t>
                      </a:r>
                      <a:endParaRPr lang="ru-RU" sz="9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изучение территории продаж товара;</a:t>
                      </a:r>
                    </a:p>
                    <a:p>
                      <a:r>
                        <a:rPr lang="ru-RU" sz="800" b="1" i="0" u="none" strike="noStrike" kern="1200" dirty="0" smtClean="0">
                          <a:solidFill>
                            <a:schemeClr val="dk1"/>
                          </a:solidFill>
                          <a:latin typeface="+mn-lt"/>
                          <a:ea typeface="+mn-ea"/>
                          <a:cs typeface="+mn-cs"/>
                        </a:rPr>
                        <a:t>определение POS (места продаж), разработка схем размещения товаров и рекламных элементов в пространстве POS;</a:t>
                      </a:r>
                    </a:p>
                    <a:p>
                      <a:r>
                        <a:rPr lang="ru-RU" sz="800" b="1" i="0" u="none" strike="noStrike" kern="1200" dirty="0" smtClean="0">
                          <a:solidFill>
                            <a:schemeClr val="dk1"/>
                          </a:solidFill>
                          <a:latin typeface="+mn-lt"/>
                          <a:ea typeface="+mn-ea"/>
                          <a:cs typeface="+mn-cs"/>
                        </a:rPr>
                        <a:t>расчет необходимого и достаточного количества товаров в POS, обеспечение их наличия;</a:t>
                      </a:r>
                    </a:p>
                    <a:p>
                      <a:r>
                        <a:rPr lang="ru-RU" sz="800" b="1" i="0" u="none" strike="noStrike" kern="1200" dirty="0" smtClean="0">
                          <a:solidFill>
                            <a:schemeClr val="dk1"/>
                          </a:solidFill>
                          <a:latin typeface="+mn-lt"/>
                          <a:ea typeface="+mn-ea"/>
                          <a:cs typeface="+mn-cs"/>
                        </a:rPr>
                        <a:t>обучение и подготовка обслуживающего персонала торгового предприятия;</a:t>
                      </a:r>
                    </a:p>
                    <a:p>
                      <a:r>
                        <a:rPr lang="ru-RU" sz="800" b="1" i="0" u="none" strike="noStrike" kern="1200" dirty="0" smtClean="0">
                          <a:solidFill>
                            <a:schemeClr val="dk1"/>
                          </a:solidFill>
                          <a:latin typeface="+mn-lt"/>
                          <a:ea typeface="+mn-ea"/>
                          <a:cs typeface="+mn-cs"/>
                        </a:rPr>
                        <a:t>организация проведения </a:t>
                      </a:r>
                      <a:r>
                        <a:rPr lang="ru-RU" sz="800" b="1" i="0" u="none" strike="noStrike" kern="1200" dirty="0" err="1" smtClean="0">
                          <a:solidFill>
                            <a:schemeClr val="dk1"/>
                          </a:solidFill>
                          <a:latin typeface="+mn-lt"/>
                          <a:ea typeface="+mn-ea"/>
                          <a:cs typeface="+mn-cs"/>
                        </a:rPr>
                        <a:t>промоушн</a:t>
                      </a:r>
                      <a:r>
                        <a:rPr lang="ru-RU" sz="800" b="1" i="0" u="none" strike="noStrike" kern="1200" dirty="0" smtClean="0">
                          <a:solidFill>
                            <a:schemeClr val="dk1"/>
                          </a:solidFill>
                          <a:latin typeface="+mn-lt"/>
                          <a:ea typeface="+mn-ea"/>
                          <a:cs typeface="+mn-cs"/>
                        </a:rPr>
                        <a:t>–акций;</a:t>
                      </a:r>
                    </a:p>
                    <a:p>
                      <a:r>
                        <a:rPr lang="ru-RU" sz="800" b="1" i="0" u="none" strike="noStrike" kern="1200" dirty="0" smtClean="0">
                          <a:solidFill>
                            <a:schemeClr val="dk1"/>
                          </a:solidFill>
                          <a:latin typeface="+mn-lt"/>
                          <a:ea typeface="+mn-ea"/>
                          <a:cs typeface="+mn-cs"/>
                        </a:rPr>
                        <a:t>контроль динамики продаж в POS;</a:t>
                      </a:r>
                    </a:p>
                    <a:p>
                      <a:r>
                        <a:rPr lang="ru-RU" sz="800" b="1" i="0" u="none" strike="noStrike" kern="1200" dirty="0" smtClean="0">
                          <a:solidFill>
                            <a:schemeClr val="dk1"/>
                          </a:solidFill>
                          <a:latin typeface="+mn-lt"/>
                          <a:ea typeface="+mn-ea"/>
                          <a:cs typeface="+mn-cs"/>
                        </a:rPr>
                        <a:t>подготовка отчетов по товарам, о результатах проделанной работы.</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48792">
                <a:tc gridSpan="2">
                  <a:txBody>
                    <a:bodyPr/>
                    <a:lstStyle/>
                    <a:p>
                      <a:pPr algn="ctr"/>
                      <a:r>
                        <a:rPr lang="ru-RU" sz="900" b="1" dirty="0">
                          <a:latin typeface="Verdana"/>
                        </a:rPr>
                        <a:t>Профессионально–важные качества профессии "Мерчандайзер":</a:t>
                      </a:r>
                      <a:endParaRPr lang="ru-RU" sz="900" dirty="0">
                        <a:latin typeface="Verdana"/>
                      </a:endParaRPr>
                    </a:p>
                  </a:txBody>
                  <a:tcPr marL="28575" marR="28575" marT="28575" marB="28575" anchor="ctr"/>
                </a:tc>
                <a:tc hMerge="1">
                  <a:txBody>
                    <a:bodyPr/>
                    <a:lstStyle/>
                    <a:p>
                      <a:endParaRPr lang="ru-RU"/>
                    </a:p>
                  </a:txBody>
                  <a:tcPr/>
                </a:tc>
              </a:tr>
              <a:tr h="2377499">
                <a:tc>
                  <a:txBody>
                    <a:bodyPr/>
                    <a:lstStyle/>
                    <a:p>
                      <a:pPr>
                        <a:buFont typeface="Arial"/>
                        <a:buChar char="•"/>
                      </a:pPr>
                      <a:r>
                        <a:rPr lang="ru-RU" sz="800" b="1" u="none" strike="noStrike" dirty="0">
                          <a:latin typeface="Arial"/>
                        </a:rPr>
                        <a:t>инициативность;</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оптимизм, доминирование положительных эмоций;</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трудолюбие;</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хороший глазомер: линейный, угловой, объемный;</a:t>
                      </a:r>
                    </a:p>
                    <a:p>
                      <a:pPr>
                        <a:buFont typeface="Arial"/>
                        <a:buChar char="•"/>
                      </a:pPr>
                      <a:r>
                        <a:rPr lang="ru-RU" sz="800" b="1" u="none" strike="noStrike" dirty="0">
                          <a:latin typeface="Arial"/>
                        </a:rPr>
                        <a:t>способность к восприятию пространственного соотношения предметов;</a:t>
                      </a:r>
                    </a:p>
                    <a:p>
                      <a:pPr>
                        <a:buFont typeface="Arial"/>
                        <a:buChar char="•"/>
                      </a:pPr>
                      <a:r>
                        <a:rPr lang="ru-RU" sz="800" b="1" u="none" strike="noStrike" dirty="0">
                          <a:latin typeface="Arial"/>
                        </a:rPr>
                        <a:t>хорошее цветовое восприятие;</a:t>
                      </a:r>
                    </a:p>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признакам;</a:t>
                      </a:r>
                    </a:p>
                    <a:p>
                      <a:pPr>
                        <a:buFont typeface="Arial"/>
                        <a:buChar char="•"/>
                      </a:pPr>
                      <a:r>
                        <a:rPr lang="ru-RU" sz="800" b="1" u="none" strike="noStrike" dirty="0">
                          <a:latin typeface="Arial"/>
                        </a:rPr>
                        <a:t>хорошее зрительное восприятие текста;</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txBody>
                  <a:tcPr marL="28575" marR="28575" marT="28575" marB="28575" anchor="ctr"/>
                </a:tc>
                <a:tc>
                  <a:txBody>
                    <a:bodyPr/>
                    <a:lstStyle/>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способность к пространственному воображению;</a:t>
                      </a:r>
                    </a:p>
                    <a:p>
                      <a:pPr>
                        <a:buFont typeface="Arial"/>
                        <a:buChar char="•"/>
                      </a:pPr>
                      <a:r>
                        <a:rPr lang="ru-RU" sz="800" b="1" u="none" strike="noStrike" dirty="0">
                          <a:latin typeface="Arial"/>
                        </a:rPr>
                        <a:t>логичность мышления;</a:t>
                      </a:r>
                    </a:p>
                    <a:p>
                      <a:pPr>
                        <a:buFont typeface="Arial"/>
                        <a:buChar char="•"/>
                      </a:pPr>
                      <a:r>
                        <a:rPr lang="ru-RU" sz="800" b="1" u="none" strike="noStrike" dirty="0">
                          <a:latin typeface="Arial"/>
                        </a:rPr>
                        <a:t>интуитивное мышление;</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память на образы предметного мира;</a:t>
                      </a:r>
                    </a:p>
                    <a:p>
                      <a:pPr>
                        <a:buFont typeface="Arial"/>
                        <a:buChar char="•"/>
                      </a:pPr>
                      <a:r>
                        <a:rPr lang="ru-RU" sz="800" b="1" u="none" strike="noStrike" dirty="0">
                          <a:latin typeface="Arial"/>
                        </a:rPr>
                        <a:t>память на семантику (смысл) текста;</a:t>
                      </a:r>
                    </a:p>
                    <a:p>
                      <a:pPr>
                        <a:buFont typeface="Arial"/>
                        <a:buChar char="•"/>
                      </a:pPr>
                      <a:r>
                        <a:rPr lang="ru-RU" sz="800" b="1" u="none" strike="noStrike" dirty="0">
                          <a:latin typeface="Arial"/>
                        </a:rPr>
                        <a:t>эмоциональная память;</a:t>
                      </a:r>
                    </a:p>
                    <a:p>
                      <a:pPr>
                        <a:buFont typeface="Arial"/>
                        <a:buChar char="•"/>
                      </a:pPr>
                      <a:r>
                        <a:rPr lang="ru-RU" sz="800" b="1" u="none" strike="noStrike" dirty="0">
                          <a:latin typeface="Arial"/>
                        </a:rPr>
                        <a:t>хорошая координация движений рук и ног;</a:t>
                      </a:r>
                    </a:p>
                    <a:p>
                      <a:pPr>
                        <a:buFont typeface="Arial"/>
                        <a:buChar char="•"/>
                      </a:pPr>
                      <a:r>
                        <a:rPr lang="ru-RU" sz="800" b="1" u="none" strike="noStrike" dirty="0" err="1">
                          <a:latin typeface="Arial"/>
                        </a:rPr>
                        <a:t>навки</a:t>
                      </a:r>
                      <a:r>
                        <a:rPr lang="ru-RU" sz="800" b="1" u="none" strike="noStrike" dirty="0">
                          <a:latin typeface="Arial"/>
                        </a:rPr>
                        <a:t> точной манипуляции и ловкость;</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сохранение работоспособности при развивающемся утомлении;</a:t>
                      </a:r>
                    </a:p>
                    <a:p>
                      <a:pPr>
                        <a:buFont typeface="Arial"/>
                        <a:buChar char="•"/>
                      </a:pPr>
                      <a:r>
                        <a:rPr lang="ru-RU" sz="800" b="1" u="none" strike="noStrike" dirty="0">
                          <a:latin typeface="Arial"/>
                        </a:rPr>
                        <a:t>сохранение бдительности в условиях однообразной деятельности (</a:t>
                      </a:r>
                      <a:r>
                        <a:rPr lang="ru-RU" sz="800" b="1" u="none" strike="noStrike" dirty="0" err="1">
                          <a:latin typeface="Arial"/>
                        </a:rPr>
                        <a:t>монотонии</a:t>
                      </a:r>
                      <a:r>
                        <a:rPr lang="ru-RU" sz="800" b="1" u="none" strike="noStrike" dirty="0">
                          <a:latin typeface="Arial"/>
                        </a:rPr>
                        <a:t>);</a:t>
                      </a:r>
                    </a:p>
                    <a:p>
                      <a:pPr>
                        <a:buFont typeface="Arial"/>
                        <a:buChar char="•"/>
                      </a:pPr>
                      <a:r>
                        <a:rPr lang="ru-RU" sz="800" b="1" u="none" strike="noStrike" dirty="0">
                          <a:latin typeface="Arial"/>
                        </a:rPr>
                        <a:t>ручная ловкость;</a:t>
                      </a:r>
                    </a:p>
                    <a:p>
                      <a:pPr>
                        <a:buFont typeface="Arial"/>
                        <a:buChar char="•"/>
                      </a:pPr>
                      <a:r>
                        <a:rPr lang="ru-RU" sz="800" b="1" u="none" strike="noStrike" dirty="0">
                          <a:latin typeface="Arial"/>
                        </a:rPr>
                        <a:t>умение выполнять работу в определенном темпе;</a:t>
                      </a:r>
                    </a:p>
                    <a:p>
                      <a:pPr>
                        <a:buFont typeface="Arial"/>
                        <a:buChar char="•"/>
                      </a:pPr>
                      <a:r>
                        <a:rPr lang="ru-RU" sz="800" b="1" u="none" strike="noStrike" dirty="0">
                          <a:latin typeface="Arial"/>
                        </a:rPr>
                        <a:t>физическая работоспособность (выносливость);</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способность быстро реагировать на ситуацию;</a:t>
                      </a:r>
                    </a:p>
                    <a:p>
                      <a:pPr>
                        <a:buFont typeface="Arial"/>
                        <a:buChar char="•"/>
                      </a:pPr>
                      <a:r>
                        <a:rPr lang="ru-RU" sz="800" b="1" u="none" strike="noStrike" dirty="0">
                          <a:latin typeface="Arial"/>
                        </a:rPr>
                        <a:t>умение прогнозировать ситуацию;</a:t>
                      </a:r>
                    </a:p>
                    <a:p>
                      <a:pPr>
                        <a:buFont typeface="Arial"/>
                        <a:buChar char="•"/>
                      </a:pPr>
                      <a:r>
                        <a:rPr lang="ru-RU" sz="800" b="1" u="none" strike="noStrike" dirty="0">
                          <a:latin typeface="Arial"/>
                        </a:rPr>
                        <a:t>чувство гармонии.</a:t>
                      </a:r>
                    </a:p>
                  </a:txBody>
                  <a:tcPr marL="28575" marR="28575" marT="28575" marB="28575" anchor="ctr"/>
                </a:tc>
              </a:tr>
              <a:tr h="148792">
                <a:tc gridSpan="2">
                  <a:txBody>
                    <a:bodyPr/>
                    <a:lstStyle/>
                    <a:p>
                      <a:pPr algn="ctr"/>
                      <a:r>
                        <a:rPr lang="ru-RU" sz="900" b="1" dirty="0">
                          <a:latin typeface="Verdana"/>
                        </a:rPr>
                        <a:t>Заболевания, противопоказанные для профессии "Мерчандайзер":</a:t>
                      </a:r>
                      <a:endParaRPr lang="ru-RU" sz="900" dirty="0">
                        <a:latin typeface="Verdana"/>
                      </a:endParaRPr>
                    </a:p>
                  </a:txBody>
                  <a:tcPr marL="28575" marR="28575" marT="28575" marB="28575" anchor="ctr"/>
                </a:tc>
                <a:tc hMerge="1">
                  <a:txBody>
                    <a:bodyPr/>
                    <a:lstStyle/>
                    <a:p>
                      <a:endParaRPr lang="ru-RU"/>
                    </a:p>
                  </a:txBody>
                  <a:tcPr/>
                </a:tc>
              </a:tr>
              <a:tr h="857926">
                <a:tc>
                  <a:txBody>
                    <a:bodyPr/>
                    <a:lstStyle/>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txBody>
                  <a:tcPr marL="28575" marR="28575" marT="28575" marB="28575" anchor="ctr"/>
                </a:tc>
                <a:tc>
                  <a:txBody>
                    <a:bodyPr/>
                    <a:lstStyle/>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250096">
                <a:tc gridSpan="2">
                  <a:txBody>
                    <a:bodyPr/>
                    <a:lstStyle/>
                    <a:p>
                      <a:r>
                        <a:rPr lang="ru-RU" sz="900" b="1" dirty="0">
                          <a:latin typeface="Verdana"/>
                        </a:rPr>
                        <a:t>Уровень образования профессии "Мерчандайзер"</a:t>
                      </a:r>
                      <a:endParaRPr lang="ru-RU" sz="900" dirty="0">
                        <a:latin typeface="Verdana"/>
                      </a:endParaRPr>
                    </a:p>
                    <a:p>
                      <a:r>
                        <a:rPr lang="ru-RU" sz="800" dirty="0">
                          <a:latin typeface="Verdana"/>
                        </a:rPr>
                        <a:t>Профессии обучают специализированные курсы, семинары, тренинги.</a:t>
                      </a:r>
                    </a:p>
                  </a:txBody>
                  <a:tcPr marL="28575" marR="28575" marT="28575" marB="28575" anchor="ctr"/>
                </a:tc>
                <a:tc hMerge="1">
                  <a:txBody>
                    <a:bodyPr/>
                    <a:lstStyle/>
                    <a:p>
                      <a:endParaRPr lang="ru-RU" dirty="0"/>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normAutofit/>
          </a:bodyPr>
          <a:lstStyle/>
          <a:p>
            <a:r>
              <a:rPr lang="ru-RU" sz="1200" b="1" dirty="0" smtClean="0"/>
              <a:t>Механик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764704"/>
          <a:ext cx="8229600" cy="5726430"/>
        </p:xfrm>
        <a:graphic>
          <a:graphicData uri="http://schemas.openxmlformats.org/drawingml/2006/table">
            <a:tbl>
              <a:tblPr firstRow="1" bandRow="1">
                <a:tableStyleId>{5C22544A-7EE6-4342-B048-85BDC9FD1C3A}</a:tableStyleId>
              </a:tblPr>
              <a:tblGrid>
                <a:gridCol w="4114800"/>
                <a:gridCol w="4114800"/>
              </a:tblGrid>
              <a:tr h="248767">
                <a:tc gridSpan="2">
                  <a:txBody>
                    <a:bodyPr/>
                    <a:lstStyle/>
                    <a:p>
                      <a:r>
                        <a:rPr lang="ru-RU" sz="1100" b="1" i="0" kern="1200" dirty="0" smtClean="0">
                          <a:solidFill>
                            <a:schemeClr val="lt1"/>
                          </a:solidFill>
                          <a:latin typeface="+mn-lt"/>
                          <a:ea typeface="+mn-ea"/>
                          <a:cs typeface="+mn-cs"/>
                        </a:rPr>
                        <a:t>Назначение профессии "Механик":</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обеспечение безаварийности и надежности, правильной эксплуатации, своевременного качественного ремонта, технического обслуживания и модернизации оборудования предприятия.</a:t>
                      </a:r>
                      <a:endParaRPr lang="ru-RU" sz="1000" dirty="0"/>
                    </a:p>
                  </a:txBody>
                  <a:tcPr/>
                </a:tc>
                <a:tc hMerge="1">
                  <a:txBody>
                    <a:bodyPr/>
                    <a:lstStyle/>
                    <a:p>
                      <a:endParaRPr lang="ru-RU" dirty="0"/>
                    </a:p>
                  </a:txBody>
                  <a:tcPr/>
                </a:tc>
              </a:tr>
              <a:tr h="610609">
                <a:tc gridSpan="2">
                  <a:txBody>
                    <a:bodyPr/>
                    <a:lstStyle/>
                    <a:p>
                      <a:r>
                        <a:rPr lang="ru-RU" sz="1100" b="1" i="0" kern="1200" dirty="0" smtClean="0">
                          <a:solidFill>
                            <a:schemeClr val="dk1"/>
                          </a:solidFill>
                          <a:latin typeface="+mn-lt"/>
                          <a:ea typeface="+mn-ea"/>
                          <a:cs typeface="+mn-cs"/>
                        </a:rPr>
                        <a:t>Основные решаемые задачи профессии "Механик":</a:t>
                      </a:r>
                      <a:endParaRPr lang="ru-RU" sz="11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подготовка планов проверок и ремонта оборудования;</a:t>
                      </a:r>
                    </a:p>
                    <a:p>
                      <a:r>
                        <a:rPr lang="ru-RU" sz="1000" b="1" i="0" u="none" strike="noStrike" kern="1200" dirty="0" smtClean="0">
                          <a:solidFill>
                            <a:schemeClr val="dk1"/>
                          </a:solidFill>
                          <a:latin typeface="+mn-lt"/>
                          <a:ea typeface="+mn-ea"/>
                          <a:cs typeface="+mn-cs"/>
                        </a:rPr>
                        <a:t>контроль состояния защитных устройств механического оборудования, зданий и сооружений цеха;</a:t>
                      </a:r>
                    </a:p>
                    <a:p>
                      <a:r>
                        <a:rPr lang="ru-RU" sz="1000" b="1" i="0" u="none" strike="noStrike" kern="1200" dirty="0" smtClean="0">
                          <a:solidFill>
                            <a:schemeClr val="dk1"/>
                          </a:solidFill>
                          <a:latin typeface="+mn-lt"/>
                          <a:ea typeface="+mn-ea"/>
                          <a:cs typeface="+mn-cs"/>
                        </a:rPr>
                        <a:t>установка, настройка режимов нового оборудования, модернизация и замена малоэффективного оборудования, техническое руководство </a:t>
                      </a:r>
                      <a:r>
                        <a:rPr lang="ru-RU" sz="1000" b="1" i="0" u="none" strike="noStrike" kern="1200" dirty="0" err="1" smtClean="0">
                          <a:solidFill>
                            <a:schemeClr val="dk1"/>
                          </a:solidFill>
                          <a:latin typeface="+mn-lt"/>
                          <a:ea typeface="+mn-ea"/>
                          <a:cs typeface="+mn-cs"/>
                        </a:rPr>
                        <a:t>смазочно</a:t>
                      </a:r>
                      <a:r>
                        <a:rPr lang="ru-RU" sz="1000" b="1" i="0" u="none" strike="noStrike" kern="1200" dirty="0" smtClean="0">
                          <a:solidFill>
                            <a:schemeClr val="dk1"/>
                          </a:solidFill>
                          <a:latin typeface="+mn-lt"/>
                          <a:ea typeface="+mn-ea"/>
                          <a:cs typeface="+mn-cs"/>
                        </a:rPr>
                        <a:t>–эмульсионным хозяйством;</a:t>
                      </a:r>
                    </a:p>
                    <a:p>
                      <a:r>
                        <a:rPr lang="ru-RU" sz="1000" b="1" i="0" u="none" strike="noStrike" kern="1200" dirty="0" smtClean="0">
                          <a:solidFill>
                            <a:schemeClr val="dk1"/>
                          </a:solidFill>
                          <a:latin typeface="+mn-lt"/>
                          <a:ea typeface="+mn-ea"/>
                          <a:cs typeface="+mn-cs"/>
                        </a:rPr>
                        <a:t>учет ресурсов оборудования, анализ причин преждевременного износа;</a:t>
                      </a:r>
                    </a:p>
                    <a:p>
                      <a:r>
                        <a:rPr lang="ru-RU" sz="1000" b="1" i="0" u="none" strike="noStrike" kern="1200" dirty="0" smtClean="0">
                          <a:solidFill>
                            <a:schemeClr val="dk1"/>
                          </a:solidFill>
                          <a:latin typeface="+mn-lt"/>
                          <a:ea typeface="+mn-ea"/>
                          <a:cs typeface="+mn-cs"/>
                        </a:rPr>
                        <a:t>руководство командой, обеспечение техники безопасности работ.</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202465">
                <a:tc gridSpan="2">
                  <a:txBody>
                    <a:bodyPr/>
                    <a:lstStyle/>
                    <a:p>
                      <a:pPr algn="ctr"/>
                      <a:r>
                        <a:rPr lang="ru-RU" sz="1100" b="1" dirty="0">
                          <a:latin typeface="Verdana"/>
                        </a:rPr>
                        <a:t>Профессионально–важные качества профессии "Механик":</a:t>
                      </a:r>
                      <a:endParaRPr lang="ru-RU" sz="1100" dirty="0">
                        <a:latin typeface="Verdana"/>
                      </a:endParaRPr>
                    </a:p>
                  </a:txBody>
                  <a:tcPr marL="28575" marR="28575" marT="28575" marB="28575" anchor="ctr"/>
                </a:tc>
                <a:tc hMerge="1">
                  <a:txBody>
                    <a:bodyPr/>
                    <a:lstStyle/>
                    <a:p>
                      <a:endParaRPr lang="ru-RU"/>
                    </a:p>
                  </a:txBody>
                  <a:tcPr/>
                </a:tc>
              </a:tr>
              <a:tr h="1127931">
                <a:tc>
                  <a:txBody>
                    <a:bodyPr/>
                    <a:lstStyle/>
                    <a:p>
                      <a:pPr>
                        <a:buFont typeface="Arial"/>
                        <a:buChar char="•"/>
                      </a:pPr>
                      <a:r>
                        <a:rPr lang="ru-RU" sz="1000" b="1" u="none" strike="noStrike" dirty="0">
                          <a:latin typeface="Arial"/>
                        </a:rPr>
                        <a:t>аккуратность;</a:t>
                      </a:r>
                    </a:p>
                    <a:p>
                      <a:pPr>
                        <a:buFont typeface="Arial"/>
                        <a:buChar char="•"/>
                      </a:pPr>
                      <a:r>
                        <a:rPr lang="ru-RU" sz="1000" b="1" u="none" strike="noStrike" dirty="0">
                          <a:latin typeface="Arial"/>
                        </a:rPr>
                        <a:t>дисциплинированность;</a:t>
                      </a:r>
                    </a:p>
                    <a:p>
                      <a:pPr>
                        <a:buFont typeface="Arial"/>
                        <a:buChar char="•"/>
                      </a:pPr>
                      <a:r>
                        <a:rPr lang="ru-RU" sz="1000" b="1" u="none" strike="noStrike" dirty="0">
                          <a:latin typeface="Arial"/>
                        </a:rPr>
                        <a:t>ответственность;</a:t>
                      </a:r>
                    </a:p>
                    <a:p>
                      <a:pPr>
                        <a:buFont typeface="Arial"/>
                        <a:buChar char="•"/>
                      </a:pPr>
                      <a:r>
                        <a:rPr lang="ru-RU" sz="1000" b="1" u="none" strike="noStrike" dirty="0">
                          <a:latin typeface="Arial"/>
                        </a:rPr>
                        <a:t>предусмотрительность;</a:t>
                      </a:r>
                    </a:p>
                    <a:p>
                      <a:pPr>
                        <a:buFont typeface="Arial"/>
                        <a:buChar char="•"/>
                      </a:pPr>
                      <a:r>
                        <a:rPr lang="ru-RU" sz="1000" b="1" u="none" strike="noStrike" dirty="0">
                          <a:latin typeface="Arial"/>
                        </a:rPr>
                        <a:t>пунктуальность, педантичность;</a:t>
                      </a:r>
                    </a:p>
                    <a:p>
                      <a:pPr>
                        <a:buFont typeface="Arial"/>
                        <a:buChar char="•"/>
                      </a:pPr>
                      <a:r>
                        <a:rPr lang="ru-RU" sz="1000" b="1" u="none" strike="noStrike" dirty="0">
                          <a:latin typeface="Arial"/>
                        </a:rPr>
                        <a:t>способность к переключениям с одной деятельности на другую;</a:t>
                      </a:r>
                    </a:p>
                    <a:p>
                      <a:pPr>
                        <a:buFont typeface="Arial"/>
                        <a:buChar char="•"/>
                      </a:pPr>
                      <a:r>
                        <a:rPr lang="ru-RU" sz="1000" b="1" u="none" strike="noStrike" dirty="0">
                          <a:latin typeface="Arial"/>
                        </a:rPr>
                        <a:t>способность планировать свою деятельность во времени;</a:t>
                      </a:r>
                    </a:p>
                    <a:p>
                      <a:pPr>
                        <a:buFont typeface="Arial"/>
                        <a:buChar char="•"/>
                      </a:pPr>
                      <a:r>
                        <a:rPr lang="ru-RU" sz="1000" b="1" u="none" strike="noStrike" dirty="0">
                          <a:latin typeface="Arial"/>
                        </a:rPr>
                        <a:t>способность различать отклонения параметров процессов от заданных значений;</a:t>
                      </a:r>
                    </a:p>
                    <a:p>
                      <a:pPr>
                        <a:buFont typeface="Arial"/>
                        <a:buChar char="•"/>
                      </a:pPr>
                      <a:r>
                        <a:rPr lang="ru-RU" sz="10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txBody>
                  <a:tcPr marL="28575" marR="28575" marT="28575" marB="28575" anchor="ctr"/>
                </a:tc>
                <a:tc>
                  <a:txBody>
                    <a:bodyPr/>
                    <a:lstStyle/>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1000" b="1" u="none" strike="noStrike" dirty="0">
                          <a:latin typeface="Arial"/>
                        </a:rPr>
                        <a:t>логичность мышления;</a:t>
                      </a:r>
                    </a:p>
                    <a:p>
                      <a:pPr>
                        <a:buFont typeface="Arial"/>
                        <a:buChar char="•"/>
                      </a:pPr>
                      <a:r>
                        <a:rPr lang="ru-RU" sz="1000" b="1" u="none" strike="noStrike" dirty="0">
                          <a:latin typeface="Arial"/>
                        </a:rPr>
                        <a:t>ассоциативность мышления;</a:t>
                      </a:r>
                    </a:p>
                    <a:p>
                      <a:pPr>
                        <a:buFont typeface="Arial"/>
                        <a:buChar char="•"/>
                      </a:pPr>
                      <a:r>
                        <a:rPr lang="ru-RU" sz="1000" b="1" u="none" strike="noStrike" dirty="0">
                          <a:latin typeface="Arial"/>
                        </a:rPr>
                        <a:t>предметность (объекты реального мира и их признаки) мышления;</a:t>
                      </a:r>
                    </a:p>
                    <a:p>
                      <a:pPr>
                        <a:buFont typeface="Arial"/>
                        <a:buChar char="•"/>
                      </a:pPr>
                      <a:r>
                        <a:rPr lang="ru-RU" sz="1000" b="1" u="none" strike="noStrike" dirty="0">
                          <a:latin typeface="Arial"/>
                        </a:rPr>
                        <a:t>техническое мышление;</a:t>
                      </a:r>
                    </a:p>
                    <a:p>
                      <a:pPr>
                        <a:buFont typeface="Arial"/>
                        <a:buChar char="•"/>
                      </a:pPr>
                      <a:r>
                        <a:rPr lang="ru-RU" sz="1000" b="1" u="none" strike="noStrike" dirty="0">
                          <a:latin typeface="Arial"/>
                        </a:rPr>
                        <a:t>хорошо развитые </a:t>
                      </a:r>
                      <a:r>
                        <a:rPr lang="ru-RU" sz="1000" b="1" u="none" strike="noStrike" dirty="0" err="1">
                          <a:latin typeface="Arial"/>
                        </a:rPr>
                        <a:t>мнемические</a:t>
                      </a:r>
                      <a:r>
                        <a:rPr lang="ru-RU" sz="1000" b="1" u="none" strike="noStrike" dirty="0">
                          <a:latin typeface="Arial"/>
                        </a:rPr>
                        <a:t> способности (свойства памяти);</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склонность к работе с документацией;</a:t>
                      </a:r>
                    </a:p>
                    <a:p>
                      <a:pPr>
                        <a:buFont typeface="Arial"/>
                        <a:buChar char="•"/>
                      </a:pPr>
                      <a:r>
                        <a:rPr lang="ru-RU" sz="1000" b="1" u="none" strike="noStrike" dirty="0">
                          <a:latin typeface="Arial"/>
                        </a:rPr>
                        <a:t>способность прогнозирования;</a:t>
                      </a:r>
                    </a:p>
                    <a:p>
                      <a:pPr>
                        <a:buFont typeface="Arial"/>
                        <a:buChar char="•"/>
                      </a:pPr>
                      <a:r>
                        <a:rPr lang="ru-RU" sz="1000" b="1" u="none" strike="noStrike" dirty="0">
                          <a:latin typeface="Arial"/>
                        </a:rPr>
                        <a:t>умение правильно и эффективно распределять время.</a:t>
                      </a:r>
                    </a:p>
                  </a:txBody>
                  <a:tcPr marL="28575" marR="28575" marT="28575" marB="28575" anchor="ctr"/>
                </a:tc>
              </a:tr>
              <a:tr h="202465">
                <a:tc gridSpan="2">
                  <a:txBody>
                    <a:bodyPr/>
                    <a:lstStyle/>
                    <a:p>
                      <a:pPr algn="ctr"/>
                      <a:r>
                        <a:rPr lang="ru-RU" sz="1100" b="1" dirty="0">
                          <a:latin typeface="Verdana"/>
                        </a:rPr>
                        <a:t>Заболевания, противопоказанные для профессии "Механик":</a:t>
                      </a:r>
                      <a:endParaRPr lang="ru-RU" sz="1100" dirty="0">
                        <a:latin typeface="Verdana"/>
                      </a:endParaRPr>
                    </a:p>
                  </a:txBody>
                  <a:tcPr marL="28575" marR="28575" marT="28575" marB="28575" anchor="ctr"/>
                </a:tc>
                <a:tc hMerge="1">
                  <a:txBody>
                    <a:bodyPr/>
                    <a:lstStyle/>
                    <a:p>
                      <a:endParaRPr lang="ru-RU"/>
                    </a:p>
                  </a:txBody>
                  <a:tcPr/>
                </a:tc>
              </a:tr>
              <a:tr h="404246">
                <a:tc>
                  <a:txBody>
                    <a:bodyPr/>
                    <a:lstStyle/>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дрожание рук;</a:t>
                      </a:r>
                    </a:p>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404929">
                <a:tc gridSpan="2">
                  <a:txBody>
                    <a:bodyPr/>
                    <a:lstStyle/>
                    <a:p>
                      <a:r>
                        <a:rPr lang="ru-RU" sz="1100" b="1" dirty="0">
                          <a:latin typeface="Verdana"/>
                        </a:rPr>
                        <a:t>Уровень образования профессии "Механик"</a:t>
                      </a:r>
                      <a:endParaRPr lang="ru-RU" sz="1100" dirty="0">
                        <a:latin typeface="Verdana"/>
                      </a:endParaRPr>
                    </a:p>
                    <a:p>
                      <a:r>
                        <a:rPr lang="ru-RU" sz="1000" dirty="0">
                          <a:latin typeface="Verdana"/>
                        </a:rPr>
                        <a:t>Для овладения профессией "Механик" необходимо либо начальное, либо среднее, либо высшее профессиональное образование. Направления: ЭЛЕКТРОТЕХНИКА, ПРИБОРОСТРОЕНИЕ, АВТОМАТИЗАЦИЯ И УПРАВЛЕНИЕ, СЕЛЬСКОЕ И РЫБНОЕ ХОЗЯЙСТВО, ЕСТЕСТВЕННЫЕ НАУКИ И МАТЕМАТИКА, ТЕХНИКА И ТЕХНОЛОГИИ</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Пекарь</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539552" y="692696"/>
          <a:ext cx="8229600" cy="5756910"/>
        </p:xfrm>
        <a:graphic>
          <a:graphicData uri="http://schemas.openxmlformats.org/drawingml/2006/table">
            <a:tbl>
              <a:tblPr firstRow="1" bandRow="1">
                <a:tableStyleId>{5C22544A-7EE6-4342-B048-85BDC9FD1C3A}</a:tableStyleId>
              </a:tblPr>
              <a:tblGrid>
                <a:gridCol w="4114800"/>
                <a:gridCol w="4114800"/>
              </a:tblGrid>
              <a:tr h="149734">
                <a:tc gridSpan="2">
                  <a:txBody>
                    <a:bodyPr/>
                    <a:lstStyle/>
                    <a:p>
                      <a:r>
                        <a:rPr lang="ru-RU" sz="1000" b="1" i="0" kern="1200" dirty="0" smtClean="0">
                          <a:solidFill>
                            <a:schemeClr val="lt1"/>
                          </a:solidFill>
                          <a:latin typeface="+mn-lt"/>
                          <a:ea typeface="+mn-ea"/>
                          <a:cs typeface="+mn-cs"/>
                        </a:rPr>
                        <a:t>Назначение профессии "Пекарь":</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выпечка хлебобулочных и кондитерских изделий.</a:t>
                      </a:r>
                      <a:endParaRPr lang="ru-RU" sz="900" dirty="0"/>
                    </a:p>
                  </a:txBody>
                  <a:tcPr/>
                </a:tc>
                <a:tc hMerge="1">
                  <a:txBody>
                    <a:bodyPr/>
                    <a:lstStyle/>
                    <a:p>
                      <a:endParaRPr lang="ru-RU" dirty="0"/>
                    </a:p>
                  </a:txBody>
                  <a:tcPr/>
                </a:tc>
              </a:tr>
              <a:tr h="834231">
                <a:tc gridSpan="2">
                  <a:txBody>
                    <a:bodyPr/>
                    <a:lstStyle/>
                    <a:p>
                      <a:r>
                        <a:rPr lang="ru-RU" sz="1000" b="1" i="0" kern="1200" dirty="0" smtClean="0">
                          <a:solidFill>
                            <a:schemeClr val="dk1"/>
                          </a:solidFill>
                          <a:latin typeface="+mn-lt"/>
                          <a:ea typeface="+mn-ea"/>
                          <a:cs typeface="+mn-cs"/>
                        </a:rPr>
                        <a:t>Основные решаемые задачи профессии "Пекарь":</a:t>
                      </a:r>
                      <a:endParaRPr lang="ru-RU" sz="10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получение исходных продуктов;</a:t>
                      </a:r>
                    </a:p>
                    <a:p>
                      <a:r>
                        <a:rPr lang="ru-RU" sz="900" b="1" i="0" u="none" strike="noStrike" kern="1200" dirty="0" smtClean="0">
                          <a:solidFill>
                            <a:schemeClr val="dk1"/>
                          </a:solidFill>
                          <a:latin typeface="+mn-lt"/>
                          <a:ea typeface="+mn-ea"/>
                          <a:cs typeface="+mn-cs"/>
                        </a:rPr>
                        <a:t>поддержание технологии и рецептуры приготовления мучных изделий;</a:t>
                      </a:r>
                    </a:p>
                    <a:p>
                      <a:r>
                        <a:rPr lang="ru-RU" sz="900" b="1" i="0" u="none" strike="noStrike" kern="1200" dirty="0" smtClean="0">
                          <a:solidFill>
                            <a:schemeClr val="dk1"/>
                          </a:solidFill>
                          <a:latin typeface="+mn-lt"/>
                          <a:ea typeface="+mn-ea"/>
                          <a:cs typeface="+mn-cs"/>
                        </a:rPr>
                        <a:t>заготовка полуфабрикатов;</a:t>
                      </a:r>
                    </a:p>
                    <a:p>
                      <a:r>
                        <a:rPr lang="ru-RU" sz="900" b="1" i="0" u="none" strike="noStrike" kern="1200" dirty="0" smtClean="0">
                          <a:solidFill>
                            <a:schemeClr val="dk1"/>
                          </a:solidFill>
                          <a:latin typeface="+mn-lt"/>
                          <a:ea typeface="+mn-ea"/>
                          <a:cs typeface="+mn-cs"/>
                        </a:rPr>
                        <a:t>подготовка оборудования к пекарному процессу;</a:t>
                      </a:r>
                    </a:p>
                    <a:p>
                      <a:r>
                        <a:rPr lang="ru-RU" sz="900" b="1" i="0" u="none" strike="noStrike" kern="1200" dirty="0" smtClean="0">
                          <a:solidFill>
                            <a:schemeClr val="dk1"/>
                          </a:solidFill>
                          <a:latin typeface="+mn-lt"/>
                          <a:ea typeface="+mn-ea"/>
                          <a:cs typeface="+mn-cs"/>
                        </a:rPr>
                        <a:t>выпечка изделий;</a:t>
                      </a:r>
                    </a:p>
                    <a:p>
                      <a:r>
                        <a:rPr lang="ru-RU" sz="900" b="1" i="0" u="none" strike="noStrike" kern="1200" dirty="0" smtClean="0">
                          <a:solidFill>
                            <a:schemeClr val="dk1"/>
                          </a:solidFill>
                          <a:latin typeface="+mn-lt"/>
                          <a:ea typeface="+mn-ea"/>
                          <a:cs typeface="+mn-cs"/>
                        </a:rPr>
                        <a:t>правильная эксплуатация пекарного оборудования;</a:t>
                      </a:r>
                    </a:p>
                    <a:p>
                      <a:r>
                        <a:rPr lang="ru-RU" sz="900" b="1" i="0" u="none" strike="noStrike" kern="1200" dirty="0" smtClean="0">
                          <a:solidFill>
                            <a:schemeClr val="dk1"/>
                          </a:solidFill>
                          <a:latin typeface="+mn-lt"/>
                          <a:ea typeface="+mn-ea"/>
                          <a:cs typeface="+mn-cs"/>
                        </a:rPr>
                        <a:t>обеспечение должного учета и хранения продуктов в соответствии с санитарно–гигиеническими нормами;</a:t>
                      </a:r>
                    </a:p>
                    <a:p>
                      <a:r>
                        <a:rPr lang="ru-RU" sz="900" b="1" i="0" u="none" strike="noStrike" kern="1200" dirty="0" smtClean="0">
                          <a:solidFill>
                            <a:schemeClr val="dk1"/>
                          </a:solidFill>
                          <a:latin typeface="+mn-lt"/>
                          <a:ea typeface="+mn-ea"/>
                          <a:cs typeface="+mn-cs"/>
                        </a:rPr>
                        <a:t>реализация продукции.</a:t>
                      </a:r>
                      <a:endParaRPr lang="ru-RU" sz="900" b="1" i="0" u="none" strike="noStrike" kern="1200" dirty="0">
                        <a:solidFill>
                          <a:schemeClr val="dk1"/>
                        </a:solidFill>
                        <a:latin typeface="+mn-lt"/>
                        <a:ea typeface="+mn-ea"/>
                        <a:cs typeface="+mn-cs"/>
                      </a:endParaRPr>
                    </a:p>
                  </a:txBody>
                  <a:tcPr/>
                </a:tc>
                <a:tc hMerge="1">
                  <a:txBody>
                    <a:bodyPr/>
                    <a:lstStyle/>
                    <a:p>
                      <a:endParaRPr lang="ru-RU" dirty="0"/>
                    </a:p>
                  </a:txBody>
                  <a:tcPr/>
                </a:tc>
              </a:tr>
              <a:tr h="131631">
                <a:tc gridSpan="2">
                  <a:txBody>
                    <a:bodyPr/>
                    <a:lstStyle/>
                    <a:p>
                      <a:pPr algn="ctr"/>
                      <a:r>
                        <a:rPr lang="ru-RU" sz="1000" b="1" dirty="0">
                          <a:latin typeface="Verdana"/>
                        </a:rPr>
                        <a:t>Профессионально–важные качества профессии "Пекарь":</a:t>
                      </a:r>
                      <a:endParaRPr lang="ru-RU" sz="1000" dirty="0">
                        <a:latin typeface="Verdana"/>
                      </a:endParaRPr>
                    </a:p>
                  </a:txBody>
                  <a:tcPr marL="28575" marR="28575" marT="28575" marB="28575" anchor="ctr"/>
                </a:tc>
                <a:tc hMerge="1">
                  <a:txBody>
                    <a:bodyPr/>
                    <a:lstStyle/>
                    <a:p>
                      <a:endParaRPr lang="ru-RU"/>
                    </a:p>
                  </a:txBody>
                  <a:tcPr/>
                </a:tc>
              </a:tr>
              <a:tr h="1152416">
                <a:tc>
                  <a:txBody>
                    <a:bodyPr/>
                    <a:lstStyle/>
                    <a:p>
                      <a:pPr>
                        <a:buFont typeface="Arial"/>
                        <a:buChar char="•"/>
                      </a:pPr>
                      <a:r>
                        <a:rPr lang="ru-RU" sz="900" b="1" u="none" strike="noStrike" dirty="0">
                          <a:latin typeface="Arial"/>
                        </a:rPr>
                        <a:t>аккуратность;</a:t>
                      </a:r>
                    </a:p>
                    <a:p>
                      <a:pPr>
                        <a:buFont typeface="Arial"/>
                        <a:buChar char="•"/>
                      </a:pPr>
                      <a:r>
                        <a:rPr lang="ru-RU" sz="900" b="1" u="none" strike="noStrike" dirty="0">
                          <a:latin typeface="Arial"/>
                        </a:rPr>
                        <a:t>предусмотрительность;</a:t>
                      </a:r>
                    </a:p>
                    <a:p>
                      <a:pPr>
                        <a:buFont typeface="Arial"/>
                        <a:buChar char="•"/>
                      </a:pPr>
                      <a:r>
                        <a:rPr lang="ru-RU" sz="900" b="1" u="none" strike="noStrike" dirty="0">
                          <a:latin typeface="Arial"/>
                        </a:rPr>
                        <a:t>пунктуальность, педантичность;</a:t>
                      </a:r>
                    </a:p>
                    <a:p>
                      <a:pPr>
                        <a:buFont typeface="Arial"/>
                        <a:buChar char="•"/>
                      </a:pPr>
                      <a:r>
                        <a:rPr lang="ru-RU" sz="900" b="1" u="none" strike="noStrike" dirty="0">
                          <a:latin typeface="Arial"/>
                        </a:rPr>
                        <a:t>самостоятельность;</a:t>
                      </a:r>
                    </a:p>
                    <a:p>
                      <a:pPr>
                        <a:buFont typeface="Arial"/>
                        <a:buChar char="•"/>
                      </a:pPr>
                      <a:r>
                        <a:rPr lang="ru-RU" sz="900" b="1" u="none" strike="noStrike" dirty="0">
                          <a:latin typeface="Arial"/>
                        </a:rPr>
                        <a:t>способность к переключениям с одной деятельности на другую;</a:t>
                      </a:r>
                    </a:p>
                    <a:p>
                      <a:pPr>
                        <a:buFont typeface="Arial"/>
                        <a:buChar char="•"/>
                      </a:pPr>
                      <a:r>
                        <a:rPr lang="ru-RU" sz="900" b="1" u="none" strike="noStrike" dirty="0">
                          <a:latin typeface="Arial"/>
                        </a:rPr>
                        <a:t>старательность, исполнительность;</a:t>
                      </a:r>
                    </a:p>
                    <a:p>
                      <a:pPr>
                        <a:buFont typeface="Arial"/>
                        <a:buChar char="•"/>
                      </a:pPr>
                      <a:r>
                        <a:rPr lang="ru-RU" sz="900" b="1" u="none" strike="noStrike" dirty="0">
                          <a:latin typeface="Arial"/>
                        </a:rPr>
                        <a:t>обонятельная чувствительность;</a:t>
                      </a:r>
                    </a:p>
                    <a:p>
                      <a:pPr>
                        <a:buFont typeface="Arial"/>
                        <a:buChar char="•"/>
                      </a:pPr>
                      <a:r>
                        <a:rPr lang="ru-RU" sz="900" b="1" u="none" strike="noStrike" dirty="0">
                          <a:latin typeface="Arial"/>
                        </a:rPr>
                        <a:t>ручная ловкость;</a:t>
                      </a:r>
                    </a:p>
                    <a:p>
                      <a:pPr>
                        <a:buFont typeface="Arial"/>
                        <a:buChar char="•"/>
                      </a:pPr>
                      <a:r>
                        <a:rPr lang="ru-RU" sz="900" b="1" u="none" strike="noStrike" dirty="0">
                          <a:latin typeface="Arial"/>
                        </a:rPr>
                        <a:t>тактильная чувствительность (</a:t>
                      </a:r>
                      <a:r>
                        <a:rPr lang="ru-RU" sz="900" b="1" u="none" strike="noStrike" dirty="0" err="1">
                          <a:latin typeface="Arial"/>
                        </a:rPr>
                        <a:t>чувствительность</a:t>
                      </a:r>
                      <a:r>
                        <a:rPr lang="ru-RU" sz="900" b="1" u="none" strike="noStrike" dirty="0">
                          <a:latin typeface="Arial"/>
                        </a:rPr>
                        <a:t> пальцев);</a:t>
                      </a:r>
                    </a:p>
                    <a:p>
                      <a:pPr>
                        <a:buFont typeface="Arial"/>
                        <a:buChar char="•"/>
                      </a:pPr>
                      <a:r>
                        <a:rPr lang="ru-RU" sz="900" b="1" u="none" strike="noStrike" dirty="0">
                          <a:latin typeface="Arial"/>
                        </a:rPr>
                        <a:t>хорошее цветовое восприятие;</a:t>
                      </a:r>
                    </a:p>
                    <a:p>
                      <a:pPr>
                        <a:buFont typeface="Arial"/>
                        <a:buChar char="•"/>
                      </a:pPr>
                      <a:r>
                        <a:rPr lang="ru-RU" sz="900" b="1" u="none" strike="noStrike" dirty="0" err="1">
                          <a:latin typeface="Arial"/>
                        </a:rPr>
                        <a:t>пособность</a:t>
                      </a:r>
                      <a:r>
                        <a:rPr lang="ru-RU" sz="900" b="1" u="none" strike="noStrike" dirty="0">
                          <a:latin typeface="Arial"/>
                        </a:rPr>
                        <a:t> к распознаванию небольших отклонений параметров технологических процессов от заданных значений по визуальным признакам;</a:t>
                      </a:r>
                    </a:p>
                  </a:txBody>
                  <a:tcPr marL="28575" marR="28575" marT="28575" marB="28575" anchor="ctr"/>
                </a:tc>
                <a:tc>
                  <a:txBody>
                    <a:bodyPr/>
                    <a:lstStyle/>
                    <a:p>
                      <a:pPr>
                        <a:buFont typeface="Arial"/>
                        <a:buChar char="•"/>
                      </a:pPr>
                      <a:r>
                        <a:rPr lang="ru-RU" sz="900" b="1" u="none" strike="noStrike" dirty="0">
                          <a:latin typeface="Arial"/>
                        </a:rPr>
                        <a:t>хороший глазомер;</a:t>
                      </a:r>
                    </a:p>
                    <a:p>
                      <a:pPr>
                        <a:buFont typeface="Arial"/>
                        <a:buChar char="•"/>
                      </a:pPr>
                      <a:r>
                        <a:rPr lang="ru-RU" sz="900" b="1" u="none" strike="noStrike" dirty="0">
                          <a:latin typeface="Arial"/>
                        </a:rPr>
                        <a:t>хорошее различение отрезков времени;</a:t>
                      </a:r>
                    </a:p>
                    <a:p>
                      <a:pPr>
                        <a:buFont typeface="Arial"/>
                        <a:buChar char="•"/>
                      </a:pPr>
                      <a:r>
                        <a:rPr lang="ru-RU" sz="9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900" b="1" u="none" strike="noStrike" dirty="0">
                          <a:latin typeface="Arial"/>
                        </a:rPr>
                        <a:t>наглядно–образное мышление;</a:t>
                      </a:r>
                    </a:p>
                    <a:p>
                      <a:pPr>
                        <a:buFont typeface="Arial"/>
                        <a:buChar char="•"/>
                      </a:pPr>
                      <a:r>
                        <a:rPr lang="ru-RU" sz="900" b="1" u="none" strike="noStrike" dirty="0">
                          <a:latin typeface="Arial"/>
                        </a:rPr>
                        <a:t>обонятельная память;</a:t>
                      </a:r>
                    </a:p>
                    <a:p>
                      <a:pPr>
                        <a:buFont typeface="Arial"/>
                        <a:buChar char="•"/>
                      </a:pPr>
                      <a:r>
                        <a:rPr lang="ru-RU" sz="900" b="1" u="none" strike="noStrike" dirty="0">
                          <a:latin typeface="Arial"/>
                        </a:rPr>
                        <a:t>хорошо развитая вкусовая память;</a:t>
                      </a:r>
                    </a:p>
                    <a:p>
                      <a:pPr>
                        <a:buFont typeface="Arial"/>
                        <a:buChar char="•"/>
                      </a:pPr>
                      <a:r>
                        <a:rPr lang="ru-RU" sz="900" b="1" u="none" strike="noStrike" dirty="0">
                          <a:latin typeface="Arial"/>
                        </a:rPr>
                        <a:t>хорошая координация движений обеих рук;</a:t>
                      </a:r>
                    </a:p>
                    <a:p>
                      <a:pPr>
                        <a:buFont typeface="Arial"/>
                        <a:buChar char="•"/>
                      </a:pPr>
                      <a:r>
                        <a:rPr lang="ru-RU" sz="900" b="1" u="none" strike="noStrike" dirty="0">
                          <a:latin typeface="Arial"/>
                        </a:rPr>
                        <a:t>способность к выполнению мелких точных движений;</a:t>
                      </a:r>
                    </a:p>
                    <a:p>
                      <a:pPr>
                        <a:buFont typeface="Arial"/>
                        <a:buChar char="•"/>
                      </a:pPr>
                      <a:r>
                        <a:rPr lang="ru-RU" sz="900" b="1" u="none" strike="noStrike" dirty="0">
                          <a:latin typeface="Arial"/>
                        </a:rPr>
                        <a:t>сохранение работоспособности в некомфортных температурных условиях;</a:t>
                      </a:r>
                    </a:p>
                    <a:p>
                      <a:pPr>
                        <a:buFont typeface="Arial"/>
                        <a:buChar char="•"/>
                      </a:pPr>
                      <a:r>
                        <a:rPr lang="ru-RU" sz="900" b="1" u="none" strike="noStrike" dirty="0">
                          <a:latin typeface="Arial"/>
                        </a:rPr>
                        <a:t>способность прогнозирования;</a:t>
                      </a:r>
                    </a:p>
                    <a:p>
                      <a:pPr>
                        <a:buFont typeface="Arial"/>
                        <a:buChar char="•"/>
                      </a:pPr>
                      <a:r>
                        <a:rPr lang="ru-RU" sz="900" b="1" u="none" strike="noStrike" dirty="0">
                          <a:latin typeface="Arial"/>
                        </a:rPr>
                        <a:t>умение импровизировать;</a:t>
                      </a:r>
                    </a:p>
                    <a:p>
                      <a:pPr>
                        <a:buFont typeface="Arial"/>
                        <a:buChar char="•"/>
                      </a:pPr>
                      <a:r>
                        <a:rPr lang="ru-RU" sz="900" b="1" u="none" strike="noStrike" dirty="0">
                          <a:latin typeface="Arial"/>
                        </a:rPr>
                        <a:t>умение правильно и эффективно распределять время.</a:t>
                      </a:r>
                    </a:p>
                  </a:txBody>
                  <a:tcPr marL="28575" marR="28575" marT="28575" marB="28575" anchor="ctr"/>
                </a:tc>
              </a:tr>
              <a:tr h="131631">
                <a:tc gridSpan="2">
                  <a:txBody>
                    <a:bodyPr/>
                    <a:lstStyle/>
                    <a:p>
                      <a:pPr algn="ctr"/>
                      <a:r>
                        <a:rPr lang="ru-RU" sz="1000" b="1" dirty="0">
                          <a:latin typeface="Verdana"/>
                        </a:rPr>
                        <a:t>Заболевания, противопоказанные для профессии "Пекарь":</a:t>
                      </a:r>
                      <a:endParaRPr lang="ru-RU" sz="1000" dirty="0">
                        <a:latin typeface="Verdana"/>
                      </a:endParaRPr>
                    </a:p>
                  </a:txBody>
                  <a:tcPr marL="28575" marR="28575" marT="28575" marB="28575" anchor="ctr"/>
                </a:tc>
                <a:tc hMerge="1">
                  <a:txBody>
                    <a:bodyPr/>
                    <a:lstStyle/>
                    <a:p>
                      <a:endParaRPr lang="ru-RU"/>
                    </a:p>
                  </a:txBody>
                  <a:tcPr/>
                </a:tc>
              </a:tr>
              <a:tr h="810167">
                <a:tc>
                  <a:txBody>
                    <a:bodyPr/>
                    <a:lstStyle/>
                    <a:p>
                      <a:pPr>
                        <a:buFont typeface="Arial"/>
                        <a:buChar char="•"/>
                      </a:pPr>
                      <a:r>
                        <a:rPr lang="ru-RU" sz="900" b="1" u="none" strike="noStrike">
                          <a:latin typeface="Arial"/>
                        </a:rPr>
                        <a:t>заболевания сердца или нарушения артериального давления;</a:t>
                      </a:r>
                    </a:p>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судороги, потери сознания;</a:t>
                      </a:r>
                    </a:p>
                    <a:p>
                      <a:pPr>
                        <a:buFont typeface="Arial"/>
                        <a:buChar char="•"/>
                      </a:pPr>
                      <a:r>
                        <a:rPr lang="ru-RU" sz="900" b="1" u="none" strike="noStrike">
                          <a:latin typeface="Arial"/>
                        </a:rPr>
                        <a:t>употребление наркотиков, зависимость от алкоголя;</a:t>
                      </a:r>
                    </a:p>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вестибулярные расстройства, нарушение чувства равновесия;</a:t>
                      </a:r>
                    </a:p>
                    <a:p>
                      <a:pPr>
                        <a:buFont typeface="Arial"/>
                        <a:buChar char="•"/>
                      </a:pPr>
                      <a:r>
                        <a:rPr lang="ru-RU" sz="900" b="1" u="none" strike="noStrike">
                          <a:latin typeface="Arial"/>
                        </a:rPr>
                        <a:t>дрожание рук;</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хронические инфекционные заболевания;</a:t>
                      </a:r>
                    </a:p>
                    <a:p>
                      <a:pPr>
                        <a:buFont typeface="Arial"/>
                        <a:buChar char="•"/>
                      </a:pPr>
                      <a:r>
                        <a:rPr lang="ru-RU" sz="900" b="1" u="none" strike="noStrike" dirty="0">
                          <a:latin typeface="Arial"/>
                        </a:rPr>
                        <a:t>аллергии;</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заболевания органов дыхания;</a:t>
                      </a:r>
                    </a:p>
                    <a:p>
                      <a:pPr>
                        <a:buFont typeface="Arial"/>
                        <a:buChar char="•"/>
                      </a:pPr>
                      <a:r>
                        <a:rPr lang="ru-RU" sz="900" b="1" u="none" strike="noStrike" dirty="0">
                          <a:latin typeface="Arial"/>
                        </a:rPr>
                        <a:t>заболевания органов пищеварения и выделения;</a:t>
                      </a:r>
                    </a:p>
                    <a:p>
                      <a:pPr>
                        <a:buFont typeface="Arial"/>
                        <a:buChar char="•"/>
                      </a:pPr>
                      <a:r>
                        <a:rPr lang="ru-RU" sz="900" b="1" u="none" strike="noStrike" dirty="0">
                          <a:latin typeface="Arial"/>
                        </a:rPr>
                        <a:t>сахарный диабет;</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296794">
                <a:tc gridSpan="2">
                  <a:txBody>
                    <a:bodyPr/>
                    <a:lstStyle/>
                    <a:p>
                      <a:r>
                        <a:rPr lang="ru-RU" sz="1000" b="1" dirty="0">
                          <a:latin typeface="Verdana"/>
                        </a:rPr>
                        <a:t>Уровень образования профессии "Пекарь"</a:t>
                      </a:r>
                      <a:endParaRPr lang="ru-RU" sz="1000" dirty="0">
                        <a:latin typeface="Verdana"/>
                      </a:endParaRPr>
                    </a:p>
                    <a:p>
                      <a:r>
                        <a:rPr lang="ru-RU" sz="900" dirty="0">
                          <a:latin typeface="Verdana"/>
                        </a:rPr>
                        <a:t>Для овладения профессией "Пекарь" необходимо среднее профессиональное образование. </a:t>
                      </a:r>
                      <a:br>
                        <a:rPr lang="ru-RU" sz="900" dirty="0">
                          <a:latin typeface="Verdana"/>
                        </a:rPr>
                      </a:br>
                      <a:endParaRPr lang="ru-RU" sz="900" dirty="0">
                        <a:latin typeface="Verdana"/>
                      </a:endParaRP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Плотник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764704"/>
          <a:ext cx="8229600" cy="5109210"/>
        </p:xfrm>
        <a:graphic>
          <a:graphicData uri="http://schemas.openxmlformats.org/drawingml/2006/table">
            <a:tbl>
              <a:tblPr firstRow="1" bandRow="1">
                <a:tableStyleId>{5C22544A-7EE6-4342-B048-85BDC9FD1C3A}</a:tableStyleId>
              </a:tblPr>
              <a:tblGrid>
                <a:gridCol w="4114800"/>
                <a:gridCol w="4114800"/>
              </a:tblGrid>
              <a:tr h="171636">
                <a:tc gridSpan="2">
                  <a:txBody>
                    <a:bodyPr/>
                    <a:lstStyle/>
                    <a:p>
                      <a:r>
                        <a:rPr lang="ru-RU" sz="1050" b="1" i="0" kern="1200" dirty="0" smtClean="0">
                          <a:solidFill>
                            <a:schemeClr val="lt1"/>
                          </a:solidFill>
                          <a:latin typeface="+mn-lt"/>
                          <a:ea typeface="+mn-ea"/>
                          <a:cs typeface="+mn-cs"/>
                        </a:rPr>
                        <a:t>Назначение профессии "Плотник":</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обработка лесоматериалов для изготовления деревянных конструкций (полов, дверей, окон, столов, заборов, опор, столбов и т.п.).</a:t>
                      </a:r>
                      <a:endParaRPr lang="ru-RU" sz="900" dirty="0"/>
                    </a:p>
                  </a:txBody>
                  <a:tcPr/>
                </a:tc>
                <a:tc hMerge="1">
                  <a:txBody>
                    <a:bodyPr/>
                    <a:lstStyle/>
                    <a:p>
                      <a:endParaRPr lang="ru-RU" dirty="0"/>
                    </a:p>
                  </a:txBody>
                  <a:tcPr/>
                </a:tc>
              </a:tr>
              <a:tr h="849132">
                <a:tc gridSpan="2">
                  <a:txBody>
                    <a:bodyPr/>
                    <a:lstStyle/>
                    <a:p>
                      <a:r>
                        <a:rPr lang="ru-RU" sz="1050" b="1" i="0" kern="1200" dirty="0" smtClean="0">
                          <a:solidFill>
                            <a:schemeClr val="dk1"/>
                          </a:solidFill>
                          <a:latin typeface="+mn-lt"/>
                          <a:ea typeface="+mn-ea"/>
                          <a:cs typeface="+mn-cs"/>
                        </a:rPr>
                        <a:t>Основные решаемые задачи профессии "Плотник":</a:t>
                      </a:r>
                      <a:endParaRPr lang="ru-RU" sz="105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получение заказа (изготовление нового изделия или ремонт);</a:t>
                      </a:r>
                    </a:p>
                    <a:p>
                      <a:r>
                        <a:rPr lang="ru-RU" sz="900" b="1" i="0" u="none" strike="noStrike" kern="1200" dirty="0" smtClean="0">
                          <a:solidFill>
                            <a:schemeClr val="dk1"/>
                          </a:solidFill>
                          <a:latin typeface="+mn-lt"/>
                          <a:ea typeface="+mn-ea"/>
                          <a:cs typeface="+mn-cs"/>
                        </a:rPr>
                        <a:t>расчет и заготовка материала;</a:t>
                      </a:r>
                    </a:p>
                    <a:p>
                      <a:r>
                        <a:rPr lang="ru-RU" sz="900" b="1" i="0" u="none" strike="noStrike" kern="1200" dirty="0" smtClean="0">
                          <a:solidFill>
                            <a:schemeClr val="dk1"/>
                          </a:solidFill>
                          <a:latin typeface="+mn-lt"/>
                          <a:ea typeface="+mn-ea"/>
                          <a:cs typeface="+mn-cs"/>
                        </a:rPr>
                        <a:t>производство необходимых чертежей и схем;</a:t>
                      </a:r>
                    </a:p>
                    <a:p>
                      <a:r>
                        <a:rPr lang="ru-RU" sz="900" b="1" i="0" u="none" strike="noStrike" kern="1200" dirty="0" smtClean="0">
                          <a:solidFill>
                            <a:schemeClr val="dk1"/>
                          </a:solidFill>
                          <a:latin typeface="+mn-lt"/>
                          <a:ea typeface="+mn-ea"/>
                          <a:cs typeface="+mn-cs"/>
                        </a:rPr>
                        <a:t>подготовка специальных инструментов (станков, пил, рубанков, молотков и т.п.);</a:t>
                      </a:r>
                    </a:p>
                    <a:p>
                      <a:r>
                        <a:rPr lang="ru-RU" sz="900" b="1" i="0" u="none" strike="noStrike" kern="1200" dirty="0" smtClean="0">
                          <a:solidFill>
                            <a:schemeClr val="dk1"/>
                          </a:solidFill>
                          <a:latin typeface="+mn-lt"/>
                          <a:ea typeface="+mn-ea"/>
                          <a:cs typeface="+mn-cs"/>
                        </a:rPr>
                        <a:t>производство работ (</a:t>
                      </a:r>
                      <a:r>
                        <a:rPr lang="ru-RU" sz="900" b="1" i="0" u="none" strike="noStrike" kern="1200" dirty="0" err="1" smtClean="0">
                          <a:solidFill>
                            <a:schemeClr val="dk1"/>
                          </a:solidFill>
                          <a:latin typeface="+mn-lt"/>
                          <a:ea typeface="+mn-ea"/>
                          <a:cs typeface="+mn-cs"/>
                        </a:rPr>
                        <a:t>отесывание</a:t>
                      </a:r>
                      <a:r>
                        <a:rPr lang="ru-RU" sz="900" b="1" i="0" u="none" strike="noStrike" kern="1200" dirty="0" smtClean="0">
                          <a:solidFill>
                            <a:schemeClr val="dk1"/>
                          </a:solidFill>
                          <a:latin typeface="+mn-lt"/>
                          <a:ea typeface="+mn-ea"/>
                          <a:cs typeface="+mn-cs"/>
                        </a:rPr>
                        <a:t>, пиление, сверление отверстий, шлифовка), сбор конструкции путем соединения элементов, обработка защитными составами;</a:t>
                      </a:r>
                    </a:p>
                    <a:p>
                      <a:r>
                        <a:rPr lang="ru-RU" sz="900" b="1" i="0" u="none" strike="noStrike" kern="1200" dirty="0" smtClean="0">
                          <a:solidFill>
                            <a:schemeClr val="dk1"/>
                          </a:solidFill>
                          <a:latin typeface="+mn-lt"/>
                          <a:ea typeface="+mn-ea"/>
                          <a:cs typeface="+mn-cs"/>
                        </a:rPr>
                        <a:t>ведение учета израсходованного материала;</a:t>
                      </a:r>
                    </a:p>
                    <a:p>
                      <a:r>
                        <a:rPr lang="ru-RU" sz="900" b="1" i="0" u="none" strike="noStrike" kern="1200" dirty="0" smtClean="0">
                          <a:solidFill>
                            <a:schemeClr val="dk1"/>
                          </a:solidFill>
                          <a:latin typeface="+mn-lt"/>
                          <a:ea typeface="+mn-ea"/>
                          <a:cs typeface="+mn-cs"/>
                        </a:rPr>
                        <a:t>подготовка отчета о проделанной работе.</a:t>
                      </a:r>
                      <a:endParaRPr lang="ru-RU" sz="900" b="1" i="0" u="none" strike="noStrike" kern="1200" dirty="0">
                        <a:solidFill>
                          <a:schemeClr val="dk1"/>
                        </a:solidFill>
                        <a:latin typeface="+mn-lt"/>
                        <a:ea typeface="+mn-ea"/>
                        <a:cs typeface="+mn-cs"/>
                      </a:endParaRPr>
                    </a:p>
                  </a:txBody>
                  <a:tcPr/>
                </a:tc>
                <a:tc hMerge="1">
                  <a:txBody>
                    <a:bodyPr/>
                    <a:lstStyle/>
                    <a:p>
                      <a:endParaRPr lang="ru-RU" dirty="0"/>
                    </a:p>
                  </a:txBody>
                  <a:tcPr/>
                </a:tc>
              </a:tr>
              <a:tr h="171636">
                <a:tc gridSpan="2">
                  <a:txBody>
                    <a:bodyPr/>
                    <a:lstStyle/>
                    <a:p>
                      <a:pPr algn="ctr"/>
                      <a:r>
                        <a:rPr lang="ru-RU" sz="1050" b="1" dirty="0">
                          <a:latin typeface="Verdana"/>
                        </a:rPr>
                        <a:t>Профессионально–важные качества профессии "Плотник":</a:t>
                      </a:r>
                      <a:endParaRPr lang="ru-RU" sz="1050" dirty="0">
                        <a:latin typeface="Verdana"/>
                      </a:endParaRPr>
                    </a:p>
                  </a:txBody>
                  <a:tcPr marL="28575" marR="28575" marT="28575" marB="28575" anchor="ctr"/>
                </a:tc>
                <a:tc hMerge="1">
                  <a:txBody>
                    <a:bodyPr/>
                    <a:lstStyle/>
                    <a:p>
                      <a:endParaRPr lang="ru-RU"/>
                    </a:p>
                  </a:txBody>
                  <a:tcPr/>
                </a:tc>
              </a:tr>
              <a:tr h="1404101">
                <a:tc>
                  <a:txBody>
                    <a:bodyPr/>
                    <a:lstStyle/>
                    <a:p>
                      <a:pPr>
                        <a:buFont typeface="Arial"/>
                        <a:buChar char="•"/>
                      </a:pPr>
                      <a:r>
                        <a:rPr lang="ru-RU" sz="900" b="1" u="none" strike="noStrike" dirty="0">
                          <a:latin typeface="Arial"/>
                        </a:rPr>
                        <a:t>педантичность;</a:t>
                      </a:r>
                    </a:p>
                    <a:p>
                      <a:pPr>
                        <a:buFont typeface="Arial"/>
                        <a:buChar char="•"/>
                      </a:pPr>
                      <a:r>
                        <a:rPr lang="ru-RU" sz="900" b="1" u="none" strike="noStrike" dirty="0">
                          <a:latin typeface="Arial"/>
                        </a:rPr>
                        <a:t>старательность, исполнительность;</a:t>
                      </a:r>
                    </a:p>
                    <a:p>
                      <a:pPr>
                        <a:buFont typeface="Arial"/>
                        <a:buChar char="•"/>
                      </a:pPr>
                      <a:r>
                        <a:rPr lang="ru-RU" sz="900" b="1" u="none" strike="noStrike" dirty="0">
                          <a:latin typeface="Arial"/>
                        </a:rPr>
                        <a:t>трудолюбие;</a:t>
                      </a:r>
                    </a:p>
                    <a:p>
                      <a:pPr>
                        <a:buFont typeface="Arial"/>
                        <a:buChar char="•"/>
                      </a:pPr>
                      <a:r>
                        <a:rPr lang="ru-RU" sz="900" b="1" u="none" strike="noStrike" dirty="0">
                          <a:latin typeface="Arial"/>
                        </a:rPr>
                        <a:t>вибрационная чувствительность;</a:t>
                      </a:r>
                    </a:p>
                    <a:p>
                      <a:pPr>
                        <a:buFont typeface="Arial"/>
                        <a:buChar char="•"/>
                      </a:pPr>
                      <a:r>
                        <a:rPr lang="ru-RU" sz="900" b="1" u="none" strike="noStrike" dirty="0" err="1">
                          <a:latin typeface="Arial"/>
                        </a:rPr>
                        <a:t>мышечно</a:t>
                      </a:r>
                      <a:r>
                        <a:rPr lang="ru-RU" sz="900" b="1" u="none" strike="noStrike" dirty="0">
                          <a:latin typeface="Arial"/>
                        </a:rPr>
                        <a:t>–суставная чувствительность усилий или сопротивления;</a:t>
                      </a:r>
                    </a:p>
                    <a:p>
                      <a:pPr>
                        <a:buFont typeface="Arial"/>
                        <a:buChar char="•"/>
                      </a:pPr>
                      <a:r>
                        <a:rPr lang="ru-RU" sz="900" b="1" u="none" strike="noStrike" dirty="0">
                          <a:latin typeface="Arial"/>
                        </a:rPr>
                        <a:t>тактильная чувствительность (</a:t>
                      </a:r>
                      <a:r>
                        <a:rPr lang="ru-RU" sz="900" b="1" u="none" strike="noStrike" dirty="0" err="1">
                          <a:latin typeface="Arial"/>
                        </a:rPr>
                        <a:t>чувствительность</a:t>
                      </a:r>
                      <a:r>
                        <a:rPr lang="ru-RU" sz="900" b="1" u="none" strike="noStrike" dirty="0">
                          <a:latin typeface="Arial"/>
                        </a:rPr>
                        <a:t> пальцев);</a:t>
                      </a:r>
                    </a:p>
                    <a:p>
                      <a:pPr>
                        <a:buFont typeface="Arial"/>
                        <a:buChar char="•"/>
                      </a:pPr>
                      <a:r>
                        <a:rPr lang="ru-RU" sz="900" b="1" u="none" strike="noStrike" dirty="0">
                          <a:latin typeface="Arial"/>
                        </a:rPr>
                        <a:t>хороший глазомер: линейный, угловой, объемный;</a:t>
                      </a:r>
                    </a:p>
                    <a:p>
                      <a:pPr>
                        <a:buFont typeface="Arial"/>
                        <a:buChar char="•"/>
                      </a:pPr>
                      <a:r>
                        <a:rPr lang="ru-RU" sz="9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признакам;</a:t>
                      </a:r>
                    </a:p>
                    <a:p>
                      <a:pPr>
                        <a:buFont typeface="Arial"/>
                        <a:buChar char="•"/>
                      </a:pPr>
                      <a:r>
                        <a:rPr lang="ru-RU" sz="900" b="1" u="none" strike="noStrike" dirty="0">
                          <a:latin typeface="Arial"/>
                        </a:rPr>
                        <a:t>внимание к деталям;</a:t>
                      </a:r>
                    </a:p>
                    <a:p>
                      <a:pPr>
                        <a:buFont typeface="Arial"/>
                        <a:buChar char="•"/>
                      </a:pPr>
                      <a:r>
                        <a:rPr lang="ru-RU" sz="900" b="1" u="none" strike="noStrike" dirty="0" err="1">
                          <a:latin typeface="Arial"/>
                        </a:rPr>
                        <a:t>концентрипредметность</a:t>
                      </a:r>
                      <a:r>
                        <a:rPr lang="ru-RU" sz="900" b="1" u="none" strike="noStrike" dirty="0">
                          <a:latin typeface="Arial"/>
                        </a:rPr>
                        <a:t> (объекты реального мира и их признаки) мышления; </a:t>
                      </a:r>
                      <a:r>
                        <a:rPr lang="ru-RU" sz="900" b="1" u="none" strike="noStrike" dirty="0" err="1">
                          <a:latin typeface="Arial"/>
                        </a:rPr>
                        <a:t>рованность</a:t>
                      </a:r>
                      <a:r>
                        <a:rPr lang="ru-RU" sz="900" b="1" u="none" strike="noStrike" dirty="0">
                          <a:latin typeface="Arial"/>
                        </a:rPr>
                        <a:t> внимания;</a:t>
                      </a:r>
                    </a:p>
                    <a:p>
                      <a:pPr>
                        <a:buFont typeface="Arial"/>
                        <a:buChar char="•"/>
                      </a:pPr>
                      <a:r>
                        <a:rPr lang="ru-RU" sz="900" b="1" u="none" strike="noStrike" dirty="0">
                          <a:latin typeface="Arial"/>
                        </a:rPr>
                        <a:t>техническое мышление;</a:t>
                      </a:r>
                    </a:p>
                  </a:txBody>
                  <a:tcPr marL="28575" marR="28575" marT="28575" marB="28575" anchor="ctr"/>
                </a:tc>
                <a:tc>
                  <a:txBody>
                    <a:bodyPr/>
                    <a:lstStyle/>
                    <a:p>
                      <a:pPr>
                        <a:buFont typeface="Arial"/>
                        <a:buChar char="•"/>
                      </a:pPr>
                      <a:r>
                        <a:rPr lang="ru-RU" sz="900" b="1" u="none" strike="noStrike" dirty="0">
                          <a:latin typeface="Arial"/>
                        </a:rPr>
                        <a:t>кинестетическая память (</a:t>
                      </a:r>
                      <a:r>
                        <a:rPr lang="ru-RU" sz="900" b="1" u="none" strike="noStrike" dirty="0" err="1">
                          <a:latin typeface="Arial"/>
                        </a:rPr>
                        <a:t>память</a:t>
                      </a:r>
                      <a:r>
                        <a:rPr lang="ru-RU" sz="900" b="1" u="none" strike="noStrike" dirty="0">
                          <a:latin typeface="Arial"/>
                        </a:rPr>
                        <a:t> на движения);</a:t>
                      </a:r>
                    </a:p>
                    <a:p>
                      <a:pPr>
                        <a:buFont typeface="Arial"/>
                        <a:buChar char="•"/>
                      </a:pPr>
                      <a:r>
                        <a:rPr lang="ru-RU" sz="900" b="1" u="none" strike="noStrike" dirty="0">
                          <a:latin typeface="Arial"/>
                        </a:rPr>
                        <a:t>хорошая координация движений рук и ног;</a:t>
                      </a:r>
                    </a:p>
                    <a:p>
                      <a:pPr>
                        <a:buFont typeface="Arial"/>
                        <a:buChar char="•"/>
                      </a:pPr>
                      <a:r>
                        <a:rPr lang="ru-RU" sz="900" b="1" u="none" strike="noStrike" dirty="0">
                          <a:latin typeface="Arial"/>
                        </a:rPr>
                        <a:t>твердость руки, устойчивость кистей рук (низкий тремор);</a:t>
                      </a:r>
                    </a:p>
                    <a:p>
                      <a:pPr>
                        <a:buFont typeface="Arial"/>
                        <a:buChar char="•"/>
                      </a:pPr>
                      <a:r>
                        <a:rPr lang="ru-RU" sz="900" b="1" u="none" strike="noStrike" dirty="0">
                          <a:latin typeface="Arial"/>
                        </a:rPr>
                        <a:t>хорошее общее физическое развитие – выносливость, </a:t>
                      </a:r>
                      <a:r>
                        <a:rPr lang="ru-RU" sz="900" b="1" u="none" strike="noStrike" dirty="0" err="1">
                          <a:latin typeface="Arial"/>
                        </a:rPr>
                        <a:t>координированность</a:t>
                      </a:r>
                      <a:r>
                        <a:rPr lang="ru-RU" sz="900" b="1" u="none" strike="noStrike" dirty="0">
                          <a:latin typeface="Arial"/>
                        </a:rPr>
                        <a:t>, сила, быстрота;</a:t>
                      </a:r>
                    </a:p>
                    <a:p>
                      <a:pPr>
                        <a:buFont typeface="Arial"/>
                        <a:buChar char="•"/>
                      </a:pPr>
                      <a:r>
                        <a:rPr lang="ru-RU" sz="900" b="1" u="none" strike="noStrike" dirty="0">
                          <a:latin typeface="Arial"/>
                        </a:rPr>
                        <a:t>сохранение работоспособности при развивающемся утомлении;</a:t>
                      </a:r>
                    </a:p>
                    <a:p>
                      <a:pPr>
                        <a:buFont typeface="Arial"/>
                        <a:buChar char="•"/>
                      </a:pPr>
                      <a:r>
                        <a:rPr lang="ru-RU" sz="900" b="1" u="none" strike="noStrike" dirty="0">
                          <a:latin typeface="Arial"/>
                        </a:rPr>
                        <a:t>ручная ловкость;</a:t>
                      </a:r>
                    </a:p>
                    <a:p>
                      <a:pPr>
                        <a:buFont typeface="Arial"/>
                        <a:buChar char="•"/>
                      </a:pPr>
                      <a:r>
                        <a:rPr lang="ru-RU" sz="900" b="1" u="none" strike="noStrike" dirty="0">
                          <a:latin typeface="Arial"/>
                        </a:rPr>
                        <a:t>умение выполнять работу в определенном темпе;</a:t>
                      </a:r>
                    </a:p>
                    <a:p>
                      <a:pPr>
                        <a:buFont typeface="Arial"/>
                        <a:buChar char="•"/>
                      </a:pPr>
                      <a:r>
                        <a:rPr lang="ru-RU" sz="900" b="1" u="none" strike="noStrike" dirty="0">
                          <a:latin typeface="Arial"/>
                        </a:rPr>
                        <a:t>умение интенсивно работать в течение длительного времени без снижения результативности;</a:t>
                      </a:r>
                    </a:p>
                    <a:p>
                      <a:pPr>
                        <a:buFont typeface="Arial"/>
                        <a:buChar char="•"/>
                      </a:pPr>
                      <a:r>
                        <a:rPr lang="ru-RU" sz="900" b="1" u="none" strike="noStrike" dirty="0">
                          <a:latin typeface="Arial"/>
                        </a:rPr>
                        <a:t>усидчивость;</a:t>
                      </a:r>
                    </a:p>
                    <a:p>
                      <a:pPr>
                        <a:buFont typeface="Arial"/>
                        <a:buChar char="•"/>
                      </a:pPr>
                      <a:r>
                        <a:rPr lang="ru-RU" sz="900" b="1" u="none" strike="noStrike" dirty="0">
                          <a:latin typeface="Arial"/>
                        </a:rPr>
                        <a:t>физическая работоспособность (выносливость);</a:t>
                      </a:r>
                    </a:p>
                    <a:p>
                      <a:pPr>
                        <a:buFont typeface="Arial"/>
                        <a:buChar char="•"/>
                      </a:pPr>
                      <a:r>
                        <a:rPr lang="ru-RU" sz="900" b="1" u="none" strike="noStrike" dirty="0">
                          <a:latin typeface="Arial"/>
                        </a:rPr>
                        <a:t>навыки черчения;</a:t>
                      </a:r>
                    </a:p>
                    <a:p>
                      <a:pPr>
                        <a:buFont typeface="Arial"/>
                        <a:buChar char="•"/>
                      </a:pPr>
                      <a:r>
                        <a:rPr lang="ru-RU" sz="900" b="1" u="none" strike="noStrike" dirty="0">
                          <a:latin typeface="Arial"/>
                        </a:rPr>
                        <a:t>чувство симметрии.</a:t>
                      </a:r>
                    </a:p>
                  </a:txBody>
                  <a:tcPr marL="28575" marR="28575" marT="28575" marB="28575" anchor="ctr"/>
                </a:tc>
              </a:tr>
              <a:tr h="171636">
                <a:tc gridSpan="2">
                  <a:txBody>
                    <a:bodyPr/>
                    <a:lstStyle/>
                    <a:p>
                      <a:pPr algn="ctr"/>
                      <a:r>
                        <a:rPr lang="ru-RU" sz="1050" b="1" dirty="0">
                          <a:latin typeface="Verdana"/>
                        </a:rPr>
                        <a:t>Заболевания, противопоказанные для профессии "Плотник":</a:t>
                      </a:r>
                      <a:endParaRPr lang="ru-RU" sz="1050" dirty="0">
                        <a:latin typeface="Verdana"/>
                      </a:endParaRPr>
                    </a:p>
                  </a:txBody>
                  <a:tcPr marL="28575" marR="28575" marT="28575" marB="28575" anchor="ctr"/>
                </a:tc>
                <a:tc hMerge="1">
                  <a:txBody>
                    <a:bodyPr/>
                    <a:lstStyle/>
                    <a:p>
                      <a:endParaRPr lang="ru-RU"/>
                    </a:p>
                  </a:txBody>
                  <a:tcPr/>
                </a:tc>
              </a:tr>
              <a:tr h="433664">
                <a:tc>
                  <a:txBody>
                    <a:bodyPr/>
                    <a:lstStyle/>
                    <a:p>
                      <a:pPr>
                        <a:buFont typeface="Arial"/>
                        <a:buChar char="•"/>
                      </a:pPr>
                      <a:r>
                        <a:rPr lang="ru-RU" sz="900" b="1" u="none" strike="noStrike">
                          <a:latin typeface="Arial"/>
                        </a:rPr>
                        <a:t>заболевания сердца или нарушения артериального давления;</a:t>
                      </a:r>
                    </a:p>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дрожание рук;</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343272">
                <a:tc gridSpan="2">
                  <a:txBody>
                    <a:bodyPr/>
                    <a:lstStyle/>
                    <a:p>
                      <a:r>
                        <a:rPr lang="ru-RU" sz="1050" b="1" dirty="0">
                          <a:latin typeface="Verdana"/>
                        </a:rPr>
                        <a:t>Уровень образования профессии "Плотник"</a:t>
                      </a:r>
                      <a:endParaRPr lang="ru-RU" sz="1050" dirty="0">
                        <a:latin typeface="Verdana"/>
                      </a:endParaRPr>
                    </a:p>
                    <a:p>
                      <a:r>
                        <a:rPr lang="ru-RU" sz="900" dirty="0">
                          <a:latin typeface="Verdana"/>
                        </a:rPr>
                        <a:t>Для овладения профессией "Плотник"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r>
              <a:rPr lang="ru-RU" sz="1600" b="1" dirty="0"/>
              <a:t>Андеррайтер</a:t>
            </a:r>
            <a:r>
              <a:rPr lang="ru-RU" sz="1600" b="1" dirty="0" smtClean="0">
                <a:solidFill>
                  <a:schemeClr val="tx1"/>
                </a:solidFill>
              </a:rPr>
              <a:t/>
            </a:r>
            <a:br>
              <a:rPr lang="ru-RU" sz="1600" b="1" dirty="0" smtClean="0">
                <a:solidFill>
                  <a:schemeClr val="tx1"/>
                </a:solidFill>
              </a:rPr>
            </a:br>
            <a:endParaRPr lang="ru-RU" sz="1600" b="1" dirty="0"/>
          </a:p>
        </p:txBody>
      </p:sp>
      <p:graphicFrame>
        <p:nvGraphicFramePr>
          <p:cNvPr id="4" name="Содержимое 3"/>
          <p:cNvGraphicFramePr>
            <a:graphicFrameLocks noGrp="1"/>
          </p:cNvGraphicFramePr>
          <p:nvPr>
            <p:ph idx="1"/>
          </p:nvPr>
        </p:nvGraphicFramePr>
        <p:xfrm>
          <a:off x="179512" y="692695"/>
          <a:ext cx="8518401" cy="5982454"/>
        </p:xfrm>
        <a:graphic>
          <a:graphicData uri="http://schemas.openxmlformats.org/drawingml/2006/table">
            <a:tbl>
              <a:tblPr firstRow="1" bandRow="1">
                <a:tableStyleId>{5C22544A-7EE6-4342-B048-85BDC9FD1C3A}</a:tableStyleId>
              </a:tblPr>
              <a:tblGrid>
                <a:gridCol w="4295204"/>
                <a:gridCol w="4223197"/>
              </a:tblGrid>
              <a:tr h="394671">
                <a:tc gridSpan="2">
                  <a:txBody>
                    <a:bodyPr/>
                    <a:lstStyle/>
                    <a:p>
                      <a:r>
                        <a:rPr lang="ru-RU" sz="1400" b="1" i="0" kern="1200" dirty="0" smtClean="0">
                          <a:solidFill>
                            <a:schemeClr val="lt1"/>
                          </a:solidFill>
                          <a:latin typeface="+mn-lt"/>
                          <a:ea typeface="+mn-ea"/>
                          <a:cs typeface="+mn-cs"/>
                        </a:rPr>
                        <a:t>Назначение профессии </a:t>
                      </a:r>
                      <a:r>
                        <a:rPr lang="ru-RU" sz="1100" b="1" i="0" kern="1200" dirty="0" smtClean="0">
                          <a:solidFill>
                            <a:schemeClr val="lt1"/>
                          </a:solidFill>
                          <a:latin typeface="+mn-lt"/>
                          <a:ea typeface="+mn-ea"/>
                          <a:cs typeface="+mn-cs"/>
                        </a:rPr>
                        <a:t>: оценка, описание риска, формирование страхового портфеля, услуг.</a:t>
                      </a:r>
                      <a:endParaRPr lang="ru-RU" sz="1100" b="1" dirty="0">
                        <a:latin typeface="+mn-lt"/>
                      </a:endParaRPr>
                    </a:p>
                  </a:txBody>
                  <a:tcPr/>
                </a:tc>
                <a:tc hMerge="1">
                  <a:txBody>
                    <a:bodyPr/>
                    <a:lstStyle/>
                    <a:p>
                      <a:endParaRPr lang="ru-RU" dirty="0"/>
                    </a:p>
                  </a:txBody>
                  <a:tcPr/>
                </a:tc>
              </a:tr>
              <a:tr h="1261514">
                <a:tc gridSpan="2">
                  <a:txBody>
                    <a:bodyPr/>
                    <a:lstStyle/>
                    <a:p>
                      <a:r>
                        <a:rPr lang="ru-RU" sz="1400" b="1" i="0" kern="1200" dirty="0" smtClean="0">
                          <a:solidFill>
                            <a:schemeClr val="dk1"/>
                          </a:solidFill>
                          <a:latin typeface="+mn-lt"/>
                          <a:ea typeface="+mn-ea"/>
                          <a:cs typeface="+mn-cs"/>
                        </a:rPr>
                        <a:t>Основные решаемые задачи:</a:t>
                      </a:r>
                    </a:p>
                    <a:p>
                      <a:r>
                        <a:rPr lang="ru-RU" sz="1100" b="1" i="0" u="none" strike="noStrike" kern="1200" dirty="0" smtClean="0">
                          <a:solidFill>
                            <a:schemeClr val="dk1"/>
                          </a:solidFill>
                          <a:latin typeface="+mn-lt"/>
                          <a:ea typeface="+mn-ea"/>
                          <a:cs typeface="+mn-cs"/>
                        </a:rPr>
                        <a:t>создание страхового продукта;</a:t>
                      </a:r>
                    </a:p>
                    <a:p>
                      <a:r>
                        <a:rPr lang="ru-RU" sz="1100" b="1" i="0" u="none" strike="noStrike" kern="1200" dirty="0" smtClean="0">
                          <a:solidFill>
                            <a:schemeClr val="dk1"/>
                          </a:solidFill>
                          <a:latin typeface="+mn-lt"/>
                          <a:ea typeface="+mn-ea"/>
                          <a:cs typeface="+mn-cs"/>
                        </a:rPr>
                        <a:t>написание правил страхования;</a:t>
                      </a:r>
                    </a:p>
                    <a:p>
                      <a:r>
                        <a:rPr lang="ru-RU" sz="1100" b="1" i="0" u="none" strike="noStrike" kern="1200" dirty="0" smtClean="0">
                          <a:solidFill>
                            <a:schemeClr val="dk1"/>
                          </a:solidFill>
                          <a:latin typeface="+mn-lt"/>
                          <a:ea typeface="+mn-ea"/>
                          <a:cs typeface="+mn-cs"/>
                        </a:rPr>
                        <a:t>прием и квалификация рисков на страхование (перестрахование);</a:t>
                      </a:r>
                    </a:p>
                    <a:p>
                      <a:r>
                        <a:rPr lang="ru-RU" sz="1100" b="1" i="0" u="none" strike="noStrike" kern="1200" dirty="0" smtClean="0">
                          <a:solidFill>
                            <a:schemeClr val="dk1"/>
                          </a:solidFill>
                          <a:latin typeface="+mn-lt"/>
                          <a:ea typeface="+mn-ea"/>
                          <a:cs typeface="+mn-cs"/>
                        </a:rPr>
                        <a:t>определение условий договора страхования;</a:t>
                      </a:r>
                    </a:p>
                    <a:p>
                      <a:r>
                        <a:rPr lang="ru-RU" sz="1100" b="1" i="0" u="none" strike="noStrike" kern="1200" dirty="0" smtClean="0">
                          <a:solidFill>
                            <a:schemeClr val="dk1"/>
                          </a:solidFill>
                          <a:latin typeface="+mn-lt"/>
                          <a:ea typeface="+mn-ea"/>
                          <a:cs typeface="+mn-cs"/>
                        </a:rPr>
                        <a:t>визирование страховой документации.</a:t>
                      </a:r>
                    </a:p>
                    <a:p>
                      <a:endParaRPr lang="ru-RU" sz="1100" dirty="0">
                        <a:latin typeface="+mn-lt"/>
                      </a:endParaRPr>
                    </a:p>
                  </a:txBody>
                  <a:tcPr/>
                </a:tc>
                <a:tc hMerge="1">
                  <a:txBody>
                    <a:bodyPr/>
                    <a:lstStyle/>
                    <a:p>
                      <a:endParaRPr lang="ru-RU" dirty="0"/>
                    </a:p>
                  </a:txBody>
                  <a:tcPr/>
                </a:tc>
              </a:tr>
              <a:tr h="354129">
                <a:tc gridSpan="2">
                  <a:txBody>
                    <a:bodyPr/>
                    <a:lstStyle/>
                    <a:p>
                      <a:pPr algn="ctr"/>
                      <a:r>
                        <a:rPr lang="ru-RU" sz="1400" b="1" dirty="0">
                          <a:latin typeface="+mn-lt"/>
                        </a:rPr>
                        <a:t>Профессионально–важные </a:t>
                      </a:r>
                      <a:r>
                        <a:rPr lang="ru-RU" sz="1400" b="1" dirty="0" smtClean="0">
                          <a:latin typeface="+mn-lt"/>
                        </a:rPr>
                        <a:t>качества</a:t>
                      </a:r>
                      <a:r>
                        <a:rPr lang="ru-RU" sz="1100" b="1" dirty="0" smtClean="0">
                          <a:latin typeface="+mn-lt"/>
                        </a:rPr>
                        <a:t>:</a:t>
                      </a:r>
                      <a:endParaRPr lang="ru-RU" sz="1100" dirty="0">
                        <a:latin typeface="+mn-lt"/>
                      </a:endParaRPr>
                    </a:p>
                  </a:txBody>
                  <a:tcPr marL="28575" marR="28575" marT="28575" marB="28575" anchor="ctr"/>
                </a:tc>
                <a:tc hMerge="1">
                  <a:txBody>
                    <a:bodyPr/>
                    <a:lstStyle/>
                    <a:p>
                      <a:endParaRPr lang="ru-RU"/>
                    </a:p>
                  </a:txBody>
                  <a:tcPr/>
                </a:tc>
              </a:tr>
              <a:tr h="2045017">
                <a:tc>
                  <a:txBody>
                    <a:bodyPr/>
                    <a:lstStyle/>
                    <a:p>
                      <a:pPr>
                        <a:buFont typeface="Arial"/>
                        <a:buChar char="•"/>
                      </a:pPr>
                      <a:r>
                        <a:rPr lang="ru-RU" sz="1100" b="1" u="none" strike="noStrike" dirty="0">
                          <a:latin typeface="+mn-lt"/>
                        </a:rPr>
                        <a:t>аккуратность в работе;</a:t>
                      </a:r>
                    </a:p>
                    <a:p>
                      <a:pPr>
                        <a:buFont typeface="Arial"/>
                        <a:buChar char="•"/>
                      </a:pPr>
                      <a:r>
                        <a:rPr lang="ru-RU" sz="1100" b="1" u="none" strike="noStrike" dirty="0">
                          <a:latin typeface="+mn-lt"/>
                        </a:rPr>
                        <a:t>ответственность;</a:t>
                      </a:r>
                    </a:p>
                    <a:p>
                      <a:pPr>
                        <a:buFont typeface="Arial"/>
                        <a:buChar char="•"/>
                      </a:pPr>
                      <a:r>
                        <a:rPr lang="ru-RU" sz="1100" b="1" u="none" strike="noStrike" dirty="0">
                          <a:latin typeface="+mn-lt"/>
                        </a:rPr>
                        <a:t>способность аргументировано отстаивать свое мнение;</a:t>
                      </a:r>
                    </a:p>
                    <a:p>
                      <a:pPr>
                        <a:buFont typeface="Arial"/>
                        <a:buChar char="•"/>
                      </a:pPr>
                      <a:r>
                        <a:rPr lang="ru-RU" sz="1100" b="1" u="none" strike="noStrike" dirty="0">
                          <a:latin typeface="+mn-lt"/>
                        </a:rPr>
                        <a:t>самообладание, эмоциональная уравновешенность, выдержка;</a:t>
                      </a:r>
                    </a:p>
                    <a:p>
                      <a:pPr>
                        <a:buFont typeface="Arial"/>
                        <a:buChar char="•"/>
                      </a:pPr>
                      <a:r>
                        <a:rPr lang="ru-RU" sz="1100" b="1" u="none" strike="noStrike" dirty="0">
                          <a:latin typeface="+mn-lt"/>
                        </a:rPr>
                        <a:t>способность воспринимать большое количество информации;</a:t>
                      </a:r>
                    </a:p>
                    <a:p>
                      <a:pPr>
                        <a:buFont typeface="Arial"/>
                        <a:buChar char="•"/>
                      </a:pPr>
                      <a:r>
                        <a:rPr lang="ru-RU" sz="1100" b="1" u="none" strike="noStrike" dirty="0">
                          <a:latin typeface="+mn-lt"/>
                        </a:rPr>
                        <a:t>внимание к деталям;</a:t>
                      </a:r>
                    </a:p>
                    <a:p>
                      <a:pPr>
                        <a:buFont typeface="Arial"/>
                        <a:buChar char="•"/>
                      </a:pPr>
                      <a:r>
                        <a:rPr lang="ru-RU" sz="1100" b="1" u="none" strike="noStrike" dirty="0">
                          <a:latin typeface="+mn-lt"/>
                        </a:rPr>
                        <a:t>развитый объем внимания (способность одновременно воспринимать несколько объектов);</a:t>
                      </a:r>
                    </a:p>
                  </a:txBody>
                  <a:tcPr marL="28575" marR="28575" marT="28575" marB="28575" anchor="ctr"/>
                </a:tc>
                <a:tc>
                  <a:txBody>
                    <a:bodyPr/>
                    <a:lstStyle/>
                    <a:p>
                      <a:pPr>
                        <a:buFont typeface="Arial"/>
                        <a:buChar char="•"/>
                      </a:pPr>
                      <a:r>
                        <a:rPr lang="ru-RU" sz="1100" b="1" u="none" strike="noStrike" dirty="0">
                          <a:latin typeface="+mn-lt"/>
                        </a:rPr>
                        <a:t>способность подмечать изменения в окружающей обстановке, не сосредотачивая сознательно на них внимание;</a:t>
                      </a:r>
                    </a:p>
                    <a:p>
                      <a:pPr>
                        <a:buFont typeface="Arial"/>
                        <a:buChar char="•"/>
                      </a:pPr>
                      <a:r>
                        <a:rPr lang="ru-RU" sz="1100" b="1" u="none" strike="noStrike" dirty="0">
                          <a:latin typeface="+mn-lt"/>
                        </a:rPr>
                        <a:t>способность к образному представлению предметов, процессов и явлений;</a:t>
                      </a:r>
                    </a:p>
                    <a:p>
                      <a:pPr>
                        <a:buFont typeface="Arial"/>
                        <a:buChar char="•"/>
                      </a:pPr>
                      <a:r>
                        <a:rPr lang="ru-RU" sz="1100" b="1" u="none" strike="noStrike" dirty="0" err="1">
                          <a:latin typeface="+mn-lt"/>
                        </a:rPr>
                        <a:t>аналитичность</a:t>
                      </a:r>
                      <a:r>
                        <a:rPr lang="ru-RU" sz="1100" b="1" u="none" strike="noStrike" dirty="0">
                          <a:latin typeface="+mn-lt"/>
                        </a:rPr>
                        <a:t>, гибкость мышления;</a:t>
                      </a:r>
                    </a:p>
                    <a:p>
                      <a:pPr>
                        <a:buFont typeface="Arial"/>
                        <a:buChar char="•"/>
                      </a:pPr>
                      <a:r>
                        <a:rPr lang="ru-RU" sz="1100" b="1" u="none" strike="noStrike" dirty="0">
                          <a:latin typeface="+mn-lt"/>
                        </a:rPr>
                        <a:t>развитая словесно–логическая память;</a:t>
                      </a:r>
                    </a:p>
                    <a:p>
                      <a:pPr>
                        <a:buFont typeface="Arial"/>
                        <a:buChar char="•"/>
                      </a:pPr>
                      <a:r>
                        <a:rPr lang="ru-RU" sz="1100" b="1" u="none" strike="noStrike" dirty="0">
                          <a:latin typeface="+mn-lt"/>
                        </a:rPr>
                        <a:t>память на образы предметного мира; общительность;</a:t>
                      </a:r>
                    </a:p>
                    <a:p>
                      <a:pPr>
                        <a:buFont typeface="Arial"/>
                        <a:buChar char="•"/>
                      </a:pPr>
                      <a:r>
                        <a:rPr lang="ru-RU" sz="1100" b="1" u="none" strike="noStrike" dirty="0">
                          <a:latin typeface="+mn-lt"/>
                        </a:rPr>
                        <a:t>умение грамотно выражать свои мысли;</a:t>
                      </a:r>
                    </a:p>
                    <a:p>
                      <a:pPr>
                        <a:buFont typeface="Arial"/>
                        <a:buChar char="•"/>
                      </a:pPr>
                      <a:r>
                        <a:rPr lang="ru-RU" sz="1100" b="1" u="none" strike="noStrike" dirty="0">
                          <a:latin typeface="+mn-lt"/>
                        </a:rPr>
                        <a:t>способность влиять на окружающих;</a:t>
                      </a:r>
                    </a:p>
                    <a:p>
                      <a:pPr>
                        <a:buFont typeface="Arial"/>
                        <a:buChar char="•"/>
                      </a:pPr>
                      <a:r>
                        <a:rPr lang="ru-RU" sz="1100" b="1" u="none" strike="noStrike" dirty="0">
                          <a:latin typeface="+mn-lt"/>
                        </a:rPr>
                        <a:t>умение принимать адекватные решения.</a:t>
                      </a:r>
                    </a:p>
                  </a:txBody>
                  <a:tcPr marL="28575" marR="28575" marT="28575" marB="28575" anchor="ctr"/>
                </a:tc>
              </a:tr>
              <a:tr h="354129">
                <a:tc gridSpan="2">
                  <a:txBody>
                    <a:bodyPr/>
                    <a:lstStyle/>
                    <a:p>
                      <a:pPr algn="ctr"/>
                      <a:r>
                        <a:rPr lang="ru-RU" sz="1400" b="1" dirty="0">
                          <a:latin typeface="+mn-lt"/>
                        </a:rPr>
                        <a:t>Заболевания, противопоказанные для </a:t>
                      </a:r>
                      <a:r>
                        <a:rPr lang="ru-RU" sz="1400" b="1" dirty="0" smtClean="0">
                          <a:latin typeface="+mn-lt"/>
                        </a:rPr>
                        <a:t>профессии:</a:t>
                      </a:r>
                      <a:endParaRPr lang="ru-RU" sz="1400" dirty="0">
                        <a:latin typeface="+mn-lt"/>
                      </a:endParaRPr>
                    </a:p>
                  </a:txBody>
                  <a:tcPr marL="28575" marR="28575" marT="28575" marB="28575" anchor="ctr"/>
                </a:tc>
                <a:tc hMerge="1">
                  <a:txBody>
                    <a:bodyPr/>
                    <a:lstStyle/>
                    <a:p>
                      <a:endParaRPr lang="ru-RU"/>
                    </a:p>
                  </a:txBody>
                  <a:tcPr/>
                </a:tc>
              </a:tr>
              <a:tr h="740008">
                <a:tc>
                  <a:txBody>
                    <a:bodyPr/>
                    <a:lstStyle/>
                    <a:p>
                      <a:pPr>
                        <a:buFont typeface="Arial"/>
                        <a:buChar char="•"/>
                      </a:pPr>
                      <a:r>
                        <a:rPr lang="ru-RU" sz="1100" b="1" u="none" strike="noStrike">
                          <a:latin typeface="+mn-lt"/>
                        </a:rPr>
                        <a:t>заболевания сердца или нарушения артериального давления;</a:t>
                      </a:r>
                    </a:p>
                    <a:p>
                      <a:pPr>
                        <a:buFont typeface="Arial"/>
                        <a:buChar char="•"/>
                      </a:pPr>
                      <a:r>
                        <a:rPr lang="ru-RU" sz="1100" b="1" u="none" strike="noStrike">
                          <a:latin typeface="+mn-lt"/>
                        </a:rPr>
                        <a:t>судороги, потери сознания;</a:t>
                      </a:r>
                    </a:p>
                    <a:p>
                      <a:pPr>
                        <a:buFont typeface="Arial"/>
                        <a:buChar char="•"/>
                      </a:pPr>
                      <a:r>
                        <a:rPr lang="ru-RU" sz="1100" b="1" u="none" strike="noStrike">
                          <a:latin typeface="+mn-lt"/>
                        </a:rPr>
                        <a:t>расстройства слуха;</a:t>
                      </a:r>
                    </a:p>
                  </a:txBody>
                  <a:tcPr marL="28575" marR="28575" marT="28575" marB="28575" anchor="ctr"/>
                </a:tc>
                <a:tc>
                  <a:txBody>
                    <a:bodyPr/>
                    <a:lstStyle/>
                    <a:p>
                      <a:pPr>
                        <a:buFont typeface="Arial"/>
                        <a:buChar char="•"/>
                      </a:pPr>
                      <a:r>
                        <a:rPr lang="ru-RU" sz="1100" b="1" u="none" strike="noStrike" dirty="0">
                          <a:latin typeface="+mn-lt"/>
                        </a:rPr>
                        <a:t>расстройства речи;</a:t>
                      </a:r>
                    </a:p>
                    <a:p>
                      <a:pPr>
                        <a:buFont typeface="Arial"/>
                        <a:buChar char="•"/>
                      </a:pPr>
                      <a:r>
                        <a:rPr lang="ru-RU" sz="1100" b="1" u="none" strike="noStrike" dirty="0">
                          <a:latin typeface="+mn-lt"/>
                        </a:rPr>
                        <a:t>хронические инфекционные заболевания; сахарный диабет;</a:t>
                      </a:r>
                    </a:p>
                    <a:p>
                      <a:pPr>
                        <a:buFont typeface="Arial"/>
                        <a:buChar char="•"/>
                      </a:pPr>
                      <a:r>
                        <a:rPr lang="ru-RU" sz="1100" b="1" u="none" strike="noStrike" dirty="0">
                          <a:latin typeface="+mn-lt"/>
                        </a:rPr>
                        <a:t>геморроидальные расстройства.</a:t>
                      </a:r>
                    </a:p>
                  </a:txBody>
                  <a:tcPr marL="28575" marR="28575" marT="28575" marB="28575" anchor="ctr"/>
                </a:tc>
              </a:tr>
              <a:tr h="783860">
                <a:tc gridSpan="2">
                  <a:txBody>
                    <a:bodyPr/>
                    <a:lstStyle/>
                    <a:p>
                      <a:r>
                        <a:rPr lang="ru-RU" sz="1400" b="1" dirty="0">
                          <a:latin typeface="+mn-lt"/>
                        </a:rPr>
                        <a:t>Уровень </a:t>
                      </a:r>
                      <a:r>
                        <a:rPr lang="ru-RU" sz="1400" b="1" dirty="0" smtClean="0">
                          <a:latin typeface="+mn-lt"/>
                        </a:rPr>
                        <a:t>образования</a:t>
                      </a:r>
                      <a:r>
                        <a:rPr lang="ru-RU" sz="1100" b="1" dirty="0" smtClean="0">
                          <a:latin typeface="+mn-lt"/>
                        </a:rPr>
                        <a:t>:</a:t>
                      </a:r>
                      <a:endParaRPr lang="ru-RU" sz="1100" dirty="0">
                        <a:latin typeface="+mn-lt"/>
                      </a:endParaRPr>
                    </a:p>
                    <a:p>
                      <a:r>
                        <a:rPr lang="ru-RU" sz="1100" b="1" dirty="0">
                          <a:latin typeface="+mn-lt"/>
                        </a:rPr>
                        <a:t>Для овладения профессией "Андеррайтер" необходимо среднее профессиональное образование. Направления: ЭКОНОМИКА И УПРАВЛЕНИЕ.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Пожарный</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404663"/>
          <a:ext cx="8229600" cy="6207857"/>
        </p:xfrm>
        <a:graphic>
          <a:graphicData uri="http://schemas.openxmlformats.org/drawingml/2006/table">
            <a:tbl>
              <a:tblPr firstRow="1" bandRow="1">
                <a:tableStyleId>{5C22544A-7EE6-4342-B048-85BDC9FD1C3A}</a:tableStyleId>
              </a:tblPr>
              <a:tblGrid>
                <a:gridCol w="4114800"/>
                <a:gridCol w="4114800"/>
              </a:tblGrid>
              <a:tr h="217873">
                <a:tc gridSpan="2">
                  <a:txBody>
                    <a:bodyPr/>
                    <a:lstStyle/>
                    <a:p>
                      <a:r>
                        <a:rPr lang="ru-RU" sz="800" b="1" i="0" kern="1200" dirty="0" smtClean="0">
                          <a:solidFill>
                            <a:schemeClr val="lt1"/>
                          </a:solidFill>
                          <a:latin typeface="+mn-lt"/>
                          <a:ea typeface="+mn-ea"/>
                          <a:cs typeface="+mn-cs"/>
                        </a:rPr>
                        <a:t>Назначение профессии "Пожарный": </a:t>
                      </a:r>
                      <a:r>
                        <a:rPr lang="ru-RU" sz="800" b="0" i="0" kern="1200" dirty="0" smtClean="0">
                          <a:solidFill>
                            <a:schemeClr val="lt1"/>
                          </a:solidFill>
                          <a:latin typeface="+mn-lt"/>
                          <a:ea typeface="+mn-ea"/>
                          <a:cs typeface="+mn-cs"/>
                        </a:rPr>
                        <a:t>ликвидация пожаров.</a:t>
                      </a:r>
                      <a:endParaRPr lang="ru-RU" sz="800" dirty="0"/>
                    </a:p>
                  </a:txBody>
                  <a:tcPr/>
                </a:tc>
                <a:tc hMerge="1">
                  <a:txBody>
                    <a:bodyPr/>
                    <a:lstStyle/>
                    <a:p>
                      <a:endParaRPr lang="ru-RU" dirty="0"/>
                    </a:p>
                  </a:txBody>
                  <a:tcPr/>
                </a:tc>
              </a:tr>
              <a:tr h="718232">
                <a:tc gridSpan="2">
                  <a:txBody>
                    <a:bodyPr/>
                    <a:lstStyle/>
                    <a:p>
                      <a:r>
                        <a:rPr lang="ru-RU" sz="800" b="1" i="0" kern="1200" dirty="0" smtClean="0">
                          <a:solidFill>
                            <a:schemeClr val="dk1"/>
                          </a:solidFill>
                          <a:latin typeface="+mn-lt"/>
                          <a:ea typeface="+mn-ea"/>
                          <a:cs typeface="+mn-cs"/>
                        </a:rPr>
                        <a:t>Основные решаемые задачи :</a:t>
                      </a:r>
                      <a:r>
                        <a:rPr lang="ru-RU" sz="800" b="0" i="0"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поддержание готовности к выезду по оперативному сигналу (снаряжение, транспорт оборудование);</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получение сигнала на выезд;</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оценка пожароопасной обстановки, расчет необходимых сил и средств борьбы с пожаром;</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выезд пожарного расчета на место пожара;</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в пути – изучение схемы, плана строения, расположения проходов, противопожарного оборудования;</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по прибытии – оценка сложности пожара, необходимости спасательных операций, определение тактики ликвидации очагов возгорания, подготовка оборудования;</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занятие распределенного направления тушения, тушение пожара (производство спасательных операций);</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определение причин возгорания;</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ведение специальной документации;</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проведение профилактических мероприятий по предупреждению пожаров.</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82858">
                <a:tc gridSpan="2">
                  <a:txBody>
                    <a:bodyPr/>
                    <a:lstStyle/>
                    <a:p>
                      <a:pPr algn="ctr"/>
                      <a:r>
                        <a:rPr lang="ru-RU" sz="800" b="1" dirty="0">
                          <a:latin typeface="Verdana"/>
                        </a:rPr>
                        <a:t>Профессионально–важные качества профессии "Пожарный":</a:t>
                      </a:r>
                      <a:endParaRPr lang="ru-RU" sz="800" dirty="0">
                        <a:latin typeface="Verdana"/>
                      </a:endParaRPr>
                    </a:p>
                  </a:txBody>
                  <a:tcPr marL="28575" marR="28575" marT="28575" marB="28575" anchor="ctr"/>
                </a:tc>
                <a:tc hMerge="1">
                  <a:txBody>
                    <a:bodyPr/>
                    <a:lstStyle/>
                    <a:p>
                      <a:endParaRPr lang="ru-RU"/>
                    </a:p>
                  </a:txBody>
                  <a:tcPr/>
                </a:tc>
              </a:tr>
              <a:tr h="3046333">
                <a:tc>
                  <a:txBody>
                    <a:bodyPr/>
                    <a:lstStyle/>
                    <a:p>
                      <a:pPr>
                        <a:buFont typeface="Arial"/>
                        <a:buChar char="•"/>
                      </a:pPr>
                      <a:r>
                        <a:rPr lang="ru-RU" sz="800" b="1" u="none" strike="noStrike">
                          <a:latin typeface="Arial"/>
                        </a:rPr>
                        <a:t>дисциплинированность;</a:t>
                      </a:r>
                    </a:p>
                    <a:p>
                      <a:pPr>
                        <a:buFont typeface="Arial"/>
                        <a:buChar char="•"/>
                      </a:pPr>
                      <a:r>
                        <a:rPr lang="ru-RU" sz="800" b="1" u="none" strike="noStrike">
                          <a:latin typeface="Arial"/>
                        </a:rPr>
                        <a:t>организованность, самодисциплина;</a:t>
                      </a:r>
                    </a:p>
                    <a:p>
                      <a:pPr>
                        <a:buFont typeface="Arial"/>
                        <a:buChar char="•"/>
                      </a:pPr>
                      <a:r>
                        <a:rPr lang="ru-RU" sz="800" b="1" u="none" strike="noStrike">
                          <a:latin typeface="Arial"/>
                        </a:rPr>
                        <a:t>пунктуальность, педантичность;</a:t>
                      </a:r>
                    </a:p>
                    <a:p>
                      <a:pPr>
                        <a:buFont typeface="Arial"/>
                        <a:buChar char="•"/>
                      </a:pPr>
                      <a:r>
                        <a:rPr lang="ru-RU" sz="800" b="1" u="none" strike="noStrike">
                          <a:latin typeface="Arial"/>
                        </a:rPr>
                        <a:t>решительность;</a:t>
                      </a:r>
                    </a:p>
                    <a:p>
                      <a:pPr>
                        <a:buFont typeface="Arial"/>
                        <a:buChar char="•"/>
                      </a:pPr>
                      <a:r>
                        <a:rPr lang="ru-RU" sz="800" b="1" u="none" strike="noStrike">
                          <a:latin typeface="Arial"/>
                        </a:rPr>
                        <a:t>способность переносить неприятные ощущения (шум, грязь, холодная вода, ожог, царапина, удар электрического тока и т.д.) без потрясений;</a:t>
                      </a:r>
                    </a:p>
                    <a:p>
                      <a:pPr>
                        <a:buFont typeface="Arial"/>
                        <a:buChar char="•"/>
                      </a:pPr>
                      <a:r>
                        <a:rPr lang="ru-RU" sz="800" b="1" u="none" strike="noStrike">
                          <a:latin typeface="Arial"/>
                        </a:rPr>
                        <a:t>развитые волевые качества;</a:t>
                      </a:r>
                    </a:p>
                    <a:p>
                      <a:pPr>
                        <a:buFont typeface="Arial"/>
                        <a:buChar char="•"/>
                      </a:pPr>
                      <a:r>
                        <a:rPr lang="ru-RU" sz="800" b="1" u="none" strike="noStrike">
                          <a:latin typeface="Arial"/>
                        </a:rPr>
                        <a:t>смелость;</a:t>
                      </a:r>
                    </a:p>
                    <a:p>
                      <a:pPr>
                        <a:buFont typeface="Arial"/>
                        <a:buChar char="•"/>
                      </a:pPr>
                      <a:r>
                        <a:rPr lang="ru-RU" sz="800" b="1" u="none" strike="noStrike">
                          <a:latin typeface="Arial"/>
                        </a:rPr>
                        <a:t>способность рационально действовать в экстремальных ситуациях;</a:t>
                      </a:r>
                    </a:p>
                    <a:p>
                      <a:pPr>
                        <a:buFont typeface="Arial"/>
                        <a:buChar char="•"/>
                      </a:pPr>
                      <a:r>
                        <a:rPr lang="ru-RU" sz="800" b="1" u="none" strike="noStrike">
                          <a:latin typeface="Arial"/>
                        </a:rPr>
                        <a:t>старательность, исполнительность;</a:t>
                      </a:r>
                    </a:p>
                    <a:p>
                      <a:pPr>
                        <a:buFont typeface="Arial"/>
                        <a:buChar char="•"/>
                      </a:pPr>
                      <a:r>
                        <a:rPr lang="ru-RU" sz="800" b="1" u="none" strike="noStrike">
                          <a:latin typeface="Arial"/>
                        </a:rPr>
                        <a:t>товарищество;</a:t>
                      </a:r>
                    </a:p>
                    <a:p>
                      <a:pPr>
                        <a:buFont typeface="Arial"/>
                        <a:buChar char="•"/>
                      </a:pPr>
                      <a:r>
                        <a:rPr lang="ru-RU" sz="800" b="1" u="none" strike="noStrike">
                          <a:latin typeface="Arial"/>
                        </a:rPr>
                        <a:t>уверенность в себе;</a:t>
                      </a:r>
                    </a:p>
                    <a:p>
                      <a:pPr>
                        <a:buFont typeface="Arial"/>
                        <a:buChar char="•"/>
                      </a:pPr>
                      <a:r>
                        <a:rPr lang="ru-RU" sz="800" b="1" u="none" strike="noStrike">
                          <a:latin typeface="Arial"/>
                        </a:rPr>
                        <a:t>стрессоустойчивость;</a:t>
                      </a:r>
                    </a:p>
                    <a:p>
                      <a:pPr>
                        <a:buFont typeface="Arial"/>
                        <a:buChar char="•"/>
                      </a:pPr>
                      <a:r>
                        <a:rPr lang="ru-RU" sz="800" b="1" u="none" strike="noStrike">
                          <a:latin typeface="Arial"/>
                        </a:rPr>
                        <a:t>целеустремленность;</a:t>
                      </a:r>
                    </a:p>
                    <a:p>
                      <a:pPr>
                        <a:buFont typeface="Arial"/>
                        <a:buChar char="•"/>
                      </a:pPr>
                      <a:r>
                        <a:rPr lang="ru-RU" sz="800" b="1" u="none" strike="noStrike">
                          <a:latin typeface="Arial"/>
                        </a:rPr>
                        <a:t>мышечно–суставная чувствительность усилий или сопротивления;</a:t>
                      </a:r>
                    </a:p>
                    <a:p>
                      <a:pPr>
                        <a:buFont typeface="Arial"/>
                        <a:buChar char="•"/>
                      </a:pPr>
                      <a:r>
                        <a:rPr lang="ru-RU" sz="800" b="1" u="none" strike="noStrike">
                          <a:latin typeface="Arial"/>
                        </a:rPr>
                        <a:t>хорошее зрительное восприятие расстояний между предметами;</a:t>
                      </a:r>
                    </a:p>
                    <a:p>
                      <a:pPr>
                        <a:buFont typeface="Arial"/>
                        <a:buChar char="•"/>
                      </a:pPr>
                      <a:r>
                        <a:rPr lang="ru-RU" sz="800" b="1" u="none" strike="noStrike">
                          <a:latin typeface="Arial"/>
                        </a:rPr>
                        <a:t>хороший глазомер: линейный, угловой, объемный;</a:t>
                      </a:r>
                    </a:p>
                    <a:p>
                      <a:pPr>
                        <a:buFont typeface="Arial"/>
                        <a:buChar char="•"/>
                      </a:pPr>
                      <a:r>
                        <a:rPr lang="ru-RU" sz="800" b="1" u="none" strike="noStrike">
                          <a:latin typeface="Arial"/>
                        </a:rPr>
                        <a:t>помехоустойчивость внимания;</a:t>
                      </a:r>
                    </a:p>
                    <a:p>
                      <a:pPr>
                        <a:buFont typeface="Arial"/>
                        <a:buChar char="•"/>
                      </a:pPr>
                      <a:r>
                        <a:rPr lang="ru-RU" sz="800" b="1" u="none" strike="noStrike">
                          <a:latin typeface="Arial"/>
                        </a:rPr>
                        <a:t>способность к распределению внимания между несколькими объектами или видами деятельности;</a:t>
                      </a:r>
                    </a:p>
                    <a:p>
                      <a:pPr>
                        <a:buFont typeface="Arial"/>
                        <a:buChar char="•"/>
                      </a:pPr>
                      <a:r>
                        <a:rPr lang="ru-RU" sz="800" b="1" u="none" strike="noStrike">
                          <a:latin typeface="Arial"/>
                        </a:rPr>
                        <a:t>логичность мышления;</a:t>
                      </a:r>
                    </a:p>
                    <a:p>
                      <a:pPr>
                        <a:buFont typeface="Arial"/>
                        <a:buChar char="•"/>
                      </a:pPr>
                      <a:r>
                        <a:rPr lang="ru-RU" sz="800" b="1" u="none" strike="noStrike">
                          <a:latin typeface="Arial"/>
                        </a:rPr>
                        <a:t>оперативность (скорость мыслительных процессов, интеллектуальная лабильность) мышления;</a:t>
                      </a:r>
                    </a:p>
                  </a:txBody>
                  <a:tcPr marL="28575" marR="28575" marT="28575" marB="28575" anchor="ctr"/>
                </a:tc>
                <a:tc>
                  <a:txBody>
                    <a:bodyPr/>
                    <a:lstStyle/>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хорошая координация движений рук и ног;</a:t>
                      </a:r>
                    </a:p>
                    <a:p>
                      <a:pPr>
                        <a:buFont typeface="Arial"/>
                        <a:buChar char="•"/>
                      </a:pPr>
                      <a:r>
                        <a:rPr lang="ru-RU" sz="800" b="1" u="none" strike="noStrike" dirty="0">
                          <a:latin typeface="Arial"/>
                        </a:rPr>
                        <a:t>согласованность движений с процессами восприятия (сложноорганизованная деятельность);</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способность к быстрому переходу из состояния покоя к интенсивной деятельности;</a:t>
                      </a:r>
                    </a:p>
                    <a:p>
                      <a:pPr>
                        <a:buFont typeface="Arial"/>
                        <a:buChar char="•"/>
                      </a:pPr>
                      <a:r>
                        <a:rPr lang="ru-RU" sz="800" b="1" u="none" strike="noStrike" dirty="0">
                          <a:latin typeface="Arial"/>
                        </a:rPr>
                        <a:t>сохранение работоспособности в некомфортных температурных условиях;</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800" b="1" u="none" strike="noStrike" dirty="0">
                          <a:latin typeface="Arial"/>
                        </a:rPr>
                        <a:t>быстрота реакции;</a:t>
                      </a:r>
                    </a:p>
                    <a:p>
                      <a:pPr>
                        <a:buFont typeface="Arial"/>
                        <a:buChar char="•"/>
                      </a:pPr>
                      <a:r>
                        <a:rPr lang="ru-RU" sz="800" b="1" u="none" strike="noStrike" dirty="0">
                          <a:latin typeface="Arial"/>
                        </a:rPr>
                        <a:t>выносливость к эмоциональным нагрузкам;</a:t>
                      </a:r>
                    </a:p>
                    <a:p>
                      <a:pPr>
                        <a:buFont typeface="Arial"/>
                        <a:buChar char="•"/>
                      </a:pPr>
                      <a:r>
                        <a:rPr lang="ru-RU" sz="800" b="1" u="none" strike="noStrike" dirty="0">
                          <a:latin typeface="Arial"/>
                        </a:rPr>
                        <a:t>оперативность;</a:t>
                      </a:r>
                    </a:p>
                    <a:p>
                      <a:pPr>
                        <a:buFont typeface="Arial"/>
                        <a:buChar char="•"/>
                      </a:pPr>
                      <a:r>
                        <a:rPr lang="ru-RU" sz="800" b="1" u="none" strike="noStrike" dirty="0">
                          <a:latin typeface="Arial"/>
                        </a:rPr>
                        <a:t>способность четко действовать в </a:t>
                      </a:r>
                      <a:r>
                        <a:rPr lang="ru-RU" sz="800" b="1" u="none" strike="noStrike" dirty="0" err="1">
                          <a:latin typeface="Arial"/>
                        </a:rPr>
                        <a:t>экстримальных</a:t>
                      </a:r>
                      <a:r>
                        <a:rPr lang="ru-RU" sz="800" b="1" u="none" strike="noStrike" dirty="0">
                          <a:latin typeface="Arial"/>
                        </a:rPr>
                        <a:t> ситуациях;</a:t>
                      </a:r>
                    </a:p>
                    <a:p>
                      <a:pPr>
                        <a:buFont typeface="Arial"/>
                        <a:buChar char="•"/>
                      </a:pPr>
                      <a:r>
                        <a:rPr lang="ru-RU" sz="800" b="1" u="none" strike="noStrike" dirty="0">
                          <a:latin typeface="Arial"/>
                        </a:rPr>
                        <a:t>умение быстро ориентироваться в событиях;</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энергичность;</a:t>
                      </a:r>
                    </a:p>
                    <a:p>
                      <a:pPr>
                        <a:buFont typeface="Arial"/>
                        <a:buChar char="•"/>
                      </a:pPr>
                      <a:r>
                        <a:rPr lang="ru-RU" sz="800" b="1" u="none" strike="noStrike" dirty="0">
                          <a:latin typeface="Arial"/>
                        </a:rPr>
                        <a:t>способность переносить физическое и психическое напряжение;</a:t>
                      </a:r>
                    </a:p>
                    <a:p>
                      <a:pPr>
                        <a:buFont typeface="Arial"/>
                        <a:buChar char="•"/>
                      </a:pPr>
                      <a:r>
                        <a:rPr lang="ru-RU" sz="800" b="1" u="none" strike="noStrike" dirty="0">
                          <a:latin typeface="Arial"/>
                        </a:rPr>
                        <a:t>способность идти на риск;</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принимать адекватные решения.</a:t>
                      </a:r>
                    </a:p>
                  </a:txBody>
                  <a:tcPr marL="28575" marR="28575" marT="28575" marB="28575" anchor="ctr"/>
                </a:tc>
              </a:tr>
              <a:tr h="182858">
                <a:tc gridSpan="2">
                  <a:txBody>
                    <a:bodyPr/>
                    <a:lstStyle/>
                    <a:p>
                      <a:pPr algn="ctr"/>
                      <a:r>
                        <a:rPr lang="ru-RU" sz="800" b="1" dirty="0">
                          <a:latin typeface="Verdana"/>
                        </a:rPr>
                        <a:t>Заболевания, противопоказанные для профессии "Пожарный":</a:t>
                      </a:r>
                      <a:endParaRPr lang="ru-RU" sz="800" dirty="0">
                        <a:latin typeface="Verdana"/>
                      </a:endParaRPr>
                    </a:p>
                  </a:txBody>
                  <a:tcPr marL="28575" marR="28575" marT="28575" marB="28575" anchor="ctr"/>
                </a:tc>
                <a:tc hMerge="1">
                  <a:txBody>
                    <a:bodyPr/>
                    <a:lstStyle/>
                    <a:p>
                      <a:endParaRPr lang="ru-RU"/>
                    </a:p>
                  </a:txBody>
                  <a:tcPr/>
                </a:tc>
              </a:tr>
              <a:tr h="1427847">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речи;</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431856">
                <a:tc gridSpan="2">
                  <a:txBody>
                    <a:bodyPr/>
                    <a:lstStyle/>
                    <a:p>
                      <a:r>
                        <a:rPr lang="ru-RU" sz="800" b="1" dirty="0">
                          <a:latin typeface="Verdana"/>
                        </a:rPr>
                        <a:t>Уровень образования профессии "Пожарный"</a:t>
                      </a:r>
                      <a:endParaRPr lang="ru-RU" sz="800" dirty="0">
                        <a:latin typeface="Verdana"/>
                      </a:endParaRPr>
                    </a:p>
                    <a:p>
                      <a:r>
                        <a:rPr lang="ru-RU" sz="800" dirty="0">
                          <a:latin typeface="Verdana"/>
                        </a:rPr>
                        <a:t>Для овладения профессией "Пожарный" необходимо среднее или высшее профессиональное образование. Направления: ЗАЩИТА ОКРУЖАЮЩЕЙ СРЕДЫ, БЕЗОПАСНОСТЬ ЖИЗНЕДЕЯТЕЛЬНОСТИ, ПРИРОДООБУСТРОЙСТВО И ЗАЩИТА ОКРУЖАЮЩЕЙ СРЕДЫ</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Слесарь</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539552" y="548680"/>
          <a:ext cx="8229600" cy="6135160"/>
        </p:xfrm>
        <a:graphic>
          <a:graphicData uri="http://schemas.openxmlformats.org/drawingml/2006/table">
            <a:tbl>
              <a:tblPr firstRow="1" bandRow="1">
                <a:tableStyleId>{5C22544A-7EE6-4342-B048-85BDC9FD1C3A}</a:tableStyleId>
              </a:tblPr>
              <a:tblGrid>
                <a:gridCol w="4114800"/>
                <a:gridCol w="4114800"/>
              </a:tblGrid>
              <a:tr h="325182">
                <a:tc gridSpan="2">
                  <a:txBody>
                    <a:bodyPr/>
                    <a:lstStyle/>
                    <a:p>
                      <a:r>
                        <a:rPr lang="ru-RU" sz="1000" b="1" i="0" kern="1200" dirty="0" smtClean="0">
                          <a:solidFill>
                            <a:schemeClr val="lt1"/>
                          </a:solidFill>
                          <a:latin typeface="+mn-lt"/>
                          <a:ea typeface="+mn-ea"/>
                          <a:cs typeface="+mn-cs"/>
                        </a:rPr>
                        <a:t>Назначение профессии "Слесарь":</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обработка металла (разметка, рубка металла, опиловка металла, гибка металла, сверление, </a:t>
                      </a:r>
                      <a:r>
                        <a:rPr lang="ru-RU" sz="900" b="0" i="0" kern="1200" dirty="0" err="1" smtClean="0">
                          <a:solidFill>
                            <a:schemeClr val="lt1"/>
                          </a:solidFill>
                          <a:latin typeface="+mn-lt"/>
                          <a:ea typeface="+mn-ea"/>
                          <a:cs typeface="+mn-cs"/>
                        </a:rPr>
                        <a:t>зенкование</a:t>
                      </a:r>
                      <a:r>
                        <a:rPr lang="ru-RU" sz="900" b="0" i="0" kern="1200" dirty="0" smtClean="0">
                          <a:solidFill>
                            <a:schemeClr val="lt1"/>
                          </a:solidFill>
                          <a:latin typeface="+mn-lt"/>
                          <a:ea typeface="+mn-ea"/>
                          <a:cs typeface="+mn-cs"/>
                        </a:rPr>
                        <a:t>, зенкерование, </a:t>
                      </a:r>
                      <a:r>
                        <a:rPr lang="ru-RU" sz="900" b="0" i="0" kern="1200" dirty="0" err="1" smtClean="0">
                          <a:solidFill>
                            <a:schemeClr val="lt1"/>
                          </a:solidFill>
                          <a:latin typeface="+mn-lt"/>
                          <a:ea typeface="+mn-ea"/>
                          <a:cs typeface="+mn-cs"/>
                        </a:rPr>
                        <a:t>цекование</a:t>
                      </a:r>
                      <a:r>
                        <a:rPr lang="ru-RU" sz="900" b="0" i="0" kern="1200" dirty="0" smtClean="0">
                          <a:solidFill>
                            <a:schemeClr val="lt1"/>
                          </a:solidFill>
                          <a:latin typeface="+mn-lt"/>
                          <a:ea typeface="+mn-ea"/>
                          <a:cs typeface="+mn-cs"/>
                        </a:rPr>
                        <a:t>, развертывание, нарезание резьбы, притирка, шабрение, сборочные работы и др.)</a:t>
                      </a:r>
                      <a:endParaRPr lang="ru-RU" sz="900" dirty="0"/>
                    </a:p>
                  </a:txBody>
                  <a:tcPr/>
                </a:tc>
                <a:tc hMerge="1">
                  <a:txBody>
                    <a:bodyPr/>
                    <a:lstStyle/>
                    <a:p>
                      <a:endParaRPr lang="ru-RU" dirty="0"/>
                    </a:p>
                  </a:txBody>
                  <a:tcPr/>
                </a:tc>
              </a:tr>
              <a:tr h="1056841">
                <a:tc gridSpan="2">
                  <a:txBody>
                    <a:bodyPr/>
                    <a:lstStyle/>
                    <a:p>
                      <a:r>
                        <a:rPr lang="ru-RU" sz="1000" b="1" i="0" kern="1200" dirty="0" smtClean="0">
                          <a:solidFill>
                            <a:schemeClr val="dk1"/>
                          </a:solidFill>
                          <a:latin typeface="+mn-lt"/>
                          <a:ea typeface="+mn-ea"/>
                          <a:cs typeface="+mn-cs"/>
                        </a:rPr>
                        <a:t>Основные решаемые задачи профессии "Слесарь":</a:t>
                      </a:r>
                      <a:endParaRPr lang="ru-RU" sz="10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получение задачи, ее анализ;</a:t>
                      </a:r>
                    </a:p>
                    <a:p>
                      <a:r>
                        <a:rPr lang="ru-RU" sz="900" b="1" i="0" u="none" strike="noStrike" kern="1200" dirty="0" smtClean="0">
                          <a:solidFill>
                            <a:schemeClr val="dk1"/>
                          </a:solidFill>
                          <a:latin typeface="+mn-lt"/>
                          <a:ea typeface="+mn-ea"/>
                          <a:cs typeface="+mn-cs"/>
                        </a:rPr>
                        <a:t>изучение чертежей устройства оборудования;</a:t>
                      </a:r>
                    </a:p>
                    <a:p>
                      <a:r>
                        <a:rPr lang="ru-RU" sz="900" b="1" i="0" u="none" strike="noStrike" kern="1200" dirty="0" smtClean="0">
                          <a:solidFill>
                            <a:schemeClr val="dk1"/>
                          </a:solidFill>
                          <a:latin typeface="+mn-lt"/>
                          <a:ea typeface="+mn-ea"/>
                          <a:cs typeface="+mn-cs"/>
                        </a:rPr>
                        <a:t>определение приемов устранения неисправности (регулировки);</a:t>
                      </a:r>
                    </a:p>
                    <a:p>
                      <a:r>
                        <a:rPr lang="ru-RU" sz="900" b="1" i="0" u="none" strike="noStrike" kern="1200" dirty="0" smtClean="0">
                          <a:solidFill>
                            <a:schemeClr val="dk1"/>
                          </a:solidFill>
                          <a:latin typeface="+mn-lt"/>
                          <a:ea typeface="+mn-ea"/>
                          <a:cs typeface="+mn-cs"/>
                        </a:rPr>
                        <a:t>производство работ ремонта (регулировки) оборудования;</a:t>
                      </a:r>
                    </a:p>
                    <a:p>
                      <a:r>
                        <a:rPr lang="ru-RU" sz="900" b="1" i="0" u="none" strike="noStrike" kern="1200" dirty="0" smtClean="0">
                          <a:solidFill>
                            <a:schemeClr val="dk1"/>
                          </a:solidFill>
                          <a:latin typeface="+mn-lt"/>
                          <a:ea typeface="+mn-ea"/>
                          <a:cs typeface="+mn-cs"/>
                        </a:rPr>
                        <a:t>выявление причин выхода из строя оборудования (нештатной его работы);</a:t>
                      </a:r>
                    </a:p>
                    <a:p>
                      <a:r>
                        <a:rPr lang="ru-RU" sz="900" b="1" i="0" u="none" strike="noStrike" kern="1200" dirty="0" smtClean="0">
                          <a:solidFill>
                            <a:schemeClr val="dk1"/>
                          </a:solidFill>
                          <a:latin typeface="+mn-lt"/>
                          <a:ea typeface="+mn-ea"/>
                          <a:cs typeface="+mn-cs"/>
                        </a:rPr>
                        <a:t>испытание отремонтированного оборудования;</a:t>
                      </a:r>
                    </a:p>
                    <a:p>
                      <a:r>
                        <a:rPr lang="ru-RU" sz="900" b="1" i="0" u="none" strike="noStrike" kern="1200" dirty="0" smtClean="0">
                          <a:solidFill>
                            <a:schemeClr val="dk1"/>
                          </a:solidFill>
                          <a:latin typeface="+mn-lt"/>
                          <a:ea typeface="+mn-ea"/>
                          <a:cs typeface="+mn-cs"/>
                        </a:rPr>
                        <a:t>подготовка оборудования к работе.</a:t>
                      </a:r>
                    </a:p>
                  </a:txBody>
                  <a:tcPr/>
                </a:tc>
                <a:tc hMerge="1">
                  <a:txBody>
                    <a:bodyPr/>
                    <a:lstStyle/>
                    <a:p>
                      <a:endParaRPr lang="ru-RU" dirty="0"/>
                    </a:p>
                  </a:txBody>
                  <a:tcPr/>
                </a:tc>
              </a:tr>
              <a:tr h="186302">
                <a:tc gridSpan="2">
                  <a:txBody>
                    <a:bodyPr/>
                    <a:lstStyle/>
                    <a:p>
                      <a:pPr algn="ctr"/>
                      <a:r>
                        <a:rPr lang="ru-RU" sz="1000" b="1" dirty="0">
                          <a:latin typeface="Verdana"/>
                        </a:rPr>
                        <a:t>Профессионально–важные качества профессии "Слесарь":</a:t>
                      </a:r>
                      <a:endParaRPr lang="ru-RU" sz="1000" dirty="0">
                        <a:latin typeface="Verdana"/>
                      </a:endParaRPr>
                    </a:p>
                  </a:txBody>
                  <a:tcPr marL="28575" marR="28575" marT="28575" marB="28575" anchor="ctr"/>
                </a:tc>
                <a:tc hMerge="1">
                  <a:txBody>
                    <a:bodyPr/>
                    <a:lstStyle/>
                    <a:p>
                      <a:endParaRPr lang="ru-RU"/>
                    </a:p>
                  </a:txBody>
                  <a:tcPr/>
                </a:tc>
              </a:tr>
              <a:tr h="2733559">
                <a:tc>
                  <a:txBody>
                    <a:bodyPr/>
                    <a:lstStyle/>
                    <a:p>
                      <a:pPr>
                        <a:buFont typeface="Arial"/>
                        <a:buChar char="•"/>
                      </a:pPr>
                      <a:r>
                        <a:rPr lang="ru-RU" sz="900" b="1" u="none" strike="noStrike" dirty="0">
                          <a:latin typeface="Arial"/>
                        </a:rPr>
                        <a:t>предусмотрительность;</a:t>
                      </a:r>
                    </a:p>
                    <a:p>
                      <a:pPr>
                        <a:buFont typeface="Arial"/>
                        <a:buChar char="•"/>
                      </a:pPr>
                      <a:r>
                        <a:rPr lang="ru-RU" sz="900" b="1" u="none" strike="noStrike" dirty="0">
                          <a:latin typeface="Arial"/>
                        </a:rPr>
                        <a:t>педантичность;</a:t>
                      </a:r>
                    </a:p>
                    <a:p>
                      <a:pPr>
                        <a:buFont typeface="Arial"/>
                        <a:buChar char="•"/>
                      </a:pPr>
                      <a:r>
                        <a:rPr lang="ru-RU" sz="900" b="1" u="none" strike="noStrike" dirty="0">
                          <a:latin typeface="Arial"/>
                        </a:rPr>
                        <a:t>самостоятельность;</a:t>
                      </a:r>
                    </a:p>
                    <a:p>
                      <a:pPr>
                        <a:buFont typeface="Arial"/>
                        <a:buChar char="•"/>
                      </a:pPr>
                      <a:r>
                        <a:rPr lang="ru-RU" sz="900" b="1" u="none" strike="noStrike" dirty="0">
                          <a:latin typeface="Arial"/>
                        </a:rPr>
                        <a:t>способность к переключениям с одной деятельности на другую;</a:t>
                      </a:r>
                    </a:p>
                    <a:p>
                      <a:pPr>
                        <a:buFont typeface="Arial"/>
                        <a:buChar char="•"/>
                      </a:pPr>
                      <a:r>
                        <a:rPr lang="ru-RU" sz="900" b="1" u="none" strike="noStrike" dirty="0">
                          <a:latin typeface="Arial"/>
                        </a:rPr>
                        <a:t>старательность, исполнительность;</a:t>
                      </a:r>
                    </a:p>
                    <a:p>
                      <a:pPr>
                        <a:buFont typeface="Arial"/>
                        <a:buChar char="•"/>
                      </a:pPr>
                      <a:r>
                        <a:rPr lang="ru-RU" sz="900" b="1" u="none" strike="noStrike" dirty="0">
                          <a:latin typeface="Arial"/>
                        </a:rPr>
                        <a:t>стремление к профессиональному совершенству;</a:t>
                      </a:r>
                    </a:p>
                    <a:p>
                      <a:pPr>
                        <a:buFont typeface="Arial"/>
                        <a:buChar char="•"/>
                      </a:pPr>
                      <a:r>
                        <a:rPr lang="ru-RU" sz="900" b="1" u="none" strike="noStrike" dirty="0">
                          <a:latin typeface="Arial"/>
                        </a:rPr>
                        <a:t>трудолюбие;</a:t>
                      </a:r>
                    </a:p>
                    <a:p>
                      <a:pPr>
                        <a:buFont typeface="Arial"/>
                        <a:buChar char="•"/>
                      </a:pPr>
                      <a:r>
                        <a:rPr lang="ru-RU" sz="900" b="1" u="none" strike="noStrike" dirty="0">
                          <a:latin typeface="Arial"/>
                        </a:rPr>
                        <a:t>острота зрения;</a:t>
                      </a:r>
                    </a:p>
                    <a:p>
                      <a:pPr>
                        <a:buFont typeface="Arial"/>
                        <a:buChar char="•"/>
                      </a:pPr>
                      <a:r>
                        <a:rPr lang="ru-RU" sz="900" b="1" u="none" strike="noStrike" dirty="0">
                          <a:latin typeface="Arial"/>
                        </a:rPr>
                        <a:t>ручная ловкость;</a:t>
                      </a:r>
                    </a:p>
                    <a:p>
                      <a:pPr>
                        <a:buFont typeface="Arial"/>
                        <a:buChar char="•"/>
                      </a:pPr>
                      <a:r>
                        <a:rPr lang="ru-RU" sz="900" b="1" u="none" strike="noStrike" dirty="0">
                          <a:latin typeface="Arial"/>
                        </a:rPr>
                        <a:t>устойчивость зрительной чувствительности во времени;</a:t>
                      </a:r>
                    </a:p>
                    <a:p>
                      <a:pPr>
                        <a:buFont typeface="Arial"/>
                        <a:buChar char="•"/>
                      </a:pPr>
                      <a:r>
                        <a:rPr lang="ru-RU" sz="900" b="1" u="none" strike="noStrike" dirty="0">
                          <a:latin typeface="Arial"/>
                        </a:rPr>
                        <a:t>хороший глазомер: линейный, угловой, объемный;</a:t>
                      </a:r>
                    </a:p>
                    <a:p>
                      <a:pPr>
                        <a:buFont typeface="Arial"/>
                        <a:buChar char="•"/>
                      </a:pPr>
                      <a:r>
                        <a:rPr lang="ru-RU" sz="9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признакам;</a:t>
                      </a:r>
                    </a:p>
                    <a:p>
                      <a:pPr>
                        <a:buFont typeface="Arial"/>
                        <a:buChar char="•"/>
                      </a:pPr>
                      <a:r>
                        <a:rPr lang="ru-RU" sz="900" b="1" u="none" strike="noStrike" dirty="0">
                          <a:latin typeface="Arial"/>
                        </a:rPr>
                        <a:t>внимание к деталям;</a:t>
                      </a:r>
                    </a:p>
                    <a:p>
                      <a:pPr>
                        <a:buFont typeface="Arial"/>
                        <a:buChar char="•"/>
                      </a:pPr>
                      <a:r>
                        <a:rPr lang="ru-RU" sz="900" b="1" u="none" strike="noStrike" dirty="0">
                          <a:latin typeface="Arial"/>
                        </a:rPr>
                        <a:t>помехоустойчивость внимания;</a:t>
                      </a:r>
                    </a:p>
                    <a:p>
                      <a:pPr>
                        <a:buFont typeface="Arial"/>
                        <a:buChar char="•"/>
                      </a:pPr>
                      <a:r>
                        <a:rPr lang="ru-RU" sz="900" b="1" u="none" strike="noStrike" dirty="0">
                          <a:latin typeface="Arial"/>
                        </a:rPr>
                        <a:t>способность к созданию образа по словесному описанию;</a:t>
                      </a:r>
                    </a:p>
                    <a:p>
                      <a:pPr>
                        <a:buFont typeface="Arial"/>
                        <a:buChar char="•"/>
                      </a:pPr>
                      <a:r>
                        <a:rPr lang="ru-RU" sz="900" b="1" u="none" strike="noStrike" dirty="0">
                          <a:latin typeface="Arial"/>
                        </a:rPr>
                        <a:t>способность к образному представлению предметов, процессов и явлений;</a:t>
                      </a:r>
                    </a:p>
                    <a:p>
                      <a:pPr>
                        <a:buFont typeface="Arial"/>
                        <a:buChar char="•"/>
                      </a:pPr>
                      <a:r>
                        <a:rPr lang="ru-RU" sz="900" b="1" u="none" strike="noStrike" dirty="0">
                          <a:latin typeface="Arial"/>
                        </a:rPr>
                        <a:t>наглядно–образное мышление;</a:t>
                      </a:r>
                    </a:p>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техническое мышление;</a:t>
                      </a:r>
                    </a:p>
                  </a:txBody>
                  <a:tcPr marL="28575" marR="28575" marT="28575" marB="28575" anchor="ctr"/>
                </a:tc>
                <a:tc>
                  <a:txBody>
                    <a:bodyPr/>
                    <a:lstStyle/>
                    <a:p>
                      <a:pPr>
                        <a:buFont typeface="Arial"/>
                        <a:buChar char="•"/>
                      </a:pPr>
                      <a:r>
                        <a:rPr lang="ru-RU" sz="900" b="1" u="none" strike="noStrike" dirty="0">
                          <a:latin typeface="Arial"/>
                        </a:rPr>
                        <a:t>долговременная память;</a:t>
                      </a:r>
                    </a:p>
                    <a:p>
                      <a:pPr>
                        <a:buFont typeface="Arial"/>
                        <a:buChar char="•"/>
                      </a:pPr>
                      <a:r>
                        <a:rPr lang="ru-RU" sz="900" b="1" u="none" strike="noStrike" dirty="0">
                          <a:latin typeface="Arial"/>
                        </a:rPr>
                        <a:t>кинестетическая память (</a:t>
                      </a:r>
                      <a:r>
                        <a:rPr lang="ru-RU" sz="900" b="1" u="none" strike="noStrike" dirty="0" err="1">
                          <a:latin typeface="Arial"/>
                        </a:rPr>
                        <a:t>память</a:t>
                      </a:r>
                      <a:r>
                        <a:rPr lang="ru-RU" sz="900" b="1" u="none" strike="noStrike" dirty="0">
                          <a:latin typeface="Arial"/>
                        </a:rPr>
                        <a:t> на движения);</a:t>
                      </a:r>
                    </a:p>
                    <a:p>
                      <a:pPr>
                        <a:buFont typeface="Arial"/>
                        <a:buChar char="•"/>
                      </a:pPr>
                      <a:r>
                        <a:rPr lang="ru-RU" sz="900" b="1" u="none" strike="noStrike" dirty="0">
                          <a:latin typeface="Arial"/>
                        </a:rPr>
                        <a:t>оперативная память;</a:t>
                      </a:r>
                    </a:p>
                    <a:p>
                      <a:pPr>
                        <a:buFont typeface="Arial"/>
                        <a:buChar char="•"/>
                      </a:pPr>
                      <a:r>
                        <a:rPr lang="ru-RU" sz="900" b="1" u="none" strike="noStrike" dirty="0">
                          <a:latin typeface="Arial"/>
                        </a:rPr>
                        <a:t>память на образы предметного мира;</a:t>
                      </a:r>
                    </a:p>
                    <a:p>
                      <a:pPr>
                        <a:buFont typeface="Arial"/>
                        <a:buChar char="•"/>
                      </a:pPr>
                      <a:r>
                        <a:rPr lang="ru-RU" sz="900" b="1" u="none" strike="noStrike" dirty="0">
                          <a:latin typeface="Arial"/>
                        </a:rPr>
                        <a:t>память на условные обозначения (знаки, символы, планы, схемы, графики);</a:t>
                      </a:r>
                    </a:p>
                    <a:p>
                      <a:pPr>
                        <a:buFont typeface="Arial"/>
                        <a:buChar char="•"/>
                      </a:pPr>
                      <a:r>
                        <a:rPr lang="ru-RU" sz="900" b="1" u="none" strike="noStrike" dirty="0">
                          <a:latin typeface="Arial"/>
                        </a:rPr>
                        <a:t>хорошая координация движений обеих рук;</a:t>
                      </a:r>
                    </a:p>
                    <a:p>
                      <a:pPr>
                        <a:buFont typeface="Arial"/>
                        <a:buChar char="•"/>
                      </a:pPr>
                      <a:r>
                        <a:rPr lang="ru-RU" sz="900" b="1" u="none" strike="noStrike" dirty="0" err="1">
                          <a:latin typeface="Arial"/>
                        </a:rPr>
                        <a:t>навки</a:t>
                      </a:r>
                      <a:r>
                        <a:rPr lang="ru-RU" sz="900" b="1" u="none" strike="noStrike" dirty="0">
                          <a:latin typeface="Arial"/>
                        </a:rPr>
                        <a:t> точной манипуляции и ловкость;</a:t>
                      </a:r>
                    </a:p>
                    <a:p>
                      <a:pPr>
                        <a:buFont typeface="Arial"/>
                        <a:buChar char="•"/>
                      </a:pPr>
                      <a:r>
                        <a:rPr lang="ru-RU" sz="900" b="1" u="none" strike="noStrike" dirty="0">
                          <a:latin typeface="Arial"/>
                        </a:rPr>
                        <a:t>твердость руки, устойчивость кистей рук (низкий тремор);</a:t>
                      </a:r>
                    </a:p>
                    <a:p>
                      <a:pPr>
                        <a:buFont typeface="Arial"/>
                        <a:buChar char="•"/>
                      </a:pPr>
                      <a:r>
                        <a:rPr lang="ru-RU" sz="900" b="1" u="none" strike="noStrike" dirty="0">
                          <a:latin typeface="Arial"/>
                        </a:rPr>
                        <a:t>физическая сила;</a:t>
                      </a:r>
                    </a:p>
                    <a:p>
                      <a:pPr>
                        <a:buFont typeface="Arial"/>
                        <a:buChar char="•"/>
                      </a:pPr>
                      <a:r>
                        <a:rPr lang="ru-RU" sz="900" b="1" u="none" strike="noStrike" dirty="0">
                          <a:latin typeface="Arial"/>
                        </a:rPr>
                        <a:t>сохранение работоспособности при развивающемся утомлении;</a:t>
                      </a:r>
                    </a:p>
                    <a:p>
                      <a:pPr>
                        <a:buFont typeface="Arial"/>
                        <a:buChar char="•"/>
                      </a:pPr>
                      <a:r>
                        <a:rPr lang="ru-RU" sz="900" b="1" u="none" strike="noStrike" dirty="0">
                          <a:latin typeface="Arial"/>
                        </a:rPr>
                        <a:t>сохранение работоспособности в условиях воздействия вибрации и шума;</a:t>
                      </a:r>
                    </a:p>
                    <a:p>
                      <a:pPr>
                        <a:buFont typeface="Arial"/>
                        <a:buChar char="•"/>
                      </a:pPr>
                      <a:r>
                        <a:rPr lang="ru-RU" sz="900" b="1" u="none" strike="noStrike" dirty="0">
                          <a:latin typeface="Arial"/>
                        </a:rPr>
                        <a:t>умение быстро ориентироваться в окружающей обстановке;</a:t>
                      </a:r>
                    </a:p>
                    <a:p>
                      <a:pPr>
                        <a:buFont typeface="Arial"/>
                        <a:buChar char="•"/>
                      </a:pPr>
                      <a:r>
                        <a:rPr lang="ru-RU" sz="900" b="1" u="none" strike="noStrike" dirty="0">
                          <a:latin typeface="Arial"/>
                        </a:rPr>
                        <a:t>умение выполнять работу в определенном темпе;</a:t>
                      </a:r>
                    </a:p>
                    <a:p>
                      <a:pPr>
                        <a:buFont typeface="Arial"/>
                        <a:buChar char="•"/>
                      </a:pPr>
                      <a:r>
                        <a:rPr lang="ru-RU" sz="900" b="1" u="none" strike="noStrike" dirty="0">
                          <a:latin typeface="Arial"/>
                        </a:rPr>
                        <a:t>упорство;</a:t>
                      </a:r>
                    </a:p>
                    <a:p>
                      <a:pPr>
                        <a:buFont typeface="Arial"/>
                        <a:buChar char="•"/>
                      </a:pPr>
                      <a:r>
                        <a:rPr lang="ru-RU" sz="900" b="1" u="none" strike="noStrike" dirty="0">
                          <a:latin typeface="Arial"/>
                        </a:rPr>
                        <a:t>усидчивость;</a:t>
                      </a:r>
                    </a:p>
                    <a:p>
                      <a:pPr>
                        <a:buFont typeface="Arial"/>
                        <a:buChar char="•"/>
                      </a:pPr>
                      <a:r>
                        <a:rPr lang="ru-RU" sz="900" b="1" u="none" strike="noStrike" dirty="0">
                          <a:latin typeface="Arial"/>
                        </a:rPr>
                        <a:t>способность переносить физическое и психическое напряжение;</a:t>
                      </a:r>
                    </a:p>
                    <a:p>
                      <a:pPr>
                        <a:buFont typeface="Arial"/>
                        <a:buChar char="•"/>
                      </a:pPr>
                      <a:r>
                        <a:rPr lang="ru-RU" sz="900" b="1" u="none" strike="noStrike" dirty="0">
                          <a:latin typeface="Arial"/>
                        </a:rPr>
                        <a:t>навыки черчения;</a:t>
                      </a:r>
                    </a:p>
                    <a:p>
                      <a:pPr>
                        <a:buFont typeface="Arial"/>
                        <a:buChar char="•"/>
                      </a:pPr>
                      <a:r>
                        <a:rPr lang="ru-RU" sz="900" b="1" u="none" strike="noStrike" dirty="0">
                          <a:latin typeface="Arial"/>
                        </a:rPr>
                        <a:t>склонность к конструированию и проектированию;</a:t>
                      </a:r>
                    </a:p>
                    <a:p>
                      <a:pPr>
                        <a:buFont typeface="Arial"/>
                        <a:buChar char="•"/>
                      </a:pPr>
                      <a:r>
                        <a:rPr lang="ru-RU" sz="900" b="1" u="none" strike="noStrike" dirty="0">
                          <a:latin typeface="Arial"/>
                        </a:rPr>
                        <a:t>умение прогнозировать ситуацию;</a:t>
                      </a:r>
                    </a:p>
                    <a:p>
                      <a:pPr>
                        <a:buFont typeface="Arial"/>
                        <a:buChar char="•"/>
                      </a:pPr>
                      <a:r>
                        <a:rPr lang="ru-RU" sz="900" b="1" u="none" strike="noStrike" dirty="0">
                          <a:latin typeface="Arial"/>
                        </a:rPr>
                        <a:t>чувство симметрии.</a:t>
                      </a:r>
                    </a:p>
                  </a:txBody>
                  <a:tcPr marL="28575" marR="28575" marT="28575" marB="28575" anchor="ctr"/>
                </a:tc>
              </a:tr>
              <a:tr h="186302">
                <a:tc gridSpan="2">
                  <a:txBody>
                    <a:bodyPr/>
                    <a:lstStyle/>
                    <a:p>
                      <a:pPr algn="ctr"/>
                      <a:r>
                        <a:rPr lang="ru-RU" sz="1000" b="1" dirty="0">
                          <a:latin typeface="Verdana"/>
                        </a:rPr>
                        <a:t>Заболевания, противопоказанные для профессии "Слесарь":</a:t>
                      </a:r>
                      <a:endParaRPr lang="ru-RU" sz="1000" dirty="0">
                        <a:latin typeface="Verdana"/>
                      </a:endParaRPr>
                    </a:p>
                  </a:txBody>
                  <a:tcPr marL="28575" marR="28575" marT="28575" marB="28575" anchor="ctr"/>
                </a:tc>
                <a:tc hMerge="1">
                  <a:txBody>
                    <a:bodyPr/>
                    <a:lstStyle/>
                    <a:p>
                      <a:endParaRPr lang="ru-RU"/>
                    </a:p>
                  </a:txBody>
                  <a:tcPr/>
                </a:tc>
              </a:tr>
              <a:tr h="697375">
                <a:tc>
                  <a:txBody>
                    <a:bodyPr/>
                    <a:lstStyle/>
                    <a:p>
                      <a:pPr>
                        <a:buFont typeface="Arial"/>
                        <a:buChar char="•"/>
                      </a:pPr>
                      <a:r>
                        <a:rPr lang="ru-RU" sz="900" b="1" u="none" strike="noStrike">
                          <a:latin typeface="Arial"/>
                        </a:rPr>
                        <a:t>заболевания сердца или нарушения артериального давления;</a:t>
                      </a:r>
                    </a:p>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дрожание рук;</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359055">
                <a:tc gridSpan="2">
                  <a:txBody>
                    <a:bodyPr/>
                    <a:lstStyle/>
                    <a:p>
                      <a:r>
                        <a:rPr lang="ru-RU" sz="1000" b="1" dirty="0">
                          <a:latin typeface="Verdana"/>
                        </a:rPr>
                        <a:t>Уровень образования профессии "Слесарь"</a:t>
                      </a:r>
                      <a:endParaRPr lang="ru-RU" sz="1000" dirty="0">
                        <a:latin typeface="Verdana"/>
                      </a:endParaRPr>
                    </a:p>
                    <a:p>
                      <a:r>
                        <a:rPr lang="ru-RU" sz="900" dirty="0">
                          <a:latin typeface="Verdana"/>
                        </a:rPr>
                        <a:t>Для овладения профессией "Слесарь"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Станочник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5904656"/>
        </p:xfrm>
        <a:graphic>
          <a:graphicData uri="http://schemas.openxmlformats.org/drawingml/2006/table">
            <a:tbl>
              <a:tblPr firstRow="1" bandRow="1">
                <a:tableStyleId>{5C22544A-7EE6-4342-B048-85BDC9FD1C3A}</a:tableStyleId>
              </a:tblPr>
              <a:tblGrid>
                <a:gridCol w="4114800"/>
                <a:gridCol w="4114800"/>
              </a:tblGrid>
              <a:tr h="383783">
                <a:tc gridSpan="2">
                  <a:txBody>
                    <a:bodyPr/>
                    <a:lstStyle/>
                    <a:p>
                      <a:r>
                        <a:rPr lang="ru-RU" sz="1000" b="1" i="0" kern="1200" dirty="0" smtClean="0">
                          <a:solidFill>
                            <a:schemeClr val="lt1"/>
                          </a:solidFill>
                          <a:latin typeface="+mn-lt"/>
                          <a:ea typeface="+mn-ea"/>
                          <a:cs typeface="+mn-cs"/>
                        </a:rPr>
                        <a:t>Назначение профессии "Станочник":</a:t>
                      </a:r>
                      <a:r>
                        <a:rPr lang="ru-RU" sz="800" b="1" i="0" kern="1200" dirty="0" smtClean="0">
                          <a:solidFill>
                            <a:schemeClr val="lt1"/>
                          </a:solidFill>
                          <a:latin typeface="+mn-lt"/>
                          <a:ea typeface="+mn-ea"/>
                          <a:cs typeface="+mn-cs"/>
                        </a:rPr>
                        <a:t> </a:t>
                      </a:r>
                      <a:r>
                        <a:rPr lang="ru-RU" sz="800" b="0" i="0" kern="1200" dirty="0" err="1" smtClean="0">
                          <a:solidFill>
                            <a:schemeClr val="lt1"/>
                          </a:solidFill>
                          <a:latin typeface="+mn-lt"/>
                          <a:ea typeface="+mn-ea"/>
                          <a:cs typeface="+mn-cs"/>
                        </a:rPr>
                        <a:t>изготавление</a:t>
                      </a:r>
                      <a:r>
                        <a:rPr lang="ru-RU" sz="800" b="0" i="0" kern="1200" dirty="0" smtClean="0">
                          <a:solidFill>
                            <a:schemeClr val="lt1"/>
                          </a:solidFill>
                          <a:latin typeface="+mn-lt"/>
                          <a:ea typeface="+mn-ea"/>
                          <a:cs typeface="+mn-cs"/>
                        </a:rPr>
                        <a:t> различных деталей из металла и других материалов для ремонта и наладки механизмов. Предметом труда профессии является комплектующие детали для ремонта различного оборудования.</a:t>
                      </a:r>
                      <a:endParaRPr lang="ru-RU" sz="800" dirty="0"/>
                    </a:p>
                  </a:txBody>
                  <a:tcPr/>
                </a:tc>
                <a:tc hMerge="1">
                  <a:txBody>
                    <a:bodyPr/>
                    <a:lstStyle/>
                    <a:p>
                      <a:endParaRPr lang="ru-RU" dirty="0"/>
                    </a:p>
                  </a:txBody>
                  <a:tcPr/>
                </a:tc>
              </a:tr>
              <a:tr h="1407203">
                <a:tc gridSpan="2">
                  <a:txBody>
                    <a:bodyPr/>
                    <a:lstStyle/>
                    <a:p>
                      <a:r>
                        <a:rPr lang="ru-RU" sz="1000" b="1" i="0" kern="1200" dirty="0" smtClean="0">
                          <a:solidFill>
                            <a:schemeClr val="dk1"/>
                          </a:solidFill>
                          <a:latin typeface="+mn-lt"/>
                          <a:ea typeface="+mn-ea"/>
                          <a:cs typeface="+mn-cs"/>
                        </a:rPr>
                        <a:t>Основные решаемые задачи профессии "Станочник":</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получение задачи, ее анализ;</a:t>
                      </a:r>
                    </a:p>
                    <a:p>
                      <a:r>
                        <a:rPr lang="ru-RU" sz="800" b="1" i="0" u="none" strike="noStrike" kern="1200" dirty="0" smtClean="0">
                          <a:solidFill>
                            <a:schemeClr val="dk1"/>
                          </a:solidFill>
                          <a:latin typeface="+mn-lt"/>
                          <a:ea typeface="+mn-ea"/>
                          <a:cs typeface="+mn-cs"/>
                        </a:rPr>
                        <a:t>планирование методов и средств работы (приспособлений, контрольно–измерительных инструментов, специального режущего инструмента) изготовление чертежей;</a:t>
                      </a:r>
                    </a:p>
                    <a:p>
                      <a:r>
                        <a:rPr lang="ru-RU" sz="800" b="1" i="0" u="none" strike="noStrike" kern="1200" dirty="0" smtClean="0">
                          <a:solidFill>
                            <a:schemeClr val="dk1"/>
                          </a:solidFill>
                          <a:latin typeface="+mn-lt"/>
                          <a:ea typeface="+mn-ea"/>
                          <a:cs typeface="+mn-cs"/>
                        </a:rPr>
                        <a:t>производство наладки станков;</a:t>
                      </a:r>
                    </a:p>
                    <a:p>
                      <a:r>
                        <a:rPr lang="ru-RU" sz="800" b="1" i="0" u="none" strike="noStrike" kern="1200" dirty="0" smtClean="0">
                          <a:solidFill>
                            <a:schemeClr val="dk1"/>
                          </a:solidFill>
                          <a:latin typeface="+mn-lt"/>
                          <a:ea typeface="+mn-ea"/>
                          <a:cs typeface="+mn-cs"/>
                        </a:rPr>
                        <a:t>установка и выверка деталей;</a:t>
                      </a:r>
                    </a:p>
                    <a:p>
                      <a:r>
                        <a:rPr lang="ru-RU" sz="800" b="1" i="0" u="none" strike="noStrike" kern="1200" dirty="0" smtClean="0">
                          <a:solidFill>
                            <a:schemeClr val="dk1"/>
                          </a:solidFill>
                          <a:latin typeface="+mn-lt"/>
                          <a:ea typeface="+mn-ea"/>
                          <a:cs typeface="+mn-cs"/>
                        </a:rPr>
                        <a:t>производство работ (изготовление различных деталей из металла и других материалов для автомобилей, станков, механизмов промышленных предприятий методами сверления, рассверливание, </a:t>
                      </a:r>
                      <a:r>
                        <a:rPr lang="ru-RU" sz="800" b="1" i="0" u="none" strike="noStrike" kern="1200" dirty="0" err="1" smtClean="0">
                          <a:solidFill>
                            <a:schemeClr val="dk1"/>
                          </a:solidFill>
                          <a:latin typeface="+mn-lt"/>
                          <a:ea typeface="+mn-ea"/>
                          <a:cs typeface="+mn-cs"/>
                        </a:rPr>
                        <a:t>зенкования</a:t>
                      </a:r>
                      <a:r>
                        <a:rPr lang="ru-RU" sz="800" b="1" i="0" u="none" strike="noStrike" kern="1200" dirty="0" smtClean="0">
                          <a:solidFill>
                            <a:schemeClr val="dk1"/>
                          </a:solidFill>
                          <a:latin typeface="+mn-lt"/>
                          <a:ea typeface="+mn-ea"/>
                          <a:cs typeface="+mn-cs"/>
                        </a:rPr>
                        <a:t> сквозных и гладких отверстий в деталях, фрезеровки внутренних поверхностей, уступов, паз, канавок) на специальном оборудовании (сверлильных, токарных, </a:t>
                      </a:r>
                      <a:r>
                        <a:rPr lang="ru-RU" sz="800" b="1" i="0" u="none" strike="noStrike" kern="1200" dirty="0" err="1" smtClean="0">
                          <a:solidFill>
                            <a:schemeClr val="dk1"/>
                          </a:solidFill>
                          <a:latin typeface="+mn-lt"/>
                          <a:ea typeface="+mn-ea"/>
                          <a:cs typeface="+mn-cs"/>
                        </a:rPr>
                        <a:t>токарно</a:t>
                      </a:r>
                      <a:r>
                        <a:rPr lang="ru-RU" sz="800" b="1" i="0" u="none" strike="noStrike" kern="1200" dirty="0" smtClean="0">
                          <a:solidFill>
                            <a:schemeClr val="dk1"/>
                          </a:solidFill>
                          <a:latin typeface="+mn-lt"/>
                          <a:ea typeface="+mn-ea"/>
                          <a:cs typeface="+mn-cs"/>
                        </a:rPr>
                        <a:t>–винторезных, фрезерных и шлифовальных станках);</a:t>
                      </a:r>
                    </a:p>
                    <a:p>
                      <a:r>
                        <a:rPr lang="ru-RU" sz="800" b="1" i="0" u="none" strike="noStrike" kern="1200" dirty="0" smtClean="0">
                          <a:solidFill>
                            <a:schemeClr val="dk1"/>
                          </a:solidFill>
                          <a:latin typeface="+mn-lt"/>
                          <a:ea typeface="+mn-ea"/>
                          <a:cs typeface="+mn-cs"/>
                        </a:rPr>
                        <a:t>ведение и чтение технической документации;</a:t>
                      </a:r>
                    </a:p>
                    <a:p>
                      <a:r>
                        <a:rPr lang="ru-RU" sz="800" b="1" i="0" u="none" strike="noStrike" kern="1200" dirty="0" smtClean="0">
                          <a:solidFill>
                            <a:schemeClr val="dk1"/>
                          </a:solidFill>
                          <a:latin typeface="+mn-lt"/>
                          <a:ea typeface="+mn-ea"/>
                          <a:cs typeface="+mn-cs"/>
                        </a:rPr>
                        <a:t>отчет о проделанной работе.</a:t>
                      </a:r>
                    </a:p>
                  </a:txBody>
                  <a:tcPr/>
                </a:tc>
                <a:tc hMerge="1">
                  <a:txBody>
                    <a:bodyPr/>
                    <a:lstStyle/>
                    <a:p>
                      <a:endParaRPr lang="ru-RU" dirty="0"/>
                    </a:p>
                  </a:txBody>
                  <a:tcPr/>
                </a:tc>
              </a:tr>
              <a:tr h="227871">
                <a:tc gridSpan="2">
                  <a:txBody>
                    <a:bodyPr/>
                    <a:lstStyle/>
                    <a:p>
                      <a:pPr algn="ctr"/>
                      <a:r>
                        <a:rPr lang="ru-RU" sz="1050" b="1" dirty="0">
                          <a:latin typeface="Verdana"/>
                        </a:rPr>
                        <a:t>Профессионально–важные качества профессии "Станочник":</a:t>
                      </a:r>
                      <a:endParaRPr lang="ru-RU" sz="1050" dirty="0">
                        <a:latin typeface="Verdana"/>
                      </a:endParaRPr>
                    </a:p>
                  </a:txBody>
                  <a:tcPr marL="28575" marR="28575" marT="28575" marB="28575" anchor="ctr"/>
                </a:tc>
                <a:tc hMerge="1">
                  <a:txBody>
                    <a:bodyPr/>
                    <a:lstStyle/>
                    <a:p>
                      <a:endParaRPr lang="ru-RU"/>
                    </a:p>
                  </a:txBody>
                  <a:tcPr/>
                </a:tc>
              </a:tr>
              <a:tr h="2746445">
                <a:tc>
                  <a:txBody>
                    <a:bodyPr/>
                    <a:lstStyle/>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развитые волевые качества;</a:t>
                      </a:r>
                    </a:p>
                    <a:p>
                      <a:pPr>
                        <a:buFont typeface="Arial"/>
                        <a:buChar char="•"/>
                      </a:pPr>
                      <a:r>
                        <a:rPr lang="ru-RU" sz="800" b="1" u="none" strike="noStrike" dirty="0">
                          <a:latin typeface="Arial"/>
                        </a:rPr>
                        <a:t>самостоятельность;</a:t>
                      </a:r>
                    </a:p>
                    <a:p>
                      <a:pPr>
                        <a:buFont typeface="Arial"/>
                        <a:buChar char="•"/>
                      </a:pPr>
                      <a:r>
                        <a:rPr lang="ru-RU" sz="800" b="1" u="none" strike="noStrike" dirty="0">
                          <a:latin typeface="Arial"/>
                        </a:rPr>
                        <a:t>способность рационально действовать в экстремальных ситуациях;</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контрастная чувствительность слуха;</a:t>
                      </a:r>
                    </a:p>
                    <a:p>
                      <a:pPr>
                        <a:buFont typeface="Arial"/>
                        <a:buChar char="•"/>
                      </a:pPr>
                      <a:r>
                        <a:rPr lang="ru-RU" sz="800" b="1" u="none" strike="noStrike" dirty="0" err="1">
                          <a:latin typeface="Arial"/>
                        </a:rPr>
                        <a:t>мышечно</a:t>
                      </a:r>
                      <a:r>
                        <a:rPr lang="ru-RU" sz="800" b="1" u="none" strike="noStrike" dirty="0">
                          <a:latin typeface="Arial"/>
                        </a:rPr>
                        <a:t>–суставная чувствительность усилий или сопротивления;</a:t>
                      </a:r>
                    </a:p>
                    <a:p>
                      <a:pPr>
                        <a:buFont typeface="Arial"/>
                        <a:buChar char="•"/>
                      </a:pPr>
                      <a:r>
                        <a:rPr lang="ru-RU" sz="800" b="1" u="none" strike="noStrike" dirty="0">
                          <a:latin typeface="Arial"/>
                        </a:rPr>
                        <a:t>острота зрения;</a:t>
                      </a:r>
                    </a:p>
                    <a:p>
                      <a:pPr>
                        <a:buFont typeface="Arial"/>
                        <a:buChar char="•"/>
                      </a:pPr>
                      <a:r>
                        <a:rPr lang="ru-RU" sz="800" b="1" u="none" strike="noStrike" dirty="0">
                          <a:latin typeface="Arial"/>
                        </a:rPr>
                        <a:t>переносимость длительно действующего звукового раздражителя;</a:t>
                      </a:r>
                    </a:p>
                    <a:p>
                      <a:pPr>
                        <a:buFont typeface="Arial"/>
                        <a:buChar char="•"/>
                      </a:pPr>
                      <a:r>
                        <a:rPr lang="ru-RU" sz="800" b="1" u="none" strike="noStrike" dirty="0">
                          <a:latin typeface="Arial"/>
                        </a:rPr>
                        <a:t>слуховая дифференциальная чувствительность (способность различать: тембр, длительность, высоту, силу звука, ритм, фоновые или разнообразные шумы);</a:t>
                      </a:r>
                    </a:p>
                    <a:p>
                      <a:pPr>
                        <a:buFont typeface="Arial"/>
                        <a:buChar char="•"/>
                      </a:pPr>
                      <a:r>
                        <a:rPr lang="ru-RU" sz="800" b="1" u="none" strike="noStrike" dirty="0">
                          <a:latin typeface="Arial"/>
                        </a:rPr>
                        <a:t>хороший глазомер: линейный, угловой, объемный;</a:t>
                      </a:r>
                    </a:p>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акустическим и кинестетическим признакам;</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умение подмечать незначительные (малозаметные) изменения в исследуемом объекте, в показаниях приборов;</a:t>
                      </a:r>
                    </a:p>
                  </a:txBody>
                  <a:tcPr marL="28575" marR="28575" marT="28575" marB="28575" anchor="ctr"/>
                </a:tc>
                <a:tc>
                  <a:txBody>
                    <a:bodyPr/>
                    <a:lstStyle/>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способность запоминать на длительный срок большие объемы информации;</a:t>
                      </a:r>
                    </a:p>
                    <a:p>
                      <a:pPr>
                        <a:buFont typeface="Arial"/>
                        <a:buChar char="•"/>
                      </a:pPr>
                      <a:r>
                        <a:rPr lang="ru-RU" sz="800" b="1" u="none" strike="noStrike" dirty="0">
                          <a:latin typeface="Arial"/>
                        </a:rPr>
                        <a:t>память на условные обозначения (знаки, символы, планы, схемы, графики);</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хорошая координация движений обеих рук;</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err="1">
                          <a:latin typeface="Arial"/>
                        </a:rPr>
                        <a:t>навки</a:t>
                      </a:r>
                      <a:r>
                        <a:rPr lang="ru-RU" sz="800" b="1" u="none" strike="noStrike" dirty="0">
                          <a:latin typeface="Arial"/>
                        </a:rPr>
                        <a:t> точной манипуляции и ловкость;</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способность переносить большие физические нагрузки;</a:t>
                      </a:r>
                    </a:p>
                    <a:p>
                      <a:pPr>
                        <a:buFont typeface="Arial"/>
                        <a:buChar char="•"/>
                      </a:pPr>
                      <a:r>
                        <a:rPr lang="ru-RU" sz="800" b="1" u="none" strike="noStrike" dirty="0">
                          <a:latin typeface="Arial"/>
                        </a:rPr>
                        <a:t>навыки черчения;</a:t>
                      </a:r>
                    </a:p>
                    <a:p>
                      <a:pPr>
                        <a:buFont typeface="Arial"/>
                        <a:buChar char="•"/>
                      </a:pPr>
                      <a:r>
                        <a:rPr lang="ru-RU" sz="800" b="1" u="none" strike="noStrike" dirty="0">
                          <a:latin typeface="Arial"/>
                        </a:rPr>
                        <a:t>склонность к конструированию и проектированию;</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чувство симметрии.</a:t>
                      </a:r>
                    </a:p>
                  </a:txBody>
                  <a:tcPr marL="28575" marR="28575" marT="28575" marB="28575" anchor="ctr"/>
                </a:tc>
              </a:tr>
              <a:tr h="219875">
                <a:tc gridSpan="2">
                  <a:txBody>
                    <a:bodyPr/>
                    <a:lstStyle/>
                    <a:p>
                      <a:pPr algn="ctr"/>
                      <a:r>
                        <a:rPr lang="ru-RU" sz="1000" b="1" dirty="0">
                          <a:latin typeface="Verdana"/>
                        </a:rPr>
                        <a:t>Заболевания, противопоказанные для профессии "Станочник":</a:t>
                      </a:r>
                      <a:endParaRPr lang="ru-RU" sz="1000" dirty="0">
                        <a:latin typeface="Verdana"/>
                      </a:endParaRPr>
                    </a:p>
                  </a:txBody>
                  <a:tcPr marL="28575" marR="28575" marT="28575" marB="28575" anchor="ctr"/>
                </a:tc>
                <a:tc hMerge="1">
                  <a:txBody>
                    <a:bodyPr/>
                    <a:lstStyle/>
                    <a:p>
                      <a:endParaRPr lang="ru-RU"/>
                    </a:p>
                  </a:txBody>
                  <a:tcPr/>
                </a:tc>
              </a:tr>
              <a:tr h="571676">
                <a:tc>
                  <a:txBody>
                    <a:bodyPr/>
                    <a:lstStyle/>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347803">
                <a:tc gridSpan="2">
                  <a:txBody>
                    <a:bodyPr/>
                    <a:lstStyle/>
                    <a:p>
                      <a:r>
                        <a:rPr lang="ru-RU" sz="1000" b="1" dirty="0">
                          <a:latin typeface="Verdana"/>
                        </a:rPr>
                        <a:t>Уровень образования профессии "Станочник"</a:t>
                      </a:r>
                      <a:endParaRPr lang="ru-RU" sz="1000" dirty="0">
                        <a:latin typeface="Verdana"/>
                      </a:endParaRPr>
                    </a:p>
                    <a:p>
                      <a:r>
                        <a:rPr lang="ru-RU" sz="800" dirty="0">
                          <a:latin typeface="Verdana"/>
                        </a:rPr>
                        <a:t>Для овладения профессией "Станочник"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normAutofit/>
          </a:bodyPr>
          <a:lstStyle/>
          <a:p>
            <a:r>
              <a:rPr lang="ru-RU" sz="1200" b="1" dirty="0" smtClean="0"/>
              <a:t>Столяр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482590"/>
        </p:xfrm>
        <a:graphic>
          <a:graphicData uri="http://schemas.openxmlformats.org/drawingml/2006/table">
            <a:tbl>
              <a:tblPr firstRow="1" bandRow="1">
                <a:tableStyleId>{5C22544A-7EE6-4342-B048-85BDC9FD1C3A}</a:tableStyleId>
              </a:tblPr>
              <a:tblGrid>
                <a:gridCol w="4114800"/>
                <a:gridCol w="4114800"/>
              </a:tblGrid>
              <a:tr h="175538">
                <a:tc gridSpan="2">
                  <a:txBody>
                    <a:bodyPr/>
                    <a:lstStyle/>
                    <a:p>
                      <a:r>
                        <a:rPr lang="ru-RU" sz="1000" b="1" i="0" kern="1200" dirty="0" smtClean="0">
                          <a:solidFill>
                            <a:schemeClr val="lt1"/>
                          </a:solidFill>
                          <a:latin typeface="+mn-lt"/>
                          <a:ea typeface="+mn-ea"/>
                          <a:cs typeface="+mn-cs"/>
                        </a:rPr>
                        <a:t>Назначение профессии "Столяр": </a:t>
                      </a:r>
                      <a:r>
                        <a:rPr lang="ru-RU" sz="800" b="0" i="0" kern="1200" dirty="0" smtClean="0">
                          <a:solidFill>
                            <a:schemeClr val="lt1"/>
                          </a:solidFill>
                          <a:latin typeface="+mn-lt"/>
                          <a:ea typeface="+mn-ea"/>
                          <a:cs typeface="+mn-cs"/>
                        </a:rPr>
                        <a:t>обработка пиломатериалов различных пород, изготовление деревянных конструкций. Предметом труда профессии является деревообработка.</a:t>
                      </a:r>
                      <a:endParaRPr lang="ru-RU" sz="800" dirty="0"/>
                    </a:p>
                  </a:txBody>
                  <a:tcPr/>
                </a:tc>
                <a:tc hMerge="1">
                  <a:txBody>
                    <a:bodyPr/>
                    <a:lstStyle/>
                    <a:p>
                      <a:endParaRPr lang="ru-RU" dirty="0"/>
                    </a:p>
                  </a:txBody>
                  <a:tcPr/>
                </a:tc>
              </a:tr>
              <a:tr h="877688">
                <a:tc gridSpan="2">
                  <a:txBody>
                    <a:bodyPr/>
                    <a:lstStyle/>
                    <a:p>
                      <a:r>
                        <a:rPr lang="ru-RU" sz="1000" b="1" i="0" kern="1200" dirty="0" smtClean="0">
                          <a:solidFill>
                            <a:schemeClr val="dk1"/>
                          </a:solidFill>
                          <a:latin typeface="+mn-lt"/>
                          <a:ea typeface="+mn-ea"/>
                          <a:cs typeface="+mn-cs"/>
                        </a:rPr>
                        <a:t>Основные решаемые задачи профессии "Столяр":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заготовка и обработка пиломатериалов, заготовок для столярных изделий;</a:t>
                      </a:r>
                    </a:p>
                    <a:p>
                      <a:r>
                        <a:rPr lang="ru-RU" sz="800" b="1" i="0" u="none" strike="noStrike" kern="1200" dirty="0" smtClean="0">
                          <a:solidFill>
                            <a:schemeClr val="dk1"/>
                          </a:solidFill>
                          <a:latin typeface="+mn-lt"/>
                          <a:ea typeface="+mn-ea"/>
                          <a:cs typeface="+mn-cs"/>
                        </a:rPr>
                        <a:t>изготовление изделий из дерева (обработка </a:t>
                      </a:r>
                      <a:r>
                        <a:rPr lang="ru-RU" sz="800" b="1" i="0" u="none" strike="noStrike" kern="1200" dirty="0" err="1" smtClean="0">
                          <a:solidFill>
                            <a:schemeClr val="dk1"/>
                          </a:solidFill>
                          <a:latin typeface="+mn-lt"/>
                          <a:ea typeface="+mn-ea"/>
                          <a:cs typeface="+mn-cs"/>
                        </a:rPr>
                        <a:t>фанированием</a:t>
                      </a:r>
                      <a:r>
                        <a:rPr lang="ru-RU" sz="800" b="1" i="0" u="none" strike="noStrike" kern="1200" dirty="0" smtClean="0">
                          <a:solidFill>
                            <a:schemeClr val="dk1"/>
                          </a:solidFill>
                          <a:latin typeface="+mn-lt"/>
                          <a:ea typeface="+mn-ea"/>
                          <a:cs typeface="+mn-cs"/>
                        </a:rPr>
                        <a:t> или полированием) с материалами, заменяющими дерево, с различными способами крепления и монтажа изделия, металлическими шурупами, скобами, гвоздями, клеями, материалами, необходимыми для облицовки, обтяжки, обработки деревянных изделий (пленками, лаками, красками, тканями);</a:t>
                      </a:r>
                    </a:p>
                    <a:p>
                      <a:r>
                        <a:rPr lang="ru-RU" sz="800" b="1" i="0" u="none" strike="noStrike" kern="1200" dirty="0" smtClean="0">
                          <a:solidFill>
                            <a:schemeClr val="dk1"/>
                          </a:solidFill>
                          <a:latin typeface="+mn-lt"/>
                          <a:ea typeface="+mn-ea"/>
                          <a:cs typeface="+mn-cs"/>
                        </a:rPr>
                        <a:t>участие в строительстве (изготовление и монтаж окон, дверей, полов, перегородок, встраиваемой мебели, врезание ручек, замков, облицовка стен деревянных панелей);</a:t>
                      </a:r>
                    </a:p>
                    <a:p>
                      <a:r>
                        <a:rPr lang="ru-RU" sz="800" b="1" i="0" u="none" strike="noStrike" kern="1200" dirty="0" smtClean="0">
                          <a:solidFill>
                            <a:schemeClr val="dk1"/>
                          </a:solidFill>
                          <a:latin typeface="+mn-lt"/>
                          <a:ea typeface="+mn-ea"/>
                          <a:cs typeface="+mn-cs"/>
                        </a:rPr>
                        <a:t>ремонт деревянных изделий;</a:t>
                      </a:r>
                    </a:p>
                    <a:p>
                      <a:r>
                        <a:rPr lang="ru-RU" sz="800" b="1" i="0" u="none" strike="noStrike" kern="1200" dirty="0" smtClean="0">
                          <a:solidFill>
                            <a:schemeClr val="dk1"/>
                          </a:solidFill>
                          <a:latin typeface="+mn-lt"/>
                          <a:ea typeface="+mn-ea"/>
                          <a:cs typeface="+mn-cs"/>
                        </a:rPr>
                        <a:t>предупреждение и устранение дефектов в деталях.</a:t>
                      </a:r>
                    </a:p>
                  </a:txBody>
                  <a:tcPr/>
                </a:tc>
                <a:tc hMerge="1">
                  <a:txBody>
                    <a:bodyPr/>
                    <a:lstStyle/>
                    <a:p>
                      <a:endParaRPr lang="ru-RU" dirty="0"/>
                    </a:p>
                  </a:txBody>
                  <a:tcPr/>
                </a:tc>
              </a:tr>
              <a:tr h="147326">
                <a:tc gridSpan="2">
                  <a:txBody>
                    <a:bodyPr/>
                    <a:lstStyle/>
                    <a:p>
                      <a:pPr algn="ctr"/>
                      <a:r>
                        <a:rPr lang="ru-RU" sz="900" b="1" dirty="0">
                          <a:latin typeface="Verdana"/>
                        </a:rPr>
                        <a:t>Профессионально–важные качества профессии "Столяр":</a:t>
                      </a:r>
                      <a:endParaRPr lang="ru-RU" sz="900" dirty="0">
                        <a:latin typeface="Verdana"/>
                      </a:endParaRPr>
                    </a:p>
                  </a:txBody>
                  <a:tcPr marL="28575" marR="28575" marT="28575" marB="28575" anchor="ctr"/>
                </a:tc>
                <a:tc hMerge="1">
                  <a:txBody>
                    <a:bodyPr/>
                    <a:lstStyle/>
                    <a:p>
                      <a:endParaRPr lang="ru-RU"/>
                    </a:p>
                  </a:txBody>
                  <a:tcPr/>
                </a:tc>
              </a:tr>
              <a:tr h="2253778">
                <a:tc>
                  <a:txBody>
                    <a:bodyPr/>
                    <a:lstStyle/>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педантичность;</a:t>
                      </a:r>
                    </a:p>
                    <a:p>
                      <a:pPr>
                        <a:buFont typeface="Arial"/>
                        <a:buChar char="•"/>
                      </a:pPr>
                      <a:r>
                        <a:rPr lang="ru-RU" sz="800" b="1" u="none" strike="noStrike" dirty="0">
                          <a:latin typeface="Arial"/>
                        </a:rPr>
                        <a:t>самокритичность;</a:t>
                      </a:r>
                    </a:p>
                    <a:p>
                      <a:pPr>
                        <a:buFont typeface="Arial"/>
                        <a:buChar char="•"/>
                      </a:pPr>
                      <a:r>
                        <a:rPr lang="ru-RU" sz="800" b="1" u="none" strike="noStrike" dirty="0">
                          <a:latin typeface="Arial"/>
                        </a:rPr>
                        <a:t>самостоятельность;</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трудолюбие;</a:t>
                      </a:r>
                    </a:p>
                    <a:p>
                      <a:pPr>
                        <a:buFont typeface="Arial"/>
                        <a:buChar char="•"/>
                      </a:pPr>
                      <a:r>
                        <a:rPr lang="ru-RU" sz="800" b="1" u="none" strike="noStrike" dirty="0">
                          <a:latin typeface="Arial"/>
                        </a:rPr>
                        <a:t>вибрационная чувствительность;</a:t>
                      </a:r>
                    </a:p>
                    <a:p>
                      <a:pPr>
                        <a:buFont typeface="Arial"/>
                        <a:buChar char="•"/>
                      </a:pPr>
                      <a:r>
                        <a:rPr lang="ru-RU" sz="800" b="1" u="none" strike="noStrike" dirty="0" err="1">
                          <a:latin typeface="Arial"/>
                        </a:rPr>
                        <a:t>мышечно</a:t>
                      </a:r>
                      <a:r>
                        <a:rPr lang="ru-RU" sz="800" b="1" u="none" strike="noStrike" dirty="0">
                          <a:latin typeface="Arial"/>
                        </a:rPr>
                        <a:t>–суставная чувствительность усилий или сопротивления;</a:t>
                      </a:r>
                    </a:p>
                    <a:p>
                      <a:pPr>
                        <a:buFont typeface="Arial"/>
                        <a:buChar char="•"/>
                      </a:pPr>
                      <a:r>
                        <a:rPr lang="ru-RU" sz="800" b="1" u="none" strike="noStrike" dirty="0">
                          <a:latin typeface="Arial"/>
                        </a:rPr>
                        <a:t>острота зрения;</a:t>
                      </a:r>
                    </a:p>
                    <a:p>
                      <a:pPr>
                        <a:buFont typeface="Arial"/>
                        <a:buChar char="•"/>
                      </a:pPr>
                      <a:r>
                        <a:rPr lang="ru-RU" sz="800" b="1" u="none" strike="noStrike" dirty="0">
                          <a:latin typeface="Arial"/>
                        </a:rPr>
                        <a:t>переносимость длительно действующего звукового раздражителя;</a:t>
                      </a:r>
                    </a:p>
                    <a:p>
                      <a:pPr>
                        <a:buFont typeface="Arial"/>
                        <a:buChar char="•"/>
                      </a:pPr>
                      <a:r>
                        <a:rPr lang="ru-RU" sz="800" b="1" u="none" strike="noStrike" dirty="0">
                          <a:latin typeface="Arial"/>
                        </a:rPr>
                        <a:t>слуховая дифференциальная чувствительность (способность различать: тембр, длительность, высоту, силу звука, ритм, фоновые или разнообразные шумы);</a:t>
                      </a:r>
                    </a:p>
                    <a:p>
                      <a:pPr>
                        <a:buFont typeface="Arial"/>
                        <a:buChar char="•"/>
                      </a:pPr>
                      <a:r>
                        <a:rPr lang="ru-RU" sz="800" b="1" u="none" strike="noStrike" dirty="0">
                          <a:latin typeface="Arial"/>
                        </a:rPr>
                        <a:t>тактильная чувствительность (</a:t>
                      </a:r>
                      <a:r>
                        <a:rPr lang="ru-RU" sz="800" b="1" u="none" strike="noStrike" dirty="0" err="1">
                          <a:latin typeface="Arial"/>
                        </a:rPr>
                        <a:t>чувствительность</a:t>
                      </a:r>
                      <a:r>
                        <a:rPr lang="ru-RU" sz="800" b="1" u="none" strike="noStrike" dirty="0">
                          <a:latin typeface="Arial"/>
                        </a:rPr>
                        <a:t> пальцев);</a:t>
                      </a:r>
                    </a:p>
                    <a:p>
                      <a:pPr>
                        <a:buFont typeface="Arial"/>
                        <a:buChar char="•"/>
                      </a:pPr>
                      <a:r>
                        <a:rPr lang="ru-RU" sz="800" b="1" u="none" strike="noStrike" dirty="0">
                          <a:latin typeface="Arial"/>
                        </a:rPr>
                        <a:t>устойчивость зрительной чувствительности во времени;</a:t>
                      </a:r>
                    </a:p>
                    <a:p>
                      <a:pPr>
                        <a:buFont typeface="Arial"/>
                        <a:buChar char="•"/>
                      </a:pPr>
                      <a:r>
                        <a:rPr lang="ru-RU" sz="800" b="1" u="none" strike="noStrike" dirty="0">
                          <a:latin typeface="Arial"/>
                        </a:rPr>
                        <a:t>хороший глазомер: линейный, угловой, объемный;</a:t>
                      </a:r>
                    </a:p>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акустическим и кинестетическим признакам;</a:t>
                      </a:r>
                    </a:p>
                  </a:txBody>
                  <a:tcPr marL="28575" marR="28575" marT="28575" marB="28575" anchor="ctr"/>
                </a:tc>
                <a:tc>
                  <a:txBody>
                    <a:bodyPr/>
                    <a:lstStyle/>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образность (наглядные образы, схемы, планы и т.д.)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долговременная память;</a:t>
                      </a:r>
                    </a:p>
                    <a:p>
                      <a:pPr>
                        <a:buFont typeface="Arial"/>
                        <a:buChar char="•"/>
                      </a:pPr>
                      <a:r>
                        <a:rPr lang="ru-RU" sz="800" b="1" u="none" strike="noStrike" dirty="0">
                          <a:latin typeface="Arial"/>
                        </a:rPr>
                        <a:t>кинестетическая память (</a:t>
                      </a:r>
                      <a:r>
                        <a:rPr lang="ru-RU" sz="800" b="1" u="none" strike="noStrike" dirty="0" err="1">
                          <a:latin typeface="Arial"/>
                        </a:rPr>
                        <a:t>память</a:t>
                      </a:r>
                      <a:r>
                        <a:rPr lang="ru-RU" sz="800" b="1" u="none" strike="noStrike" dirty="0">
                          <a:latin typeface="Arial"/>
                        </a:rPr>
                        <a:t> на движения);</a:t>
                      </a:r>
                    </a:p>
                    <a:p>
                      <a:pPr>
                        <a:buFont typeface="Arial"/>
                        <a:buChar char="•"/>
                      </a:pPr>
                      <a:r>
                        <a:rPr lang="ru-RU" sz="800" b="1" u="none" strike="noStrike" dirty="0">
                          <a:latin typeface="Arial"/>
                        </a:rPr>
                        <a:t>память на условные обозначения (знаки, символы, планы, схемы, графики);</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хорошая координация движений обеих рук;</a:t>
                      </a:r>
                    </a:p>
                    <a:p>
                      <a:pPr>
                        <a:buFont typeface="Arial"/>
                        <a:buChar char="•"/>
                      </a:pPr>
                      <a:r>
                        <a:rPr lang="ru-RU" sz="800" b="1" u="none" strike="noStrike" dirty="0" err="1">
                          <a:latin typeface="Arial"/>
                        </a:rPr>
                        <a:t>навки</a:t>
                      </a:r>
                      <a:r>
                        <a:rPr lang="ru-RU" sz="800" b="1" u="none" strike="noStrike" dirty="0">
                          <a:latin typeface="Arial"/>
                        </a:rPr>
                        <a:t> точной манипуляции и ловкость;</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навыки черчения;</a:t>
                      </a:r>
                    </a:p>
                    <a:p>
                      <a:pPr>
                        <a:buFont typeface="Arial"/>
                        <a:buChar char="•"/>
                      </a:pPr>
                      <a:r>
                        <a:rPr lang="ru-RU" sz="800" b="1" u="none" strike="noStrike" dirty="0">
                          <a:latin typeface="Arial"/>
                        </a:rPr>
                        <a:t>склонность к конструированию и проектированию;</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чувство симметрии.</a:t>
                      </a:r>
                    </a:p>
                  </a:txBody>
                  <a:tcPr marL="28575" marR="28575" marT="28575" marB="28575" anchor="ctr"/>
                </a:tc>
              </a:tr>
              <a:tr h="147326">
                <a:tc gridSpan="2">
                  <a:txBody>
                    <a:bodyPr/>
                    <a:lstStyle/>
                    <a:p>
                      <a:pPr algn="ctr"/>
                      <a:r>
                        <a:rPr lang="ru-RU" sz="1000" b="1" dirty="0">
                          <a:latin typeface="Verdana"/>
                        </a:rPr>
                        <a:t>Заболевания, противопоказанные для профессии "Столяр":</a:t>
                      </a:r>
                      <a:endParaRPr lang="ru-RU" sz="1000" dirty="0">
                        <a:latin typeface="Verdana"/>
                      </a:endParaRPr>
                    </a:p>
                  </a:txBody>
                  <a:tcPr marL="28575" marR="28575" marT="28575" marB="28575" anchor="ctr"/>
                </a:tc>
                <a:tc hMerge="1">
                  <a:txBody>
                    <a:bodyPr/>
                    <a:lstStyle/>
                    <a:p>
                      <a:endParaRPr lang="ru-RU"/>
                    </a:p>
                  </a:txBody>
                  <a:tcPr/>
                </a:tc>
              </a:tr>
              <a:tr h="448248">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294652">
                <a:tc gridSpan="2">
                  <a:txBody>
                    <a:bodyPr/>
                    <a:lstStyle/>
                    <a:p>
                      <a:r>
                        <a:rPr lang="ru-RU" sz="1000" b="1" dirty="0">
                          <a:latin typeface="Verdana"/>
                        </a:rPr>
                        <a:t>Уровень образования профессии "Столяр"</a:t>
                      </a:r>
                      <a:endParaRPr lang="ru-RU" sz="1000" dirty="0">
                        <a:latin typeface="Verdana"/>
                      </a:endParaRPr>
                    </a:p>
                    <a:p>
                      <a:r>
                        <a:rPr lang="ru-RU" sz="800" dirty="0">
                          <a:latin typeface="Verdana"/>
                        </a:rPr>
                        <a:t>Для овладения профессией "Столяр"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smtClean="0"/>
              <a:t>Телефонист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395536" y="692696"/>
          <a:ext cx="8229600" cy="5760640"/>
        </p:xfrm>
        <a:graphic>
          <a:graphicData uri="http://schemas.openxmlformats.org/drawingml/2006/table">
            <a:tbl>
              <a:tblPr firstRow="1" bandRow="1">
                <a:tableStyleId>{5C22544A-7EE6-4342-B048-85BDC9FD1C3A}</a:tableStyleId>
              </a:tblPr>
              <a:tblGrid>
                <a:gridCol w="4114800"/>
                <a:gridCol w="4114800"/>
              </a:tblGrid>
              <a:tr h="252868">
                <a:tc gridSpan="2">
                  <a:txBody>
                    <a:bodyPr/>
                    <a:lstStyle/>
                    <a:p>
                      <a:r>
                        <a:rPr lang="ru-RU" sz="1000" b="1" i="0" kern="1200" dirty="0" smtClean="0">
                          <a:solidFill>
                            <a:schemeClr val="lt1"/>
                          </a:solidFill>
                          <a:latin typeface="+mn-lt"/>
                          <a:ea typeface="+mn-ea"/>
                          <a:cs typeface="+mn-cs"/>
                        </a:rPr>
                        <a:t>Назначение профессии "Телефонист": </a:t>
                      </a:r>
                      <a:r>
                        <a:rPr lang="ru-RU" sz="800" b="0" i="0" kern="1200" dirty="0" smtClean="0">
                          <a:solidFill>
                            <a:schemeClr val="lt1"/>
                          </a:solidFill>
                          <a:latin typeface="+mn-lt"/>
                          <a:ea typeface="+mn-ea"/>
                          <a:cs typeface="+mn-cs"/>
                        </a:rPr>
                        <a:t>обеспечение </a:t>
                      </a:r>
                      <a:r>
                        <a:rPr lang="ru-RU" sz="800" b="0" i="0" kern="1200" dirty="0" err="1" smtClean="0">
                          <a:solidFill>
                            <a:schemeClr val="lt1"/>
                          </a:solidFill>
                          <a:latin typeface="+mn-lt"/>
                          <a:ea typeface="+mn-ea"/>
                          <a:cs typeface="+mn-cs"/>
                        </a:rPr>
                        <a:t>правильльной</a:t>
                      </a:r>
                      <a:r>
                        <a:rPr lang="ru-RU" sz="800" b="0" i="0" kern="1200" dirty="0" smtClean="0">
                          <a:solidFill>
                            <a:schemeClr val="lt1"/>
                          </a:solidFill>
                          <a:latin typeface="+mn-lt"/>
                          <a:ea typeface="+mn-ea"/>
                          <a:cs typeface="+mn-cs"/>
                        </a:rPr>
                        <a:t> работы систем телефонной связи.</a:t>
                      </a:r>
                      <a:endParaRPr lang="ru-RU" sz="800" dirty="0"/>
                    </a:p>
                  </a:txBody>
                  <a:tcPr/>
                </a:tc>
                <a:tc hMerge="1">
                  <a:txBody>
                    <a:bodyPr/>
                    <a:lstStyle/>
                    <a:p>
                      <a:endParaRPr lang="ru-RU" dirty="0"/>
                    </a:p>
                  </a:txBody>
                  <a:tcPr/>
                </a:tc>
              </a:tr>
              <a:tr h="885037">
                <a:tc gridSpan="2">
                  <a:txBody>
                    <a:bodyPr/>
                    <a:lstStyle/>
                    <a:p>
                      <a:r>
                        <a:rPr lang="ru-RU" sz="1000" b="1" i="0" kern="1200" dirty="0" smtClean="0">
                          <a:solidFill>
                            <a:schemeClr val="dk1"/>
                          </a:solidFill>
                          <a:latin typeface="+mn-lt"/>
                          <a:ea typeface="+mn-ea"/>
                          <a:cs typeface="+mn-cs"/>
                        </a:rPr>
                        <a:t>Основные решаемые задачи профессии "Телефонист":</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знание принципов телефонной передачи информации;</a:t>
                      </a:r>
                    </a:p>
                    <a:p>
                      <a:r>
                        <a:rPr lang="ru-RU" sz="800" b="1" i="0" u="none" strike="noStrike" kern="1200" dirty="0" smtClean="0">
                          <a:solidFill>
                            <a:schemeClr val="dk1"/>
                          </a:solidFill>
                          <a:latin typeface="+mn-lt"/>
                          <a:ea typeface="+mn-ea"/>
                          <a:cs typeface="+mn-cs"/>
                        </a:rPr>
                        <a:t>ведение телефонных переговоров;</a:t>
                      </a:r>
                    </a:p>
                    <a:p>
                      <a:r>
                        <a:rPr lang="ru-RU" sz="800" b="1" i="0" u="none" strike="noStrike" kern="1200" dirty="0" smtClean="0">
                          <a:solidFill>
                            <a:schemeClr val="dk1"/>
                          </a:solidFill>
                          <a:latin typeface="+mn-lt"/>
                          <a:ea typeface="+mn-ea"/>
                          <a:cs typeface="+mn-cs"/>
                        </a:rPr>
                        <a:t>соединение абонентов для телефонных переговоров;</a:t>
                      </a:r>
                    </a:p>
                    <a:p>
                      <a:r>
                        <a:rPr lang="ru-RU" sz="800" b="1" i="0" u="none" strike="noStrike" kern="1200" dirty="0" smtClean="0">
                          <a:solidFill>
                            <a:schemeClr val="dk1"/>
                          </a:solidFill>
                          <a:latin typeface="+mn-lt"/>
                          <a:ea typeface="+mn-ea"/>
                          <a:cs typeface="+mn-cs"/>
                        </a:rPr>
                        <a:t>контроль работы каналов связи, техническое обслуживание аппаратуры;</a:t>
                      </a:r>
                    </a:p>
                    <a:p>
                      <a:r>
                        <a:rPr lang="ru-RU" sz="800" b="1" i="0" u="none" strike="noStrike" kern="1200" dirty="0" smtClean="0">
                          <a:solidFill>
                            <a:schemeClr val="dk1"/>
                          </a:solidFill>
                          <a:latin typeface="+mn-lt"/>
                          <a:ea typeface="+mn-ea"/>
                          <a:cs typeface="+mn-cs"/>
                        </a:rPr>
                        <a:t>обнаружение и устранение характерных неисправностей.</a:t>
                      </a:r>
                    </a:p>
                  </a:txBody>
                  <a:tcPr/>
                </a:tc>
                <a:tc hMerge="1">
                  <a:txBody>
                    <a:bodyPr/>
                    <a:lstStyle/>
                    <a:p>
                      <a:endParaRPr lang="ru-RU" dirty="0"/>
                    </a:p>
                  </a:txBody>
                  <a:tcPr/>
                </a:tc>
              </a:tr>
              <a:tr h="217308">
                <a:tc gridSpan="2">
                  <a:txBody>
                    <a:bodyPr/>
                    <a:lstStyle/>
                    <a:p>
                      <a:pPr algn="ctr"/>
                      <a:r>
                        <a:rPr lang="ru-RU" sz="1000" b="1" dirty="0">
                          <a:latin typeface="Verdana"/>
                        </a:rPr>
                        <a:t>Профессионально–важные качества профессии "Телефонист":</a:t>
                      </a:r>
                      <a:endParaRPr lang="ru-RU" sz="1000" dirty="0">
                        <a:latin typeface="Verdana"/>
                      </a:endParaRPr>
                    </a:p>
                  </a:txBody>
                  <a:tcPr marL="28575" marR="28575" marT="28575" marB="28575" anchor="ctr"/>
                </a:tc>
                <a:tc hMerge="1">
                  <a:txBody>
                    <a:bodyPr/>
                    <a:lstStyle/>
                    <a:p>
                      <a:endParaRPr lang="ru-RU"/>
                    </a:p>
                  </a:txBody>
                  <a:tcPr/>
                </a:tc>
              </a:tr>
              <a:tr h="3472978">
                <a:tc>
                  <a:txBody>
                    <a:bodyPr/>
                    <a:lstStyle/>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самостоятельность;</a:t>
                      </a:r>
                    </a:p>
                    <a:p>
                      <a:pPr>
                        <a:buFont typeface="Arial"/>
                        <a:buChar char="•"/>
                      </a:pPr>
                      <a:r>
                        <a:rPr lang="ru-RU" sz="800" b="1" u="none" strike="noStrike" dirty="0">
                          <a:latin typeface="Arial"/>
                        </a:rPr>
                        <a:t>способность к переключениям с одной деятельности на другую;</a:t>
                      </a:r>
                    </a:p>
                    <a:p>
                      <a:pPr>
                        <a:buFont typeface="Arial"/>
                        <a:buChar char="•"/>
                      </a:pPr>
                      <a:r>
                        <a:rPr lang="ru-RU" sz="8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контрастная чувствительность слуха;</a:t>
                      </a:r>
                    </a:p>
                    <a:p>
                      <a:pPr>
                        <a:buFont typeface="Arial"/>
                        <a:buChar char="•"/>
                      </a:pPr>
                      <a:r>
                        <a:rPr lang="ru-RU" sz="800" b="1" u="none" strike="noStrike" dirty="0">
                          <a:latin typeface="Arial"/>
                        </a:rPr>
                        <a:t>острота слуха;</a:t>
                      </a:r>
                    </a:p>
                    <a:p>
                      <a:pPr>
                        <a:buFont typeface="Arial"/>
                        <a:buChar char="•"/>
                      </a:pPr>
                      <a:r>
                        <a:rPr lang="ru-RU" sz="800" b="1" u="none" strike="noStrike" dirty="0">
                          <a:latin typeface="Arial"/>
                        </a:rPr>
                        <a:t>переносимость длительно действующего звукового раздражителя;</a:t>
                      </a:r>
                    </a:p>
                    <a:p>
                      <a:pPr>
                        <a:buFont typeface="Arial"/>
                        <a:buChar char="•"/>
                      </a:pPr>
                      <a:r>
                        <a:rPr lang="ru-RU" sz="800" b="1" u="none" strike="noStrike" dirty="0">
                          <a:latin typeface="Arial"/>
                        </a:rPr>
                        <a:t>слуховая дифференциальная чувствительность (способность различать: тембр, длительность, высоту, силу звука, ритм, фоновые или разнообразные шумы);</a:t>
                      </a:r>
                    </a:p>
                    <a:p>
                      <a:pPr>
                        <a:buFont typeface="Arial"/>
                        <a:buChar char="•"/>
                      </a:pPr>
                      <a:r>
                        <a:rPr lang="ru-RU" sz="800" b="1" u="none" strike="noStrike" dirty="0">
                          <a:latin typeface="Arial"/>
                        </a:rPr>
                        <a:t>точность восприятия и оценка направления на источник звука;</a:t>
                      </a:r>
                    </a:p>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и акустическим признакам;</a:t>
                      </a:r>
                    </a:p>
                    <a:p>
                      <a:pPr>
                        <a:buFont typeface="Arial"/>
                        <a:buChar char="•"/>
                      </a:pPr>
                      <a:r>
                        <a:rPr lang="ru-RU" sz="800" b="1" u="none" strike="noStrike" dirty="0">
                          <a:latin typeface="Arial"/>
                        </a:rPr>
                        <a:t>речевой слух (восприятие устной речи);</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txBody>
                  <a:tcPr marL="28575" marR="28575" marT="28575" marB="28575" anchor="ctr"/>
                </a:tc>
                <a:tc>
                  <a:txBody>
                    <a:bodyPr/>
                    <a:lstStyle/>
                    <a:p>
                      <a:pPr>
                        <a:buFont typeface="Arial"/>
                        <a:buChar char="•"/>
                      </a:pPr>
                      <a:r>
                        <a:rPr lang="ru-RU" sz="800" b="1" u="none" strike="noStrike" dirty="0">
                          <a:latin typeface="Arial"/>
                        </a:rPr>
                        <a:t>способность к распределению внимания между несколькими объектами или видами деятельности;</a:t>
                      </a:r>
                    </a:p>
                    <a:p>
                      <a:pPr>
                        <a:buFont typeface="Arial"/>
                        <a:buChar char="•"/>
                      </a:pPr>
                      <a:r>
                        <a:rPr lang="ru-RU" sz="800" b="1" u="none" strike="noStrike" dirty="0">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долговременная память;</a:t>
                      </a:r>
                    </a:p>
                    <a:p>
                      <a:pPr>
                        <a:buFont typeface="Arial"/>
                        <a:buChar char="•"/>
                      </a:pPr>
                      <a:r>
                        <a:rPr lang="ru-RU" sz="800" b="1" u="none" strike="noStrike" dirty="0">
                          <a:latin typeface="Arial"/>
                        </a:rPr>
                        <a:t>кратковременная память;</a:t>
                      </a:r>
                    </a:p>
                    <a:p>
                      <a:pPr>
                        <a:buFont typeface="Arial"/>
                        <a:buChar char="•"/>
                      </a:pPr>
                      <a:r>
                        <a:rPr lang="ru-RU" sz="800" b="1" u="none" strike="noStrike" dirty="0">
                          <a:latin typeface="Arial"/>
                        </a:rPr>
                        <a:t>оперативная память;</a:t>
                      </a:r>
                    </a:p>
                    <a:p>
                      <a:pPr>
                        <a:buFont typeface="Arial"/>
                        <a:buChar char="•"/>
                      </a:pPr>
                      <a:r>
                        <a:rPr lang="ru-RU" sz="800" b="1" u="none" strike="noStrike" dirty="0">
                          <a:latin typeface="Arial"/>
                        </a:rPr>
                        <a:t>память на условные обозначения (знаки, символы, планы, схемы, графики);</a:t>
                      </a:r>
                    </a:p>
                    <a:p>
                      <a:pPr>
                        <a:buFont typeface="Arial"/>
                        <a:buChar char="•"/>
                      </a:pPr>
                      <a:r>
                        <a:rPr lang="ru-RU" sz="800" b="1" u="none" strike="noStrike" dirty="0">
                          <a:latin typeface="Arial"/>
                        </a:rPr>
                        <a:t>сенсорная память ("</a:t>
                      </a:r>
                      <a:r>
                        <a:rPr lang="ru-RU" sz="800" b="1" u="none" strike="noStrike" dirty="0" err="1">
                          <a:latin typeface="Arial"/>
                        </a:rPr>
                        <a:t>память</a:t>
                      </a:r>
                      <a:r>
                        <a:rPr lang="ru-RU" sz="800" b="1" u="none" strike="noStrike" dirty="0">
                          <a:latin typeface="Arial"/>
                        </a:rPr>
                        <a:t> чувств");</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хорошая координация движений обеих рук;</a:t>
                      </a:r>
                    </a:p>
                    <a:p>
                      <a:pPr>
                        <a:buFont typeface="Arial"/>
                        <a:buChar char="•"/>
                      </a:pPr>
                      <a:r>
                        <a:rPr lang="ru-RU" sz="800" b="1" u="none" strike="noStrike" dirty="0" err="1">
                          <a:latin typeface="Arial"/>
                        </a:rPr>
                        <a:t>навки</a:t>
                      </a:r>
                      <a:r>
                        <a:rPr lang="ru-RU" sz="800" b="1" u="none" strike="noStrike" dirty="0">
                          <a:latin typeface="Arial"/>
                        </a:rPr>
                        <a:t> точной манипуляции и ловкость;</a:t>
                      </a:r>
                    </a:p>
                    <a:p>
                      <a:pPr>
                        <a:buFont typeface="Arial"/>
                        <a:buChar char="•"/>
                      </a:pPr>
                      <a:r>
                        <a:rPr lang="ru-RU" sz="800" b="1" u="none" strike="noStrike" dirty="0">
                          <a:latin typeface="Arial"/>
                        </a:rPr>
                        <a:t>способность реагировать на неожиданный слуховой сигнал посредством определённых движений;</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переносимость статических физических нагрузок;</a:t>
                      </a:r>
                    </a:p>
                    <a:p>
                      <a:pPr>
                        <a:buFont typeface="Arial"/>
                        <a:buChar char="•"/>
                      </a:pPr>
                      <a:r>
                        <a:rPr lang="ru-RU" sz="800" b="1" u="none" strike="noStrike" dirty="0">
                          <a:latin typeface="Arial"/>
                        </a:rPr>
                        <a:t>сохранение бдительности в условиях однообразной деятельности (</a:t>
                      </a:r>
                      <a:r>
                        <a:rPr lang="ru-RU" sz="800" b="1" u="none" strike="noStrike" dirty="0" err="1">
                          <a:latin typeface="Arial"/>
                        </a:rPr>
                        <a:t>монотонии</a:t>
                      </a:r>
                      <a:r>
                        <a:rPr lang="ru-RU" sz="800" b="1" u="none" strike="noStrike" dirty="0">
                          <a:latin typeface="Arial"/>
                        </a:rPr>
                        <a:t>);</a:t>
                      </a:r>
                    </a:p>
                    <a:p>
                      <a:pPr>
                        <a:buFont typeface="Arial"/>
                        <a:buChar char="•"/>
                      </a:pPr>
                      <a:r>
                        <a:rPr lang="ru-RU" sz="800" b="1" u="none" strike="noStrike" dirty="0">
                          <a:latin typeface="Arial"/>
                        </a:rPr>
                        <a:t>умение интенсивно работать в течение длительного времени без снижения результативности;</a:t>
                      </a:r>
                    </a:p>
                    <a:p>
                      <a:pPr>
                        <a:buFont typeface="Arial"/>
                        <a:buChar char="•"/>
                      </a:pPr>
                      <a:r>
                        <a:rPr lang="ru-RU" sz="800" b="1" u="none" strike="noStrike" dirty="0">
                          <a:latin typeface="Arial"/>
                        </a:rPr>
                        <a:t>умение решать проблемные ситуации в короткие сроки.</a:t>
                      </a:r>
                    </a:p>
                  </a:txBody>
                  <a:tcPr marL="28575" marR="28575" marT="28575" marB="28575" anchor="ctr"/>
                </a:tc>
              </a:tr>
              <a:tr h="217308">
                <a:tc gridSpan="2">
                  <a:txBody>
                    <a:bodyPr/>
                    <a:lstStyle/>
                    <a:p>
                      <a:pPr algn="ctr"/>
                      <a:r>
                        <a:rPr lang="ru-RU" sz="1000" b="1" dirty="0">
                          <a:latin typeface="Verdana"/>
                        </a:rPr>
                        <a:t>Заболевания, противопоказанные для профессии "Телефонист":</a:t>
                      </a:r>
                      <a:endParaRPr lang="ru-RU" sz="1000" dirty="0">
                        <a:latin typeface="Verdana"/>
                      </a:endParaRPr>
                    </a:p>
                  </a:txBody>
                  <a:tcPr marL="28575" marR="28575" marT="28575" marB="28575" anchor="ctr"/>
                </a:tc>
                <a:tc hMerge="1">
                  <a:txBody>
                    <a:bodyPr/>
                    <a:lstStyle/>
                    <a:p>
                      <a:endParaRPr lang="ru-RU"/>
                    </a:p>
                  </a:txBody>
                  <a:tcPr/>
                </a:tc>
              </a:tr>
              <a:tr h="312133">
                <a:tc>
                  <a:txBody>
                    <a:bodyPr/>
                    <a:lstStyle/>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некорректируемое снижение остроты зрения;</a:t>
                      </a:r>
                    </a:p>
                  </a:txBody>
                  <a:tcPr marL="28575" marR="28575" marT="28575" marB="28575" anchor="ctr"/>
                </a:tc>
                <a:tc>
                  <a:txBody>
                    <a:bodyPr/>
                    <a:lstStyle/>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расстройства речи.</a:t>
                      </a:r>
                    </a:p>
                  </a:txBody>
                  <a:tcPr marL="28575" marR="28575" marT="28575" marB="28575" anchor="ctr"/>
                </a:tc>
              </a:tr>
              <a:tr h="217308">
                <a:tc gridSpan="2">
                  <a:txBody>
                    <a:bodyPr/>
                    <a:lstStyle/>
                    <a:p>
                      <a:r>
                        <a:rPr lang="ru-RU" sz="1000" b="1" dirty="0">
                          <a:latin typeface="Verdana"/>
                        </a:rPr>
                        <a:t>Уровень образования профессии "Телефонист"</a:t>
                      </a:r>
                      <a:endParaRPr lang="ru-RU" sz="1000" dirty="0">
                        <a:latin typeface="Verdana"/>
                      </a:endParaRPr>
                    </a:p>
                  </a:txBody>
                  <a:tcPr marL="28575" marR="28575" marT="28575" marB="28575" anchor="ctr"/>
                </a:tc>
                <a:tc hMerge="1">
                  <a:txBody>
                    <a:bodyPr/>
                    <a:lstStyle/>
                    <a:p>
                      <a:endParaRPr lang="ru-RU"/>
                    </a:p>
                  </a:txBody>
                  <a:tcPr/>
                </a:tc>
              </a:tr>
              <a:tr h="185700">
                <a:tc gridSpan="2">
                  <a:txBody>
                    <a:bodyPr/>
                    <a:lstStyle/>
                    <a:p>
                      <a:r>
                        <a:rPr lang="ru-RU" sz="800" dirty="0">
                          <a:latin typeface="Verdana"/>
                        </a:rPr>
                        <a:t>Для овладения профессией "Телефонист" необходимо среднее или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Технолог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6031230"/>
        </p:xfrm>
        <a:graphic>
          <a:graphicData uri="http://schemas.openxmlformats.org/drawingml/2006/table">
            <a:tbl>
              <a:tblPr firstRow="1" bandRow="1">
                <a:tableStyleId>{5C22544A-7EE6-4342-B048-85BDC9FD1C3A}</a:tableStyleId>
              </a:tblPr>
              <a:tblGrid>
                <a:gridCol w="4114800"/>
                <a:gridCol w="4114800"/>
              </a:tblGrid>
              <a:tr h="148336">
                <a:tc gridSpan="2">
                  <a:txBody>
                    <a:bodyPr/>
                    <a:lstStyle/>
                    <a:p>
                      <a:r>
                        <a:rPr lang="ru-RU" sz="1100" b="1" i="0" kern="1200" dirty="0" smtClean="0">
                          <a:solidFill>
                            <a:schemeClr val="lt1"/>
                          </a:solidFill>
                          <a:latin typeface="+mn-lt"/>
                          <a:ea typeface="+mn-ea"/>
                          <a:cs typeface="+mn-cs"/>
                        </a:rPr>
                        <a:t>Назначение профессии "Технолог":</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разработка, организация, обслуживание производственного процесса.</a:t>
                      </a:r>
                      <a:endParaRPr lang="ru-RU" sz="1000" dirty="0"/>
                    </a:p>
                  </a:txBody>
                  <a:tcPr/>
                </a:tc>
                <a:tc hMerge="1">
                  <a:txBody>
                    <a:bodyPr/>
                    <a:lstStyle/>
                    <a:p>
                      <a:endParaRPr lang="ru-RU" dirty="0"/>
                    </a:p>
                  </a:txBody>
                  <a:tcPr/>
                </a:tc>
              </a:tr>
              <a:tr h="656917">
                <a:tc gridSpan="2">
                  <a:txBody>
                    <a:bodyPr/>
                    <a:lstStyle/>
                    <a:p>
                      <a:r>
                        <a:rPr lang="ru-RU" sz="1100" b="1" i="0" kern="1200" dirty="0" smtClean="0">
                          <a:solidFill>
                            <a:schemeClr val="dk1"/>
                          </a:solidFill>
                          <a:latin typeface="+mn-lt"/>
                          <a:ea typeface="+mn-ea"/>
                          <a:cs typeface="+mn-cs"/>
                        </a:rPr>
                        <a:t>Основные решаемые задачи профессии "Технолог"(в зависимости от квалификации):</a:t>
                      </a:r>
                      <a:endParaRPr lang="ru-RU" sz="11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выбор оборудования, на котором следует осуществлять технологический процесс, оптимальных режимов работы, основных методов контроля качества;</a:t>
                      </a:r>
                    </a:p>
                    <a:p>
                      <a:r>
                        <a:rPr lang="ru-RU" sz="1000" b="1" i="0" u="none" strike="noStrike" kern="1200" dirty="0" smtClean="0">
                          <a:solidFill>
                            <a:schemeClr val="dk1"/>
                          </a:solidFill>
                          <a:latin typeface="+mn-lt"/>
                          <a:ea typeface="+mn-ea"/>
                          <a:cs typeface="+mn-cs"/>
                        </a:rPr>
                        <a:t>ведение технологической документации;</a:t>
                      </a:r>
                    </a:p>
                    <a:p>
                      <a:r>
                        <a:rPr lang="ru-RU" sz="1000" b="1" i="0" u="none" strike="noStrike" kern="1200" dirty="0" smtClean="0">
                          <a:solidFill>
                            <a:schemeClr val="dk1"/>
                          </a:solidFill>
                          <a:latin typeface="+mn-lt"/>
                          <a:ea typeface="+mn-ea"/>
                          <a:cs typeface="+mn-cs"/>
                        </a:rPr>
                        <a:t>участие в организационно-технических мероприятиях по своевременному освоению производственных мощностей;</a:t>
                      </a:r>
                    </a:p>
                    <a:p>
                      <a:r>
                        <a:rPr lang="ru-RU" sz="1000" b="1" i="0" u="none" strike="noStrike" kern="1200" dirty="0" smtClean="0">
                          <a:solidFill>
                            <a:schemeClr val="dk1"/>
                          </a:solidFill>
                          <a:latin typeface="+mn-lt"/>
                          <a:ea typeface="+mn-ea"/>
                          <a:cs typeface="+mn-cs"/>
                        </a:rPr>
                        <a:t>создание технологии (разработка того или иного производственного процесса, участие в экспериментальных работах);</a:t>
                      </a:r>
                    </a:p>
                    <a:p>
                      <a:r>
                        <a:rPr lang="ru-RU" sz="1000" b="1" i="0" u="none" strike="noStrike" kern="1200" dirty="0" smtClean="0">
                          <a:solidFill>
                            <a:schemeClr val="dk1"/>
                          </a:solidFill>
                          <a:latin typeface="+mn-lt"/>
                          <a:ea typeface="+mn-ea"/>
                          <a:cs typeface="+mn-cs"/>
                        </a:rPr>
                        <a:t>внедрение технологии (монтаж, наладка и эксплуатация оборудования, различные мероприятия по повышению эффективности производства);</a:t>
                      </a:r>
                    </a:p>
                    <a:p>
                      <a:r>
                        <a:rPr lang="ru-RU" sz="1000" b="1" i="0" u="none" strike="noStrike" kern="1200" dirty="0" smtClean="0">
                          <a:solidFill>
                            <a:schemeClr val="dk1"/>
                          </a:solidFill>
                          <a:latin typeface="+mn-lt"/>
                          <a:ea typeface="+mn-ea"/>
                          <a:cs typeface="+mn-cs"/>
                        </a:rPr>
                        <a:t>обслуживание имеющихся производственных линий, настройка их на выпуск той или иной продукции, ликвидация возникающих в работе сбоев.</a:t>
                      </a:r>
                    </a:p>
                  </a:txBody>
                  <a:tcPr/>
                </a:tc>
                <a:tc hMerge="1">
                  <a:txBody>
                    <a:bodyPr/>
                    <a:lstStyle/>
                    <a:p>
                      <a:endParaRPr lang="ru-RU" dirty="0"/>
                    </a:p>
                  </a:txBody>
                  <a:tcPr/>
                </a:tc>
              </a:tr>
              <a:tr h="127736">
                <a:tc gridSpan="2">
                  <a:txBody>
                    <a:bodyPr/>
                    <a:lstStyle/>
                    <a:p>
                      <a:pPr algn="ctr"/>
                      <a:r>
                        <a:rPr lang="ru-RU" sz="1100" b="1" dirty="0">
                          <a:latin typeface="Verdana"/>
                        </a:rPr>
                        <a:t>Профессионально–важные качества профессии "Технолог":</a:t>
                      </a:r>
                      <a:endParaRPr lang="ru-RU" sz="1100" dirty="0">
                        <a:latin typeface="Verdana"/>
                      </a:endParaRPr>
                    </a:p>
                  </a:txBody>
                  <a:tcPr marL="28575" marR="28575" marT="28575" marB="28575" anchor="ctr"/>
                </a:tc>
                <a:tc hMerge="1">
                  <a:txBody>
                    <a:bodyPr/>
                    <a:lstStyle/>
                    <a:p>
                      <a:endParaRPr lang="ru-RU"/>
                    </a:p>
                  </a:txBody>
                  <a:tcPr/>
                </a:tc>
              </a:tr>
              <a:tr h="1226421">
                <a:tc>
                  <a:txBody>
                    <a:bodyPr/>
                    <a:lstStyle/>
                    <a:p>
                      <a:pPr>
                        <a:buFont typeface="Arial"/>
                        <a:buChar char="•"/>
                      </a:pPr>
                      <a:r>
                        <a:rPr lang="ru-RU" sz="1000" b="1" u="none" strike="noStrike" dirty="0">
                          <a:latin typeface="Arial"/>
                        </a:rPr>
                        <a:t>аккуратность в работе ответственность;</a:t>
                      </a:r>
                    </a:p>
                    <a:p>
                      <a:pPr>
                        <a:buFont typeface="Arial"/>
                        <a:buChar char="•"/>
                      </a:pPr>
                      <a:r>
                        <a:rPr lang="ru-RU" sz="1000" b="1" u="none" strike="noStrike" dirty="0">
                          <a:latin typeface="Arial"/>
                        </a:rPr>
                        <a:t>педантичность;</a:t>
                      </a:r>
                    </a:p>
                    <a:p>
                      <a:pPr>
                        <a:buFont typeface="Arial"/>
                        <a:buChar char="•"/>
                      </a:pPr>
                      <a:r>
                        <a:rPr lang="ru-RU" sz="1000" b="1" u="none" strike="noStrike" dirty="0">
                          <a:latin typeface="Arial"/>
                        </a:rPr>
                        <a:t>глазомер;</a:t>
                      </a:r>
                    </a:p>
                    <a:p>
                      <a:pPr>
                        <a:buFont typeface="Arial"/>
                        <a:buChar char="•"/>
                      </a:pPr>
                      <a:r>
                        <a:rPr lang="ru-RU" sz="10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признакам;</a:t>
                      </a:r>
                    </a:p>
                    <a:p>
                      <a:pPr>
                        <a:buFont typeface="Arial"/>
                        <a:buChar char="•"/>
                      </a:pPr>
                      <a:r>
                        <a:rPr lang="ru-RU" sz="1000" b="1" u="none" strike="noStrike" dirty="0">
                          <a:latin typeface="Arial"/>
                        </a:rPr>
                        <a:t>способность к распознаванию небольших отклонений параметров технологических процессов от заданных значений по акустическим признакам;</a:t>
                      </a:r>
                    </a:p>
                    <a:p>
                      <a:pPr>
                        <a:buFont typeface="Arial"/>
                        <a:buChar char="•"/>
                      </a:pPr>
                      <a:r>
                        <a:rPr lang="ru-RU" sz="1000" b="1" u="none" strike="noStrike" dirty="0">
                          <a:latin typeface="Arial"/>
                        </a:rPr>
                        <a:t>способность к распознаванию небольших отклонений параметров технологических процессов от заданных значений по кинестетическим признакам;</a:t>
                      </a:r>
                    </a:p>
                    <a:p>
                      <a:pPr>
                        <a:buFont typeface="Arial"/>
                        <a:buChar char="•"/>
                      </a:pPr>
                      <a:r>
                        <a:rPr lang="ru-RU" sz="1000" b="1" u="none" strike="noStrike" dirty="0">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1000" b="1" u="none" strike="noStrike" dirty="0">
                          <a:latin typeface="Arial"/>
                        </a:rPr>
                        <a:t>логичность мышления;</a:t>
                      </a:r>
                    </a:p>
                  </a:txBody>
                  <a:tcPr marL="28575" marR="28575" marT="28575" marB="28575" anchor="ctr"/>
                </a:tc>
                <a:tc>
                  <a:txBody>
                    <a:bodyPr/>
                    <a:lstStyle/>
                    <a:p>
                      <a:pPr>
                        <a:buFont typeface="Arial"/>
                        <a:buChar char="•"/>
                      </a:pPr>
                      <a:r>
                        <a:rPr lang="ru-RU" sz="1000" b="1" u="none" strike="noStrike" dirty="0">
                          <a:latin typeface="Arial"/>
                        </a:rPr>
                        <a:t>математическое мышление;</a:t>
                      </a:r>
                    </a:p>
                    <a:p>
                      <a:pPr>
                        <a:buFont typeface="Arial"/>
                        <a:buChar char="•"/>
                      </a:pPr>
                      <a:r>
                        <a:rPr lang="ru-RU" sz="1000" b="1" u="none" strike="noStrike" dirty="0">
                          <a:latin typeface="Arial"/>
                        </a:rPr>
                        <a:t>наглядно-образное мышление;</a:t>
                      </a:r>
                    </a:p>
                    <a:p>
                      <a:pPr>
                        <a:buFont typeface="Arial"/>
                        <a:buChar char="•"/>
                      </a:pPr>
                      <a:r>
                        <a:rPr lang="ru-RU" sz="1000" b="1" u="none" strike="noStrike" dirty="0">
                          <a:latin typeface="Arial"/>
                        </a:rPr>
                        <a:t>техническое мышление;</a:t>
                      </a:r>
                    </a:p>
                    <a:p>
                      <a:pPr>
                        <a:buFont typeface="Arial"/>
                        <a:buChar char="•"/>
                      </a:pPr>
                      <a:r>
                        <a:rPr lang="ru-RU" sz="1000" b="1" u="none" strike="noStrike" dirty="0">
                          <a:latin typeface="Arial"/>
                        </a:rPr>
                        <a:t>умение решать проблемные ситуации в короткие сроки;</a:t>
                      </a:r>
                    </a:p>
                    <a:p>
                      <a:pPr>
                        <a:buFont typeface="Arial"/>
                        <a:buChar char="•"/>
                      </a:pPr>
                      <a:r>
                        <a:rPr lang="ru-RU" sz="1000" b="1" u="none" strike="noStrike" dirty="0">
                          <a:latin typeface="Arial"/>
                        </a:rPr>
                        <a:t>навыки черчения; способность анализировать и сопоставлять факты;</a:t>
                      </a:r>
                    </a:p>
                    <a:p>
                      <a:pPr>
                        <a:buFont typeface="Arial"/>
                        <a:buChar char="•"/>
                      </a:pPr>
                      <a:r>
                        <a:rPr lang="ru-RU" sz="1000" b="1" u="none" strike="noStrike" dirty="0">
                          <a:latin typeface="Arial"/>
                        </a:rPr>
                        <a:t>способность к конструированию и проектированию;</a:t>
                      </a:r>
                    </a:p>
                    <a:p>
                      <a:pPr>
                        <a:buFont typeface="Arial"/>
                        <a:buChar char="•"/>
                      </a:pPr>
                      <a:r>
                        <a:rPr lang="ru-RU" sz="1000" b="1" u="none" strike="noStrike" dirty="0">
                          <a:latin typeface="Arial"/>
                        </a:rPr>
                        <a:t>способность прогнозирования;</a:t>
                      </a:r>
                    </a:p>
                    <a:p>
                      <a:pPr>
                        <a:buFont typeface="Arial"/>
                        <a:buChar char="•"/>
                      </a:pPr>
                      <a:r>
                        <a:rPr lang="ru-RU" sz="1000" b="1" u="none" strike="noStrike" dirty="0">
                          <a:latin typeface="Arial"/>
                        </a:rPr>
                        <a:t>умение принимать адекватные решения;</a:t>
                      </a:r>
                    </a:p>
                  </a:txBody>
                  <a:tcPr marL="28575" marR="28575" marT="28575" marB="28575" anchor="ctr"/>
                </a:tc>
              </a:tr>
              <a:tr h="127736">
                <a:tc gridSpan="2">
                  <a:txBody>
                    <a:bodyPr/>
                    <a:lstStyle/>
                    <a:p>
                      <a:pPr algn="ctr"/>
                      <a:r>
                        <a:rPr lang="ru-RU" sz="1100" b="1" dirty="0">
                          <a:latin typeface="Verdana"/>
                        </a:rPr>
                        <a:t>Заболевания, противопоказанные для профессии "Технолог":</a:t>
                      </a:r>
                      <a:endParaRPr lang="ru-RU" sz="1100" dirty="0">
                        <a:latin typeface="Verdana"/>
                      </a:endParaRPr>
                    </a:p>
                  </a:txBody>
                  <a:tcPr marL="28575" marR="28575" marT="28575" marB="28575" anchor="ctr"/>
                </a:tc>
                <a:tc hMerge="1">
                  <a:txBody>
                    <a:bodyPr/>
                    <a:lstStyle/>
                    <a:p>
                      <a:endParaRPr lang="ru-RU"/>
                    </a:p>
                  </a:txBody>
                  <a:tcPr/>
                </a:tc>
              </a:tr>
              <a:tr h="548314">
                <a:tc>
                  <a:txBody>
                    <a:bodyPr/>
                    <a:lstStyle/>
                    <a:p>
                      <a:pPr>
                        <a:buFont typeface="Arial"/>
                        <a:buChar char="•"/>
                      </a:pPr>
                      <a:endParaRPr lang="ru-RU" sz="1000" b="1" u="none" strike="noStrike">
                        <a:latin typeface="Arial"/>
                      </a:endParaRPr>
                    </a:p>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расстройства слуха;</a:t>
                      </a:r>
                    </a:p>
                    <a:p>
                      <a:pPr>
                        <a:buFont typeface="Arial"/>
                        <a:buChar char="•"/>
                      </a:pPr>
                      <a:r>
                        <a:rPr lang="ru-RU" sz="1000" b="1" u="none" strike="noStrike">
                          <a:latin typeface="Arial"/>
                        </a:rPr>
                        <a:t>расстройства координации движений;</a:t>
                      </a:r>
                    </a:p>
                  </a:txBody>
                  <a:tcPr marL="28575" marR="28575" marT="28575" marB="28575" anchor="ctr"/>
                </a:tc>
                <a:tc>
                  <a:txBody>
                    <a:bodyPr/>
                    <a:lstStyle/>
                    <a:p>
                      <a:pPr>
                        <a:buFont typeface="Arial"/>
                        <a:buChar char="•"/>
                      </a:pPr>
                      <a:r>
                        <a:rPr lang="ru-RU" sz="1000" b="1" u="none" strike="noStrike" dirty="0">
                          <a:latin typeface="Arial"/>
                        </a:rPr>
                        <a:t>боязнь высоты;</a:t>
                      </a:r>
                    </a:p>
                    <a:p>
                      <a:pPr>
                        <a:buFont typeface="Arial"/>
                        <a:buChar char="•"/>
                      </a:pPr>
                      <a:r>
                        <a:rPr lang="ru-RU" sz="1000" b="1" u="none" strike="noStrike" dirty="0">
                          <a:latin typeface="Arial"/>
                        </a:rPr>
                        <a:t>аллергии;</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заболевания органов дыхания;</a:t>
                      </a:r>
                    </a:p>
                    <a:p>
                      <a:pPr>
                        <a:buFont typeface="Arial"/>
                        <a:buChar char="•"/>
                      </a:pPr>
                      <a:r>
                        <a:rPr lang="ru-RU" sz="1000" b="1" u="none" strike="noStrike" dirty="0">
                          <a:latin typeface="Arial"/>
                        </a:rPr>
                        <a:t>заболевания органов пищеварения и выделения;</a:t>
                      </a:r>
                    </a:p>
                    <a:p>
                      <a:pPr>
                        <a:buFont typeface="Arial"/>
                        <a:buChar char="•"/>
                      </a:pPr>
                      <a:r>
                        <a:rPr lang="ru-RU" sz="1000" b="1" u="none" strike="noStrike" dirty="0">
                          <a:latin typeface="Arial"/>
                        </a:rPr>
                        <a:t>геморроидальные расстройства.</a:t>
                      </a:r>
                    </a:p>
                  </a:txBody>
                  <a:tcPr marL="28575" marR="28575" marT="28575" marB="28575" anchor="ctr"/>
                </a:tc>
              </a:tr>
              <a:tr h="255472">
                <a:tc gridSpan="2">
                  <a:txBody>
                    <a:bodyPr/>
                    <a:lstStyle/>
                    <a:p>
                      <a:r>
                        <a:rPr lang="ru-RU" sz="1100" b="1" dirty="0">
                          <a:latin typeface="Verdana"/>
                        </a:rPr>
                        <a:t>Уровень образования профессии "Технолог"</a:t>
                      </a:r>
                      <a:endParaRPr lang="ru-RU" sz="1100" dirty="0">
                        <a:latin typeface="Verdana"/>
                      </a:endParaRPr>
                    </a:p>
                    <a:p>
                      <a:r>
                        <a:rPr lang="ru-RU" sz="1000" dirty="0">
                          <a:latin typeface="Verdana"/>
                        </a:rPr>
                        <a:t>Для овладения профессией "Технолог" необходимо либо среднее, либо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Токарь</a:t>
            </a:r>
            <a:endParaRPr lang="ru-RU" sz="1200" dirty="0"/>
          </a:p>
        </p:txBody>
      </p:sp>
      <p:sp>
        <p:nvSpPr>
          <p:cNvPr id="3" name="Содержимое 2"/>
          <p:cNvSpPr>
            <a:spLocks noGrp="1"/>
          </p:cNvSpPr>
          <p:nvPr>
            <p:ph idx="1"/>
          </p:nvPr>
        </p:nvSpPr>
        <p:spPr/>
        <p:txBody>
          <a:bodyPr/>
          <a:lstStyle/>
          <a:p>
            <a:endParaRPr lang="ru-RU" dirty="0"/>
          </a:p>
        </p:txBody>
      </p:sp>
      <p:graphicFrame>
        <p:nvGraphicFramePr>
          <p:cNvPr id="4" name="Содержимое 3"/>
          <p:cNvGraphicFramePr>
            <a:graphicFrameLocks/>
          </p:cNvGraphicFramePr>
          <p:nvPr/>
        </p:nvGraphicFramePr>
        <p:xfrm>
          <a:off x="467544" y="692696"/>
          <a:ext cx="8229600" cy="5299153"/>
        </p:xfrm>
        <a:graphic>
          <a:graphicData uri="http://schemas.openxmlformats.org/drawingml/2006/table">
            <a:tbl>
              <a:tblPr firstRow="1" bandRow="1">
                <a:tableStyleId>{5C22544A-7EE6-4342-B048-85BDC9FD1C3A}</a:tableStyleId>
              </a:tblPr>
              <a:tblGrid>
                <a:gridCol w="4114800"/>
                <a:gridCol w="4114800"/>
              </a:tblGrid>
              <a:tr h="206258">
                <a:tc gridSpan="2">
                  <a:txBody>
                    <a:bodyPr/>
                    <a:lstStyle/>
                    <a:p>
                      <a:r>
                        <a:rPr lang="ru-RU" sz="1050" b="1" i="0" kern="1200" dirty="0" smtClean="0">
                          <a:solidFill>
                            <a:schemeClr val="lt1"/>
                          </a:solidFill>
                          <a:latin typeface="+mn-lt"/>
                          <a:ea typeface="+mn-ea"/>
                          <a:cs typeface="+mn-cs"/>
                        </a:rPr>
                        <a:t>Назначение профессии "Токарь":</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обработка заготовок из твердых материалов на токарном станке.</a:t>
                      </a:r>
                      <a:endParaRPr lang="ru-RU" sz="900" dirty="0"/>
                    </a:p>
                  </a:txBody>
                  <a:tcPr/>
                </a:tc>
                <a:tc hMerge="1">
                  <a:txBody>
                    <a:bodyPr/>
                    <a:lstStyle/>
                    <a:p>
                      <a:endParaRPr lang="ru-RU" dirty="0"/>
                    </a:p>
                  </a:txBody>
                  <a:tcPr/>
                </a:tc>
              </a:tr>
              <a:tr h="768780">
                <a:tc gridSpan="2">
                  <a:txBody>
                    <a:bodyPr/>
                    <a:lstStyle/>
                    <a:p>
                      <a:r>
                        <a:rPr lang="ru-RU" sz="1050" b="1" i="0" kern="1200" dirty="0" smtClean="0">
                          <a:solidFill>
                            <a:schemeClr val="dk1"/>
                          </a:solidFill>
                          <a:latin typeface="+mn-lt"/>
                          <a:ea typeface="+mn-ea"/>
                          <a:cs typeface="+mn-cs"/>
                        </a:rPr>
                        <a:t>Основные решаемые задачи профессии "Токарь":</a:t>
                      </a:r>
                      <a:endParaRPr lang="ru-RU" sz="105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подготовка токарного станка к работе;</a:t>
                      </a:r>
                    </a:p>
                    <a:p>
                      <a:r>
                        <a:rPr lang="ru-RU" sz="900" b="1" i="0" u="none" strike="noStrike" kern="1200" dirty="0" smtClean="0">
                          <a:solidFill>
                            <a:schemeClr val="dk1"/>
                          </a:solidFill>
                          <a:latin typeface="+mn-lt"/>
                          <a:ea typeface="+mn-ea"/>
                          <a:cs typeface="+mn-cs"/>
                        </a:rPr>
                        <a:t>изучение чертежей, настройка станка, подготовка материала;</a:t>
                      </a:r>
                    </a:p>
                    <a:p>
                      <a:r>
                        <a:rPr lang="ru-RU" sz="900" b="1" i="0" u="none" strike="noStrike" kern="1200" dirty="0" smtClean="0">
                          <a:solidFill>
                            <a:schemeClr val="dk1"/>
                          </a:solidFill>
                          <a:latin typeface="+mn-lt"/>
                          <a:ea typeface="+mn-ea"/>
                          <a:cs typeface="+mn-cs"/>
                        </a:rPr>
                        <a:t>осуществление токарных работ (обработка и расточка разнообразных поверхностей, торцевых плоскостей, нарезание резьбы, сверление, зенкерование, калибровка);</a:t>
                      </a:r>
                    </a:p>
                    <a:p>
                      <a:r>
                        <a:rPr lang="ru-RU" sz="900" b="1" i="0" u="none" strike="noStrike" kern="1200" dirty="0" smtClean="0">
                          <a:solidFill>
                            <a:schemeClr val="dk1"/>
                          </a:solidFill>
                          <a:latin typeface="+mn-lt"/>
                          <a:ea typeface="+mn-ea"/>
                          <a:cs typeface="+mn-cs"/>
                        </a:rPr>
                        <a:t>контроль качества изготавливаемых изделий.</a:t>
                      </a:r>
                    </a:p>
                  </a:txBody>
                  <a:tcPr/>
                </a:tc>
                <a:tc hMerge="1">
                  <a:txBody>
                    <a:bodyPr/>
                    <a:lstStyle/>
                    <a:p>
                      <a:endParaRPr lang="ru-RU" dirty="0"/>
                    </a:p>
                  </a:txBody>
                  <a:tcPr/>
                </a:tc>
              </a:tr>
              <a:tr h="178132">
                <a:tc gridSpan="2">
                  <a:txBody>
                    <a:bodyPr/>
                    <a:lstStyle/>
                    <a:p>
                      <a:pPr algn="ctr"/>
                      <a:r>
                        <a:rPr lang="ru-RU" sz="1050" b="1" dirty="0">
                          <a:latin typeface="Verdana"/>
                        </a:rPr>
                        <a:t>Профессионально–важные качества профессии "Токарь":</a:t>
                      </a:r>
                      <a:endParaRPr lang="ru-RU" sz="1050" dirty="0">
                        <a:latin typeface="Verdana"/>
                      </a:endParaRPr>
                    </a:p>
                  </a:txBody>
                  <a:tcPr marL="28575" marR="28575" marT="28575" marB="28575" anchor="ctr"/>
                </a:tc>
                <a:tc hMerge="1">
                  <a:txBody>
                    <a:bodyPr/>
                    <a:lstStyle/>
                    <a:p>
                      <a:endParaRPr lang="ru-RU"/>
                    </a:p>
                  </a:txBody>
                  <a:tcPr/>
                </a:tc>
              </a:tr>
              <a:tr h="2071956">
                <a:tc>
                  <a:txBody>
                    <a:bodyPr/>
                    <a:lstStyle/>
                    <a:p>
                      <a:pPr>
                        <a:buFont typeface="Arial"/>
                        <a:buChar char="•"/>
                      </a:pPr>
                      <a:r>
                        <a:rPr lang="ru-RU" sz="900" b="1" u="none" strike="noStrike" dirty="0">
                          <a:latin typeface="Arial"/>
                        </a:rPr>
                        <a:t>аккуратность;</a:t>
                      </a:r>
                    </a:p>
                    <a:p>
                      <a:pPr>
                        <a:buFont typeface="Arial"/>
                        <a:buChar char="•"/>
                      </a:pPr>
                      <a:r>
                        <a:rPr lang="ru-RU" sz="900" b="1" u="none" strike="noStrike" dirty="0">
                          <a:latin typeface="Arial"/>
                        </a:rPr>
                        <a:t>организованность, самодисциплина;</a:t>
                      </a:r>
                    </a:p>
                    <a:p>
                      <a:pPr>
                        <a:buFont typeface="Arial"/>
                        <a:buChar char="•"/>
                      </a:pPr>
                      <a:r>
                        <a:rPr lang="ru-RU" sz="900" b="1" u="none" strike="noStrike" dirty="0">
                          <a:latin typeface="Arial"/>
                        </a:rPr>
                        <a:t>ответственность;</a:t>
                      </a:r>
                    </a:p>
                    <a:p>
                      <a:pPr>
                        <a:buFont typeface="Arial"/>
                        <a:buChar char="•"/>
                      </a:pPr>
                      <a:r>
                        <a:rPr lang="ru-RU" sz="900" b="1" u="none" strike="noStrike" dirty="0">
                          <a:latin typeface="Arial"/>
                        </a:rPr>
                        <a:t>предусмотрительность;</a:t>
                      </a:r>
                    </a:p>
                    <a:p>
                      <a:pPr>
                        <a:buFont typeface="Arial"/>
                        <a:buChar char="•"/>
                      </a:pPr>
                      <a:r>
                        <a:rPr lang="ru-RU" sz="900" b="1" u="none" strike="noStrike" dirty="0">
                          <a:latin typeface="Arial"/>
                        </a:rPr>
                        <a:t>педантичность;</a:t>
                      </a:r>
                    </a:p>
                    <a:p>
                      <a:pPr>
                        <a:buFont typeface="Arial"/>
                        <a:buChar char="•"/>
                      </a:pPr>
                      <a:r>
                        <a:rPr lang="ru-RU" sz="900" b="1" u="none" strike="noStrike" dirty="0">
                          <a:latin typeface="Arial"/>
                        </a:rPr>
                        <a:t>старательность, исполнительность;</a:t>
                      </a:r>
                    </a:p>
                    <a:p>
                      <a:pPr>
                        <a:buFont typeface="Arial"/>
                        <a:buChar char="•"/>
                      </a:pPr>
                      <a:r>
                        <a:rPr lang="ru-RU" sz="900" b="1" u="none" strike="noStrike" dirty="0">
                          <a:latin typeface="Arial"/>
                        </a:rPr>
                        <a:t>трудолюбие;</a:t>
                      </a:r>
                    </a:p>
                    <a:p>
                      <a:pPr>
                        <a:buFont typeface="Arial"/>
                        <a:buChar char="•"/>
                      </a:pPr>
                      <a:r>
                        <a:rPr lang="ru-RU" sz="900" b="1" u="none" strike="noStrike" dirty="0" err="1">
                          <a:latin typeface="Arial"/>
                        </a:rPr>
                        <a:t>мышечно</a:t>
                      </a:r>
                      <a:r>
                        <a:rPr lang="ru-RU" sz="900" b="1" u="none" strike="noStrike" dirty="0">
                          <a:latin typeface="Arial"/>
                        </a:rPr>
                        <a:t>–суставная чувствительность усилий или сопротивления;</a:t>
                      </a:r>
                    </a:p>
                    <a:p>
                      <a:pPr>
                        <a:buFont typeface="Arial"/>
                        <a:buChar char="•"/>
                      </a:pPr>
                      <a:r>
                        <a:rPr lang="ru-RU" sz="900" b="1" u="none" strike="noStrike" dirty="0">
                          <a:latin typeface="Arial"/>
                        </a:rPr>
                        <a:t>острота зрения;</a:t>
                      </a:r>
                    </a:p>
                    <a:p>
                      <a:pPr>
                        <a:buFont typeface="Arial"/>
                        <a:buChar char="•"/>
                      </a:pPr>
                      <a:r>
                        <a:rPr lang="ru-RU" sz="900" b="1" u="none" strike="noStrike" dirty="0">
                          <a:latin typeface="Arial"/>
                        </a:rPr>
                        <a:t>переносимость длительно действующего звукового раздражителя;</a:t>
                      </a:r>
                    </a:p>
                    <a:p>
                      <a:pPr>
                        <a:buFont typeface="Arial"/>
                        <a:buChar char="•"/>
                      </a:pPr>
                      <a:r>
                        <a:rPr lang="ru-RU" sz="900" b="1" u="none" strike="noStrike" dirty="0">
                          <a:latin typeface="Arial"/>
                        </a:rPr>
                        <a:t>ручная моторика;</a:t>
                      </a:r>
                    </a:p>
                    <a:p>
                      <a:pPr>
                        <a:buFont typeface="Arial"/>
                        <a:buChar char="•"/>
                      </a:pPr>
                      <a:r>
                        <a:rPr lang="ru-RU" sz="900" b="1" u="none" strike="noStrike" dirty="0">
                          <a:latin typeface="Arial"/>
                        </a:rPr>
                        <a:t>слуховая дифференциальная чувствительность (способность различать: тембр, длительность, высоту, силу звука, ритм, фоновые или разнообразные шумы);</a:t>
                      </a:r>
                    </a:p>
                    <a:p>
                      <a:pPr>
                        <a:buFont typeface="Arial"/>
                        <a:buChar char="•"/>
                      </a:pPr>
                      <a:r>
                        <a:rPr lang="ru-RU" sz="900" b="1" u="none" strike="noStrike" dirty="0">
                          <a:latin typeface="Arial"/>
                        </a:rPr>
                        <a:t>устойчивость зрительной чувствительности во времени;</a:t>
                      </a:r>
                    </a:p>
                    <a:p>
                      <a:pPr>
                        <a:buFont typeface="Arial"/>
                        <a:buChar char="•"/>
                      </a:pPr>
                      <a:r>
                        <a:rPr lang="ru-RU" sz="9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и акустическим признакам;</a:t>
                      </a:r>
                    </a:p>
                  </a:txBody>
                  <a:tcPr marL="28575" marR="28575" marT="28575" marB="28575" anchor="ctr"/>
                </a:tc>
                <a:tc>
                  <a:txBody>
                    <a:bodyPr/>
                    <a:lstStyle/>
                    <a:p>
                      <a:pPr>
                        <a:buFont typeface="Arial"/>
                        <a:buChar char="•"/>
                      </a:pPr>
                      <a:r>
                        <a:rPr lang="ru-RU" sz="900" b="1" u="none" strike="noStrike" dirty="0">
                          <a:latin typeface="Arial"/>
                        </a:rPr>
                        <a:t>хороший глазомер: линейный, угловой, объемный;</a:t>
                      </a:r>
                    </a:p>
                    <a:p>
                      <a:pPr>
                        <a:buFont typeface="Arial"/>
                        <a:buChar char="•"/>
                      </a:pPr>
                      <a:r>
                        <a:rPr lang="ru-RU" sz="900" b="1" u="none" strike="noStrike" dirty="0">
                          <a:latin typeface="Arial"/>
                        </a:rPr>
                        <a:t>внимание к деталям;</a:t>
                      </a:r>
                    </a:p>
                    <a:p>
                      <a:pPr>
                        <a:buFont typeface="Arial"/>
                        <a:buChar char="•"/>
                      </a:pPr>
                      <a:r>
                        <a:rPr lang="ru-RU" sz="900" b="1" u="none" strike="noStrike" dirty="0">
                          <a:latin typeface="Arial"/>
                        </a:rPr>
                        <a:t>концентрированность внимания;</a:t>
                      </a:r>
                    </a:p>
                    <a:p>
                      <a:pPr>
                        <a:buFont typeface="Arial"/>
                        <a:buChar char="•"/>
                      </a:pPr>
                      <a:r>
                        <a:rPr lang="ru-RU" sz="900" b="1" u="none" strike="noStrike" dirty="0">
                          <a:latin typeface="Arial"/>
                        </a:rPr>
                        <a:t>помехоустойчивость внимания;</a:t>
                      </a:r>
                    </a:p>
                    <a:p>
                      <a:pPr>
                        <a:buFont typeface="Arial"/>
                        <a:buChar char="•"/>
                      </a:pPr>
                      <a:r>
                        <a:rPr lang="ru-RU" sz="900" b="1" u="none" strike="noStrike" dirty="0">
                          <a:latin typeface="Arial"/>
                        </a:rPr>
                        <a:t>способность к образному представлению предметов, процессов и явлений;</a:t>
                      </a:r>
                    </a:p>
                    <a:p>
                      <a:pPr>
                        <a:buFont typeface="Arial"/>
                        <a:buChar char="•"/>
                      </a:pPr>
                      <a:r>
                        <a:rPr lang="ru-RU" sz="900" b="1" u="none" strike="noStrike" dirty="0">
                          <a:latin typeface="Arial"/>
                        </a:rPr>
                        <a:t>предметность (объекты реального мира и их признаки) мышления;</a:t>
                      </a:r>
                    </a:p>
                    <a:p>
                      <a:pPr>
                        <a:buFont typeface="Arial"/>
                        <a:buChar char="•"/>
                      </a:pPr>
                      <a:r>
                        <a:rPr lang="ru-RU" sz="900" b="1" u="none" strike="noStrike" dirty="0">
                          <a:latin typeface="Arial"/>
                        </a:rPr>
                        <a:t>техническое мышление;</a:t>
                      </a:r>
                    </a:p>
                    <a:p>
                      <a:pPr>
                        <a:buFont typeface="Arial"/>
                        <a:buChar char="•"/>
                      </a:pPr>
                      <a:r>
                        <a:rPr lang="ru-RU" sz="900" b="1" u="none" strike="noStrike" dirty="0">
                          <a:latin typeface="Arial"/>
                        </a:rPr>
                        <a:t>память на сложные движения;</a:t>
                      </a:r>
                    </a:p>
                    <a:p>
                      <a:pPr>
                        <a:buFont typeface="Arial"/>
                        <a:buChar char="•"/>
                      </a:pPr>
                      <a:r>
                        <a:rPr lang="ru-RU" sz="900" b="1" u="none" strike="noStrike" dirty="0">
                          <a:latin typeface="Arial"/>
                        </a:rPr>
                        <a:t>память на образы предметного мира;</a:t>
                      </a:r>
                    </a:p>
                    <a:p>
                      <a:pPr>
                        <a:buFont typeface="Arial"/>
                        <a:buChar char="•"/>
                      </a:pPr>
                      <a:r>
                        <a:rPr lang="ru-RU" sz="900" b="1" u="none" strike="noStrike" dirty="0" err="1">
                          <a:latin typeface="Arial"/>
                        </a:rPr>
                        <a:t>операциональная</a:t>
                      </a:r>
                      <a:r>
                        <a:rPr lang="ru-RU" sz="900" b="1" u="none" strike="noStrike" dirty="0">
                          <a:latin typeface="Arial"/>
                        </a:rPr>
                        <a:t> память;</a:t>
                      </a:r>
                    </a:p>
                    <a:p>
                      <a:pPr>
                        <a:buFont typeface="Arial"/>
                        <a:buChar char="•"/>
                      </a:pPr>
                      <a:r>
                        <a:rPr lang="ru-RU" sz="900" b="1" u="none" strike="noStrike" dirty="0">
                          <a:latin typeface="Arial"/>
                        </a:rPr>
                        <a:t>хорошая координация движений обеих рук;</a:t>
                      </a:r>
                    </a:p>
                    <a:p>
                      <a:pPr>
                        <a:buFont typeface="Arial"/>
                        <a:buChar char="•"/>
                      </a:pPr>
                      <a:r>
                        <a:rPr lang="ru-RU" sz="900" b="1" u="none" strike="noStrike" dirty="0">
                          <a:latin typeface="Arial"/>
                        </a:rPr>
                        <a:t>твердость руки, устойчивость кистей рук (низкий тремор);</a:t>
                      </a:r>
                    </a:p>
                    <a:p>
                      <a:pPr>
                        <a:buFont typeface="Arial"/>
                        <a:buChar char="•"/>
                      </a:pPr>
                      <a:r>
                        <a:rPr lang="ru-RU" sz="900" b="1" u="none" strike="noStrike" dirty="0">
                          <a:latin typeface="Arial"/>
                        </a:rPr>
                        <a:t>переносимость статических физических нагрузок;</a:t>
                      </a:r>
                    </a:p>
                    <a:p>
                      <a:pPr>
                        <a:buFont typeface="Arial"/>
                        <a:buChar char="•"/>
                      </a:pPr>
                      <a:r>
                        <a:rPr lang="ru-RU" sz="900" b="1" u="none" strike="noStrike" dirty="0">
                          <a:latin typeface="Arial"/>
                        </a:rPr>
                        <a:t>физическая работоспособность (выносливость);</a:t>
                      </a:r>
                    </a:p>
                    <a:p>
                      <a:pPr>
                        <a:buFont typeface="Arial"/>
                        <a:buChar char="•"/>
                      </a:pPr>
                      <a:r>
                        <a:rPr lang="ru-RU" sz="900" b="1" u="none" strike="noStrike" dirty="0">
                          <a:latin typeface="Arial"/>
                        </a:rPr>
                        <a:t>навыки черчения;</a:t>
                      </a:r>
                    </a:p>
                    <a:p>
                      <a:pPr>
                        <a:buFont typeface="Arial"/>
                        <a:buChar char="•"/>
                      </a:pPr>
                      <a:r>
                        <a:rPr lang="ru-RU" sz="900" b="1" u="none" strike="noStrike" dirty="0">
                          <a:latin typeface="Arial"/>
                        </a:rPr>
                        <a:t>умение предвидеть результат;</a:t>
                      </a:r>
                    </a:p>
                    <a:p>
                      <a:pPr>
                        <a:buFont typeface="Arial"/>
                        <a:buChar char="•"/>
                      </a:pPr>
                      <a:r>
                        <a:rPr lang="ru-RU" sz="900" b="1" u="none" strike="noStrike" dirty="0">
                          <a:latin typeface="Arial"/>
                        </a:rPr>
                        <a:t>чувство симметрии.</a:t>
                      </a:r>
                    </a:p>
                  </a:txBody>
                  <a:tcPr marL="28575" marR="28575" marT="28575" marB="28575" anchor="ctr"/>
                </a:tc>
              </a:tr>
              <a:tr h="178132">
                <a:tc gridSpan="2">
                  <a:txBody>
                    <a:bodyPr/>
                    <a:lstStyle/>
                    <a:p>
                      <a:pPr algn="ctr"/>
                      <a:r>
                        <a:rPr lang="ru-RU" sz="1050" b="1" dirty="0">
                          <a:latin typeface="Verdana"/>
                        </a:rPr>
                        <a:t>Заболевания, противопоказанные для профессии "Токарь":</a:t>
                      </a:r>
                      <a:endParaRPr lang="ru-RU" sz="1050" dirty="0">
                        <a:latin typeface="Verdana"/>
                      </a:endParaRPr>
                    </a:p>
                  </a:txBody>
                  <a:tcPr marL="28575" marR="28575" marT="28575" marB="28575" anchor="ctr"/>
                </a:tc>
                <a:tc hMerge="1">
                  <a:txBody>
                    <a:bodyPr/>
                    <a:lstStyle/>
                    <a:p>
                      <a:endParaRPr lang="ru-RU"/>
                    </a:p>
                  </a:txBody>
                  <a:tcPr/>
                </a:tc>
              </a:tr>
              <a:tr h="795733">
                <a:tc>
                  <a:txBody>
                    <a:bodyPr/>
                    <a:lstStyle/>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судороги, потери сознания;</a:t>
                      </a:r>
                    </a:p>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нарушение цветоразличения, бинокулярного зрения;</a:t>
                      </a:r>
                    </a:p>
                    <a:p>
                      <a:pPr>
                        <a:buFont typeface="Arial"/>
                        <a:buChar char="•"/>
                      </a:pPr>
                      <a:r>
                        <a:rPr lang="ru-RU" sz="900" b="1" u="none" strike="noStrike">
                          <a:latin typeface="Arial"/>
                        </a:rPr>
                        <a:t>дрожание рук;</a:t>
                      </a:r>
                    </a:p>
                  </a:txBody>
                  <a:tcPr marL="28575" marR="28575" marT="28575" marB="28575" anchor="ctr"/>
                </a:tc>
                <a:tc>
                  <a:txBody>
                    <a:bodyPr/>
                    <a:lstStyle/>
                    <a:p>
                      <a:pPr>
                        <a:buFont typeface="Arial"/>
                        <a:buChar char="•"/>
                      </a:pPr>
                      <a:r>
                        <a:rPr lang="ru-RU" sz="900" b="1" u="none" strike="noStrike" dirty="0">
                          <a:latin typeface="Arial"/>
                        </a:rPr>
                        <a:t>вестибулярные расстройства, нарушение чувства равновесия;</a:t>
                      </a:r>
                    </a:p>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337513">
                <a:tc gridSpan="2">
                  <a:txBody>
                    <a:bodyPr/>
                    <a:lstStyle/>
                    <a:p>
                      <a:r>
                        <a:rPr lang="ru-RU" sz="1050" b="1" dirty="0">
                          <a:latin typeface="Verdana"/>
                        </a:rPr>
                        <a:t>Уровень образования профессии "Токарь"</a:t>
                      </a:r>
                      <a:endParaRPr lang="ru-RU" sz="1050" dirty="0">
                        <a:latin typeface="Verdana"/>
                      </a:endParaRPr>
                    </a:p>
                    <a:p>
                      <a:r>
                        <a:rPr lang="ru-RU" sz="900" dirty="0">
                          <a:latin typeface="Verdana"/>
                        </a:rPr>
                        <a:t>Для овладения профессией "Токарь"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Фрезеровщик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764704"/>
          <a:ext cx="8229600" cy="5497830"/>
        </p:xfrm>
        <a:graphic>
          <a:graphicData uri="http://schemas.openxmlformats.org/drawingml/2006/table">
            <a:tbl>
              <a:tblPr firstRow="1" bandRow="1">
                <a:tableStyleId>{5C22544A-7EE6-4342-B048-85BDC9FD1C3A}</a:tableStyleId>
              </a:tblPr>
              <a:tblGrid>
                <a:gridCol w="4114800"/>
                <a:gridCol w="4114800"/>
              </a:tblGrid>
              <a:tr h="174806">
                <a:tc gridSpan="2">
                  <a:txBody>
                    <a:bodyPr/>
                    <a:lstStyle/>
                    <a:p>
                      <a:r>
                        <a:rPr lang="ru-RU" sz="1000" b="1" i="0" kern="1200" dirty="0" smtClean="0">
                          <a:solidFill>
                            <a:schemeClr val="lt1"/>
                          </a:solidFill>
                          <a:latin typeface="+mn-lt"/>
                          <a:ea typeface="+mn-ea"/>
                          <a:cs typeface="+mn-cs"/>
                        </a:rPr>
                        <a:t>Назначение профессии "Фрезеровщик": </a:t>
                      </a:r>
                      <a:r>
                        <a:rPr lang="ru-RU" sz="800" b="0" i="0" kern="1200" dirty="0" smtClean="0">
                          <a:solidFill>
                            <a:schemeClr val="lt1"/>
                          </a:solidFill>
                          <a:latin typeface="+mn-lt"/>
                          <a:ea typeface="+mn-ea"/>
                          <a:cs typeface="+mn-cs"/>
                        </a:rPr>
                        <a:t>изготовление изделий (деталей, конструкций) на фрезерном станке. </a:t>
                      </a:r>
                      <a:endParaRPr lang="ru-RU" sz="800" dirty="0"/>
                    </a:p>
                  </a:txBody>
                  <a:tcPr/>
                </a:tc>
                <a:tc hMerge="1">
                  <a:txBody>
                    <a:bodyPr/>
                    <a:lstStyle/>
                    <a:p>
                      <a:endParaRPr lang="ru-RU" dirty="0"/>
                    </a:p>
                  </a:txBody>
                  <a:tcPr/>
                </a:tc>
              </a:tr>
              <a:tr h="1173696">
                <a:tc gridSpan="2">
                  <a:txBody>
                    <a:bodyPr/>
                    <a:lstStyle/>
                    <a:p>
                      <a:r>
                        <a:rPr lang="ru-RU" sz="1000" b="1" i="0" kern="1200" dirty="0" smtClean="0">
                          <a:solidFill>
                            <a:schemeClr val="dk1"/>
                          </a:solidFill>
                          <a:latin typeface="+mn-lt"/>
                          <a:ea typeface="+mn-ea"/>
                          <a:cs typeface="+mn-cs"/>
                        </a:rPr>
                        <a:t>Основные решаемые задачи профессии "Фрезеровщик":</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получение задачи, чтение чертежей, технологических карт;</a:t>
                      </a:r>
                    </a:p>
                    <a:p>
                      <a:r>
                        <a:rPr lang="ru-RU" sz="800" b="1" i="0" u="none" strike="noStrike" kern="1200" dirty="0" smtClean="0">
                          <a:solidFill>
                            <a:schemeClr val="dk1"/>
                          </a:solidFill>
                          <a:latin typeface="+mn-lt"/>
                          <a:ea typeface="+mn-ea"/>
                          <a:cs typeface="+mn-cs"/>
                        </a:rPr>
                        <a:t>определение методов работы;</a:t>
                      </a:r>
                    </a:p>
                    <a:p>
                      <a:r>
                        <a:rPr lang="ru-RU" sz="800" b="1" i="0" u="none" strike="noStrike" kern="1200" dirty="0" smtClean="0">
                          <a:solidFill>
                            <a:schemeClr val="dk1"/>
                          </a:solidFill>
                          <a:latin typeface="+mn-lt"/>
                          <a:ea typeface="+mn-ea"/>
                          <a:cs typeface="+mn-cs"/>
                        </a:rPr>
                        <a:t>установка и закрепление заготовки на станке;</a:t>
                      </a:r>
                    </a:p>
                    <a:p>
                      <a:r>
                        <a:rPr lang="ru-RU" sz="800" b="1" i="0" u="none" strike="noStrike" kern="1200" dirty="0" smtClean="0">
                          <a:solidFill>
                            <a:schemeClr val="dk1"/>
                          </a:solidFill>
                          <a:latin typeface="+mn-lt"/>
                          <a:ea typeface="+mn-ea"/>
                          <a:cs typeface="+mn-cs"/>
                        </a:rPr>
                        <a:t>выбор режима резания с помощью справочников и технологических таблиц;</a:t>
                      </a:r>
                    </a:p>
                    <a:p>
                      <a:r>
                        <a:rPr lang="ru-RU" sz="800" b="1" i="0" u="none" strike="noStrike" kern="1200" dirty="0" smtClean="0">
                          <a:solidFill>
                            <a:schemeClr val="dk1"/>
                          </a:solidFill>
                          <a:latin typeface="+mn-lt"/>
                          <a:ea typeface="+mn-ea"/>
                          <a:cs typeface="+mn-cs"/>
                        </a:rPr>
                        <a:t>определение последовательности обработки детали;</a:t>
                      </a:r>
                    </a:p>
                    <a:p>
                      <a:r>
                        <a:rPr lang="ru-RU" sz="800" b="1" i="0" u="none" strike="noStrike" kern="1200" dirty="0" smtClean="0">
                          <a:solidFill>
                            <a:schemeClr val="dk1"/>
                          </a:solidFill>
                          <a:latin typeface="+mn-lt"/>
                          <a:ea typeface="+mn-ea"/>
                          <a:cs typeface="+mn-cs"/>
                        </a:rPr>
                        <a:t>настройка станка (расположения шпинделя – вертикальное, горизонтальное, под разными углами; тип фрезы – концевое, торцовое, периферийное, фасонное и т. </a:t>
                      </a:r>
                      <a:r>
                        <a:rPr lang="ru-RU" sz="800" b="1" i="0" u="none" strike="noStrike" kern="1200" dirty="0" err="1" smtClean="0">
                          <a:solidFill>
                            <a:schemeClr val="dk1"/>
                          </a:solidFill>
                          <a:latin typeface="+mn-lt"/>
                          <a:ea typeface="+mn-ea"/>
                          <a:cs typeface="+mn-cs"/>
                        </a:rPr>
                        <a:t>д</a:t>
                      </a:r>
                      <a:r>
                        <a:rPr lang="ru-RU" sz="800" b="1" i="0" u="none" strike="noStrike" kern="1200" dirty="0" smtClean="0">
                          <a:solidFill>
                            <a:schemeClr val="dk1"/>
                          </a:solidFill>
                          <a:latin typeface="+mn-lt"/>
                          <a:ea typeface="+mn-ea"/>
                          <a:cs typeface="+mn-cs"/>
                        </a:rPr>
                        <a:t>; направление вращения фрезы – попутное, встречное);</a:t>
                      </a:r>
                    </a:p>
                    <a:p>
                      <a:r>
                        <a:rPr lang="ru-RU" sz="800" b="1" i="0" u="none" strike="noStrike" kern="1200" dirty="0" smtClean="0">
                          <a:solidFill>
                            <a:schemeClr val="dk1"/>
                          </a:solidFill>
                          <a:latin typeface="+mn-lt"/>
                          <a:ea typeface="+mn-ea"/>
                          <a:cs typeface="+mn-cs"/>
                        </a:rPr>
                        <a:t>производство обработки детали фрезерованием;</a:t>
                      </a:r>
                    </a:p>
                    <a:p>
                      <a:r>
                        <a:rPr lang="ru-RU" sz="800" b="1" i="0" u="none" strike="noStrike" kern="1200" dirty="0" smtClean="0">
                          <a:solidFill>
                            <a:schemeClr val="dk1"/>
                          </a:solidFill>
                          <a:latin typeface="+mn-lt"/>
                          <a:ea typeface="+mn-ea"/>
                          <a:cs typeface="+mn-cs"/>
                        </a:rPr>
                        <a:t>снятие готовой детали со станка;</a:t>
                      </a:r>
                    </a:p>
                    <a:p>
                      <a:r>
                        <a:rPr lang="ru-RU" sz="800" b="1" i="0" u="none" strike="noStrike" kern="1200" dirty="0" smtClean="0">
                          <a:solidFill>
                            <a:schemeClr val="dk1"/>
                          </a:solidFill>
                          <a:latin typeface="+mn-lt"/>
                          <a:ea typeface="+mn-ea"/>
                          <a:cs typeface="+mn-cs"/>
                        </a:rPr>
                        <a:t>проверка соответствия детали чертежам.</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46712">
                <a:tc gridSpan="2">
                  <a:txBody>
                    <a:bodyPr/>
                    <a:lstStyle/>
                    <a:p>
                      <a:pPr algn="ctr"/>
                      <a:r>
                        <a:rPr lang="ru-RU" sz="1000" b="1" dirty="0">
                          <a:latin typeface="Verdana"/>
                        </a:rPr>
                        <a:t>Профессионально–важные качества профессии "Фрезеровщик":</a:t>
                      </a:r>
                      <a:endParaRPr lang="ru-RU" sz="1000" dirty="0">
                        <a:latin typeface="Verdana"/>
                      </a:endParaRPr>
                    </a:p>
                  </a:txBody>
                  <a:tcPr marL="28575" marR="28575" marT="28575" marB="28575" anchor="ctr"/>
                </a:tc>
                <a:tc hMerge="1">
                  <a:txBody>
                    <a:bodyPr/>
                    <a:lstStyle/>
                    <a:p>
                      <a:endParaRPr lang="ru-RU"/>
                    </a:p>
                  </a:txBody>
                  <a:tcPr/>
                </a:tc>
              </a:tr>
              <a:tr h="1944714">
                <a:tc>
                  <a:txBody>
                    <a:bodyPr/>
                    <a:lstStyle/>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самостоятельность;</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стремление к профессиональному совершенству;</a:t>
                      </a:r>
                    </a:p>
                    <a:p>
                      <a:pPr>
                        <a:buFont typeface="Arial"/>
                        <a:buChar char="•"/>
                      </a:pPr>
                      <a:r>
                        <a:rPr lang="ru-RU" sz="800" b="1" u="none" strike="noStrike" dirty="0">
                          <a:latin typeface="Arial"/>
                        </a:rPr>
                        <a:t>трудолюбие;</a:t>
                      </a:r>
                    </a:p>
                    <a:p>
                      <a:pPr>
                        <a:buFont typeface="Arial"/>
                        <a:buChar char="•"/>
                      </a:pPr>
                      <a:r>
                        <a:rPr lang="ru-RU" sz="800" b="1" u="none" strike="noStrike" dirty="0" err="1">
                          <a:latin typeface="Arial"/>
                        </a:rPr>
                        <a:t>мышечно</a:t>
                      </a:r>
                      <a:r>
                        <a:rPr lang="ru-RU" sz="800" b="1" u="none" strike="noStrike" dirty="0">
                          <a:latin typeface="Arial"/>
                        </a:rPr>
                        <a:t>–суставная чувствительность усилий или сопротивления;</a:t>
                      </a:r>
                    </a:p>
                    <a:p>
                      <a:pPr>
                        <a:buFont typeface="Arial"/>
                        <a:buChar char="•"/>
                      </a:pPr>
                      <a:r>
                        <a:rPr lang="ru-RU" sz="800" b="1" u="none" strike="noStrike" dirty="0">
                          <a:latin typeface="Arial"/>
                        </a:rPr>
                        <a:t>острота зрения;</a:t>
                      </a:r>
                    </a:p>
                    <a:p>
                      <a:pPr>
                        <a:buFont typeface="Arial"/>
                        <a:buChar char="•"/>
                      </a:pPr>
                      <a:r>
                        <a:rPr lang="ru-RU" sz="800" b="1" u="none" strike="noStrike" dirty="0">
                          <a:latin typeface="Arial"/>
                        </a:rPr>
                        <a:t>переносимость длительно действующего звукового раздражителя;</a:t>
                      </a:r>
                    </a:p>
                    <a:p>
                      <a:pPr>
                        <a:buFont typeface="Arial"/>
                        <a:buChar char="•"/>
                      </a:pPr>
                      <a:r>
                        <a:rPr lang="ru-RU" sz="800" b="1" u="none" strike="noStrike" dirty="0">
                          <a:latin typeface="Arial"/>
                        </a:rPr>
                        <a:t>ручная моторика;</a:t>
                      </a:r>
                    </a:p>
                    <a:p>
                      <a:pPr>
                        <a:buFont typeface="Arial"/>
                        <a:buChar char="•"/>
                      </a:pPr>
                      <a:r>
                        <a:rPr lang="ru-RU" sz="800" b="1" u="none" strike="noStrike" dirty="0">
                          <a:latin typeface="Arial"/>
                        </a:rPr>
                        <a:t>слуховая дифференциальная чувствительность (способность различать: тембр, длительность, высоту, силу звука, ритм, фоновые или разнообразные шумы);</a:t>
                      </a:r>
                    </a:p>
                    <a:p>
                      <a:pPr>
                        <a:buFont typeface="Arial"/>
                        <a:buChar char="•"/>
                      </a:pPr>
                      <a:r>
                        <a:rPr lang="ru-RU" sz="800" b="1" u="none" strike="noStrike" dirty="0">
                          <a:latin typeface="Arial"/>
                        </a:rPr>
                        <a:t>устойчивость зрительной чувствительности во времени;</a:t>
                      </a:r>
                    </a:p>
                    <a:p>
                      <a:pPr>
                        <a:buFont typeface="Arial"/>
                        <a:buChar char="•"/>
                      </a:pPr>
                      <a:r>
                        <a:rPr lang="ru-RU" sz="800" b="1" u="none" strike="noStrike" dirty="0">
                          <a:latin typeface="Arial"/>
                        </a:rPr>
                        <a:t>хороший глазомер: линейный, угловой, объемный;</a:t>
                      </a:r>
                    </a:p>
                    <a:p>
                      <a:pPr>
                        <a:buFont typeface="Arial"/>
                        <a:buChar char="•"/>
                      </a:pPr>
                      <a:r>
                        <a:rPr lang="ru-RU" sz="800" b="1" u="none" strike="noStrike" dirty="0">
                          <a:latin typeface="Arial"/>
                        </a:rPr>
                        <a:t>внимание к деталям;</a:t>
                      </a:r>
                    </a:p>
                  </a:txBody>
                  <a:tcPr marL="28575" marR="28575" marT="28575" marB="28575" anchor="ctr"/>
                </a:tc>
                <a:tc>
                  <a:txBody>
                    <a:bodyPr/>
                    <a:lstStyle/>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и акустическим признакам;</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память на сложные движения;</a:t>
                      </a:r>
                    </a:p>
                    <a:p>
                      <a:pPr>
                        <a:buFont typeface="Arial"/>
                        <a:buChar char="•"/>
                      </a:pPr>
                      <a:r>
                        <a:rPr lang="ru-RU" sz="800" b="1" u="none" strike="noStrike" dirty="0">
                          <a:latin typeface="Arial"/>
                        </a:rPr>
                        <a:t>память на образы предметного мира;</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хорошая координация движений обеих рук;</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переносимость статических физических нагрузок;</a:t>
                      </a:r>
                    </a:p>
                    <a:p>
                      <a:pPr>
                        <a:buFont typeface="Arial"/>
                        <a:buChar char="•"/>
                      </a:pPr>
                      <a:r>
                        <a:rPr lang="ru-RU" sz="800" b="1" u="none" strike="noStrike" dirty="0">
                          <a:latin typeface="Arial"/>
                        </a:rPr>
                        <a:t>физическая работоспособность (выносливость);</a:t>
                      </a:r>
                    </a:p>
                    <a:p>
                      <a:pPr>
                        <a:buFont typeface="Arial"/>
                        <a:buChar char="•"/>
                      </a:pPr>
                      <a:r>
                        <a:rPr lang="ru-RU" sz="800" b="1" u="none" strike="noStrike" dirty="0">
                          <a:latin typeface="Arial"/>
                        </a:rPr>
                        <a:t>навыки черчения;</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чувство симметрии.</a:t>
                      </a:r>
                    </a:p>
                  </a:txBody>
                  <a:tcPr marL="28575" marR="28575" marT="28575" marB="28575" anchor="ctr"/>
                </a:tc>
              </a:tr>
              <a:tr h="146712">
                <a:tc gridSpan="2">
                  <a:txBody>
                    <a:bodyPr/>
                    <a:lstStyle/>
                    <a:p>
                      <a:pPr algn="ctr"/>
                      <a:r>
                        <a:rPr lang="ru-RU" sz="1000" b="1" dirty="0">
                          <a:latin typeface="Verdana"/>
                        </a:rPr>
                        <a:t>Заболевания, противопоказанные для профессии "Фрезеровщик":</a:t>
                      </a:r>
                      <a:endParaRPr lang="ru-RU" sz="1000" dirty="0">
                        <a:latin typeface="Verdana"/>
                      </a:endParaRPr>
                    </a:p>
                  </a:txBody>
                  <a:tcPr marL="28575" marR="28575" marT="28575" marB="28575" anchor="ctr"/>
                </a:tc>
                <a:tc hMerge="1">
                  <a:txBody>
                    <a:bodyPr/>
                    <a:lstStyle/>
                    <a:p>
                      <a:endParaRPr lang="ru-RU"/>
                    </a:p>
                  </a:txBody>
                  <a:tcPr/>
                </a:tc>
              </a:tr>
              <a:tr h="546268">
                <a:tc>
                  <a:txBody>
                    <a:bodyPr/>
                    <a:lstStyle/>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293424">
                <a:tc gridSpan="2">
                  <a:txBody>
                    <a:bodyPr/>
                    <a:lstStyle/>
                    <a:p>
                      <a:r>
                        <a:rPr lang="ru-RU" sz="1000" b="1" dirty="0">
                          <a:latin typeface="Verdana"/>
                        </a:rPr>
                        <a:t>Уровень образования профессии "Фрезеровщик"</a:t>
                      </a:r>
                      <a:endParaRPr lang="ru-RU" sz="1000" dirty="0">
                        <a:latin typeface="Verdana"/>
                      </a:endParaRPr>
                    </a:p>
                    <a:p>
                      <a:r>
                        <a:rPr lang="ru-RU" sz="800" dirty="0">
                          <a:latin typeface="Verdana"/>
                        </a:rPr>
                        <a:t>Для овладения профессией "Фрезеровщик"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Штукатур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395536" y="692696"/>
          <a:ext cx="8229600" cy="5394890"/>
        </p:xfrm>
        <a:graphic>
          <a:graphicData uri="http://schemas.openxmlformats.org/drawingml/2006/table">
            <a:tbl>
              <a:tblPr firstRow="1" bandRow="1">
                <a:tableStyleId>{5C22544A-7EE6-4342-B048-85BDC9FD1C3A}</a:tableStyleId>
              </a:tblPr>
              <a:tblGrid>
                <a:gridCol w="4114800"/>
                <a:gridCol w="4114800"/>
              </a:tblGrid>
              <a:tr h="333582">
                <a:tc gridSpan="2">
                  <a:txBody>
                    <a:bodyPr/>
                    <a:lstStyle/>
                    <a:p>
                      <a:r>
                        <a:rPr lang="ru-RU" sz="1050" b="1" i="0" kern="1200" dirty="0" smtClean="0">
                          <a:solidFill>
                            <a:schemeClr val="lt1"/>
                          </a:solidFill>
                          <a:latin typeface="+mn-lt"/>
                          <a:ea typeface="+mn-ea"/>
                          <a:cs typeface="+mn-cs"/>
                        </a:rPr>
                        <a:t>Назначение профессии "Штукатур":</a:t>
                      </a:r>
                      <a:r>
                        <a:rPr lang="ru-RU" sz="900" b="1" i="0" kern="1200" dirty="0" smtClean="0">
                          <a:solidFill>
                            <a:schemeClr val="lt1"/>
                          </a:solidFill>
                          <a:latin typeface="+mn-lt"/>
                          <a:ea typeface="+mn-ea"/>
                          <a:cs typeface="+mn-cs"/>
                        </a:rPr>
                        <a:t> </a:t>
                      </a:r>
                      <a:r>
                        <a:rPr lang="ru-RU" sz="900" b="0" i="0" kern="1200" dirty="0" smtClean="0">
                          <a:solidFill>
                            <a:schemeClr val="lt1"/>
                          </a:solidFill>
                          <a:latin typeface="+mn-lt"/>
                          <a:ea typeface="+mn-ea"/>
                          <a:cs typeface="+mn-cs"/>
                        </a:rPr>
                        <a:t>выполнение отделки различных поверхностей путем оштукатуривания их растворами и с помощью листов сухой штукатурки (вручную или с помощью затирочной машины), а также ремонт ранее отделанных поверхностей</a:t>
                      </a:r>
                      <a:endParaRPr lang="ru-RU" sz="900" dirty="0"/>
                    </a:p>
                  </a:txBody>
                  <a:tcPr/>
                </a:tc>
                <a:tc hMerge="1">
                  <a:txBody>
                    <a:bodyPr/>
                    <a:lstStyle/>
                    <a:p>
                      <a:endParaRPr lang="ru-RU" dirty="0"/>
                    </a:p>
                  </a:txBody>
                  <a:tcPr/>
                </a:tc>
              </a:tr>
              <a:tr h="1157726">
                <a:tc gridSpan="2">
                  <a:txBody>
                    <a:bodyPr/>
                    <a:lstStyle/>
                    <a:p>
                      <a:r>
                        <a:rPr lang="ru-RU" sz="1050" b="1" i="0" kern="1200" dirty="0" smtClean="0">
                          <a:solidFill>
                            <a:schemeClr val="dk1"/>
                          </a:solidFill>
                          <a:latin typeface="+mn-lt"/>
                          <a:ea typeface="+mn-ea"/>
                          <a:cs typeface="+mn-cs"/>
                        </a:rPr>
                        <a:t>Основные решаемые задачи профессии "Штукатур":</a:t>
                      </a:r>
                      <a:endParaRPr lang="ru-RU" sz="105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подготовка различных поверхностей под отделку;</a:t>
                      </a:r>
                    </a:p>
                    <a:p>
                      <a:r>
                        <a:rPr lang="ru-RU" sz="900" b="1" i="0" u="none" strike="noStrike" kern="1200" dirty="0" smtClean="0">
                          <a:solidFill>
                            <a:schemeClr val="dk1"/>
                          </a:solidFill>
                          <a:latin typeface="+mn-lt"/>
                          <a:ea typeface="+mn-ea"/>
                          <a:cs typeface="+mn-cs"/>
                        </a:rPr>
                        <a:t>приготовление основных материалов для отделочных работ по заданному составу;</a:t>
                      </a:r>
                    </a:p>
                    <a:p>
                      <a:r>
                        <a:rPr lang="ru-RU" sz="900" b="1" i="0" u="none" strike="noStrike" kern="1200" dirty="0" smtClean="0">
                          <a:solidFill>
                            <a:schemeClr val="dk1"/>
                          </a:solidFill>
                          <a:latin typeface="+mn-lt"/>
                          <a:ea typeface="+mn-ea"/>
                          <a:cs typeface="+mn-cs"/>
                        </a:rPr>
                        <a:t>оштукатуривание стен, потолков, откосов по различным поверхностям;</a:t>
                      </a:r>
                    </a:p>
                    <a:p>
                      <a:r>
                        <a:rPr lang="ru-RU" sz="900" b="1" i="0" u="none" strike="noStrike" kern="1200" dirty="0" smtClean="0">
                          <a:solidFill>
                            <a:schemeClr val="dk1"/>
                          </a:solidFill>
                          <a:latin typeface="+mn-lt"/>
                          <a:ea typeface="+mn-ea"/>
                          <a:cs typeface="+mn-cs"/>
                        </a:rPr>
                        <a:t>заделка швов между плитами перекрытий;</a:t>
                      </a:r>
                    </a:p>
                    <a:p>
                      <a:r>
                        <a:rPr lang="ru-RU" sz="900" b="1" i="0" u="none" strike="noStrike" kern="1200" dirty="0" smtClean="0">
                          <a:solidFill>
                            <a:schemeClr val="dk1"/>
                          </a:solidFill>
                          <a:latin typeface="+mn-lt"/>
                          <a:ea typeface="+mn-ea"/>
                          <a:cs typeface="+mn-cs"/>
                        </a:rPr>
                        <a:t>выполнение ремонтных отделочных работ;</a:t>
                      </a:r>
                    </a:p>
                    <a:p>
                      <a:r>
                        <a:rPr lang="ru-RU" sz="900" b="1" i="0" u="none" strike="noStrike" kern="1200" dirty="0" smtClean="0">
                          <a:solidFill>
                            <a:schemeClr val="dk1"/>
                          </a:solidFill>
                          <a:latin typeface="+mn-lt"/>
                          <a:ea typeface="+mn-ea"/>
                          <a:cs typeface="+mn-cs"/>
                        </a:rPr>
                        <a:t>оштукатуривание колонн, пилястр и др. конструкций;</a:t>
                      </a:r>
                    </a:p>
                    <a:p>
                      <a:r>
                        <a:rPr lang="ru-RU" sz="900" b="1" i="0" u="none" strike="noStrike" kern="1200" dirty="0" smtClean="0">
                          <a:solidFill>
                            <a:schemeClr val="dk1"/>
                          </a:solidFill>
                          <a:latin typeface="+mn-lt"/>
                          <a:ea typeface="+mn-ea"/>
                          <a:cs typeface="+mn-cs"/>
                        </a:rPr>
                        <a:t>декоративная штукатурка (</a:t>
                      </a:r>
                      <a:r>
                        <a:rPr lang="ru-RU" sz="900" b="1" i="0" u="none" strike="noStrike" kern="1200" dirty="0" err="1" smtClean="0">
                          <a:solidFill>
                            <a:schemeClr val="dk1"/>
                          </a:solidFill>
                          <a:latin typeface="+mn-lt"/>
                          <a:ea typeface="+mn-ea"/>
                          <a:cs typeface="+mn-cs"/>
                        </a:rPr>
                        <a:t>известково</a:t>
                      </a:r>
                      <a:r>
                        <a:rPr lang="ru-RU" sz="900" b="1" i="0" u="none" strike="noStrike" kern="1200" dirty="0" smtClean="0">
                          <a:solidFill>
                            <a:schemeClr val="dk1"/>
                          </a:solidFill>
                          <a:latin typeface="+mn-lt"/>
                          <a:ea typeface="+mn-ea"/>
                          <a:cs typeface="+mn-cs"/>
                        </a:rPr>
                        <a:t>–песчаную "под шубу" и др.);</a:t>
                      </a:r>
                    </a:p>
                    <a:p>
                      <a:r>
                        <a:rPr lang="ru-RU" sz="900" b="1" i="0" u="none" strike="noStrike" kern="1200" dirty="0" smtClean="0">
                          <a:solidFill>
                            <a:schemeClr val="dk1"/>
                          </a:solidFill>
                          <a:latin typeface="+mn-lt"/>
                          <a:ea typeface="+mn-ea"/>
                          <a:cs typeface="+mn-cs"/>
                        </a:rPr>
                        <a:t>отделка стен листами сухой штукатурки.</a:t>
                      </a:r>
                      <a:endParaRPr lang="ru-RU" sz="900" b="1" i="0" u="none" strike="noStrike" kern="1200" dirty="0">
                        <a:solidFill>
                          <a:schemeClr val="dk1"/>
                        </a:solidFill>
                        <a:latin typeface="+mn-lt"/>
                        <a:ea typeface="+mn-ea"/>
                        <a:cs typeface="+mn-cs"/>
                      </a:endParaRPr>
                    </a:p>
                  </a:txBody>
                  <a:tcPr/>
                </a:tc>
                <a:tc hMerge="1">
                  <a:txBody>
                    <a:bodyPr/>
                    <a:lstStyle/>
                    <a:p>
                      <a:endParaRPr lang="ru-RU" dirty="0"/>
                    </a:p>
                  </a:txBody>
                  <a:tcPr/>
                </a:tc>
              </a:tr>
              <a:tr h="186413">
                <a:tc gridSpan="2">
                  <a:txBody>
                    <a:bodyPr/>
                    <a:lstStyle/>
                    <a:p>
                      <a:pPr algn="ctr"/>
                      <a:r>
                        <a:rPr lang="ru-RU" sz="1050" b="1" dirty="0">
                          <a:latin typeface="Verdana"/>
                        </a:rPr>
                        <a:t>Профессионально–важные качества: профессии "Штукатур"</a:t>
                      </a:r>
                      <a:endParaRPr lang="ru-RU" sz="1050" dirty="0">
                        <a:latin typeface="Verdana"/>
                      </a:endParaRPr>
                    </a:p>
                  </a:txBody>
                  <a:tcPr marL="28575" marR="28575" marT="28575" marB="28575" anchor="ctr"/>
                </a:tc>
                <a:tc hMerge="1">
                  <a:txBody>
                    <a:bodyPr/>
                    <a:lstStyle/>
                    <a:p>
                      <a:endParaRPr lang="ru-RU"/>
                    </a:p>
                  </a:txBody>
                  <a:tcPr/>
                </a:tc>
              </a:tr>
              <a:tr h="1579609">
                <a:tc>
                  <a:txBody>
                    <a:bodyPr/>
                    <a:lstStyle/>
                    <a:p>
                      <a:pPr>
                        <a:buFont typeface="Arial"/>
                        <a:buChar char="•"/>
                      </a:pPr>
                      <a:r>
                        <a:rPr lang="ru-RU" sz="900" b="1" u="none" strike="noStrike">
                          <a:latin typeface="Arial"/>
                        </a:rPr>
                        <a:t>аккуратность;</a:t>
                      </a:r>
                    </a:p>
                    <a:p>
                      <a:pPr>
                        <a:buFont typeface="Arial"/>
                        <a:buChar char="•"/>
                      </a:pPr>
                      <a:r>
                        <a:rPr lang="ru-RU" sz="900" b="1" u="none" strike="noStrike">
                          <a:latin typeface="Arial"/>
                        </a:rPr>
                        <a:t>организованность, самодисциплина;</a:t>
                      </a:r>
                    </a:p>
                    <a:p>
                      <a:pPr>
                        <a:buFont typeface="Arial"/>
                        <a:buChar char="•"/>
                      </a:pPr>
                      <a:r>
                        <a:rPr lang="ru-RU" sz="900" b="1" u="none" strike="noStrike">
                          <a:latin typeface="Arial"/>
                        </a:rPr>
                        <a:t>предусмотрительность;</a:t>
                      </a:r>
                    </a:p>
                    <a:p>
                      <a:pPr>
                        <a:buFont typeface="Arial"/>
                        <a:buChar char="•"/>
                      </a:pPr>
                      <a:r>
                        <a:rPr lang="ru-RU" sz="900" b="1" u="none" strike="noStrike">
                          <a:latin typeface="Arial"/>
                        </a:rPr>
                        <a:t>педантичность;</a:t>
                      </a:r>
                    </a:p>
                    <a:p>
                      <a:pPr>
                        <a:buFont typeface="Arial"/>
                        <a:buChar char="•"/>
                      </a:pPr>
                      <a:r>
                        <a:rPr lang="ru-RU" sz="900" b="1" u="none" strike="noStrike">
                          <a:latin typeface="Arial"/>
                        </a:rPr>
                        <a:t>мышечно–суставная чувствительность усилий или сопротивления;</a:t>
                      </a:r>
                    </a:p>
                    <a:p>
                      <a:pPr>
                        <a:buFont typeface="Arial"/>
                        <a:buChar char="•"/>
                      </a:pPr>
                      <a:r>
                        <a:rPr lang="ru-RU" sz="900" b="1" u="none" strike="noStrike">
                          <a:latin typeface="Arial"/>
                        </a:rPr>
                        <a:t>глазомер линейный, угловой;</a:t>
                      </a:r>
                    </a:p>
                    <a:p>
                      <a:pPr>
                        <a:buFont typeface="Arial"/>
                        <a:buChar char="•"/>
                      </a:pPr>
                      <a:r>
                        <a:rPr lang="ru-RU" sz="900" b="1" u="none" strike="noStrike">
                          <a:latin typeface="Arial"/>
                        </a:rPr>
                        <a:t>хорошее зрительное восприятие;</a:t>
                      </a:r>
                    </a:p>
                    <a:p>
                      <a:pPr>
                        <a:buFont typeface="Arial"/>
                        <a:buChar char="•"/>
                      </a:pPr>
                      <a:r>
                        <a:rPr lang="ru-RU" sz="900" b="1" u="none" strike="noStrike">
                          <a:latin typeface="Arial"/>
                        </a:rPr>
                        <a:t>хорошее цветоразличение;</a:t>
                      </a:r>
                    </a:p>
                    <a:p>
                      <a:pPr>
                        <a:buFont typeface="Arial"/>
                        <a:buChar char="•"/>
                      </a:pPr>
                      <a:r>
                        <a:rPr lang="ru-RU" sz="900" b="1" u="none" strike="noStrike">
                          <a:latin typeface="Arial"/>
                        </a:rPr>
                        <a:t>наглядно–образное мышление;</a:t>
                      </a:r>
                    </a:p>
                    <a:p>
                      <a:pPr>
                        <a:buFont typeface="Arial"/>
                        <a:buChar char="•"/>
                      </a:pPr>
                      <a:r>
                        <a:rPr lang="ru-RU" sz="900" b="1" u="none" strike="noStrike">
                          <a:latin typeface="Arial"/>
                        </a:rPr>
                        <a:t>предметность (объекты реального мира и их признаки) мышления;</a:t>
                      </a:r>
                    </a:p>
                    <a:p>
                      <a:pPr>
                        <a:buFont typeface="Arial"/>
                        <a:buChar char="•"/>
                      </a:pPr>
                      <a:r>
                        <a:rPr lang="ru-RU" sz="900" b="1" u="none" strike="noStrike">
                          <a:latin typeface="Arial"/>
                        </a:rPr>
                        <a:t>техническое мышление;</a:t>
                      </a:r>
                    </a:p>
                  </a:txBody>
                  <a:tcPr marL="28575" marR="28575" marT="28575" marB="28575" anchor="ctr"/>
                </a:tc>
                <a:tc>
                  <a:txBody>
                    <a:bodyPr/>
                    <a:lstStyle/>
                    <a:p>
                      <a:pPr>
                        <a:buFont typeface="Arial"/>
                        <a:buChar char="•"/>
                      </a:pPr>
                      <a:r>
                        <a:rPr lang="ru-RU" sz="900" b="1" u="none" strike="noStrike" dirty="0">
                          <a:latin typeface="Arial"/>
                        </a:rPr>
                        <a:t>кинестетическая память (</a:t>
                      </a:r>
                      <a:r>
                        <a:rPr lang="ru-RU" sz="900" b="1" u="none" strike="noStrike" dirty="0" err="1">
                          <a:latin typeface="Arial"/>
                        </a:rPr>
                        <a:t>память</a:t>
                      </a:r>
                      <a:r>
                        <a:rPr lang="ru-RU" sz="900" b="1" u="none" strike="noStrike" dirty="0">
                          <a:latin typeface="Arial"/>
                        </a:rPr>
                        <a:t> на движения);</a:t>
                      </a:r>
                    </a:p>
                    <a:p>
                      <a:pPr>
                        <a:buFont typeface="Arial"/>
                        <a:buChar char="•"/>
                      </a:pPr>
                      <a:r>
                        <a:rPr lang="ru-RU" sz="900" b="1" u="none" strike="noStrike" dirty="0">
                          <a:latin typeface="Arial"/>
                        </a:rPr>
                        <a:t>память на образы предметного мира;</a:t>
                      </a:r>
                    </a:p>
                    <a:p>
                      <a:pPr>
                        <a:buFont typeface="Arial"/>
                        <a:buChar char="•"/>
                      </a:pPr>
                      <a:r>
                        <a:rPr lang="ru-RU" sz="900" b="1" u="none" strike="noStrike" dirty="0" err="1">
                          <a:latin typeface="Arial"/>
                        </a:rPr>
                        <a:t>операциональная</a:t>
                      </a:r>
                      <a:r>
                        <a:rPr lang="ru-RU" sz="900" b="1" u="none" strike="noStrike" dirty="0">
                          <a:latin typeface="Arial"/>
                        </a:rPr>
                        <a:t> память;</a:t>
                      </a:r>
                    </a:p>
                    <a:p>
                      <a:pPr>
                        <a:buFont typeface="Arial"/>
                        <a:buChar char="•"/>
                      </a:pPr>
                      <a:r>
                        <a:rPr lang="ru-RU" sz="900" b="1" u="none" strike="noStrike" dirty="0">
                          <a:latin typeface="Arial"/>
                        </a:rPr>
                        <a:t>чувство равновесия;</a:t>
                      </a:r>
                    </a:p>
                    <a:p>
                      <a:pPr>
                        <a:buFont typeface="Arial"/>
                        <a:buChar char="•"/>
                      </a:pPr>
                      <a:r>
                        <a:rPr lang="ru-RU" sz="900" b="1" u="none" strike="noStrike" dirty="0">
                          <a:latin typeface="Arial"/>
                        </a:rPr>
                        <a:t>хорошая координация движений;</a:t>
                      </a:r>
                    </a:p>
                    <a:p>
                      <a:pPr>
                        <a:buFont typeface="Arial"/>
                        <a:buChar char="•"/>
                      </a:pPr>
                      <a:r>
                        <a:rPr lang="ru-RU" sz="900" b="1" u="none" strike="noStrike" dirty="0">
                          <a:latin typeface="Arial"/>
                        </a:rPr>
                        <a:t>способность к выполнению плавных соразмерных движений;</a:t>
                      </a:r>
                    </a:p>
                    <a:p>
                      <a:pPr>
                        <a:buFont typeface="Arial"/>
                        <a:buChar char="•"/>
                      </a:pPr>
                      <a:r>
                        <a:rPr lang="ru-RU" sz="900" b="1" u="none" strike="noStrike" dirty="0">
                          <a:latin typeface="Arial"/>
                        </a:rPr>
                        <a:t>согласованность движений с процессами восприятия (сложноорганизованная деятельность);</a:t>
                      </a:r>
                    </a:p>
                    <a:p>
                      <a:pPr>
                        <a:buFont typeface="Arial"/>
                        <a:buChar char="•"/>
                      </a:pPr>
                      <a:r>
                        <a:rPr lang="ru-RU" sz="900" b="1" u="none" strike="noStrike" dirty="0">
                          <a:latin typeface="Arial"/>
                        </a:rPr>
                        <a:t>умение правильно и эффективно распределять время;</a:t>
                      </a:r>
                    </a:p>
                    <a:p>
                      <a:pPr>
                        <a:buFont typeface="Arial"/>
                        <a:buChar char="•"/>
                      </a:pPr>
                      <a:r>
                        <a:rPr lang="ru-RU" sz="900" b="1" u="none" strike="noStrike" dirty="0">
                          <a:latin typeface="Arial"/>
                        </a:rPr>
                        <a:t>умение предвидеть результат;</a:t>
                      </a:r>
                    </a:p>
                    <a:p>
                      <a:pPr>
                        <a:buFont typeface="Arial"/>
                        <a:buChar char="•"/>
                      </a:pPr>
                      <a:r>
                        <a:rPr lang="ru-RU" sz="900" b="1" u="none" strike="noStrike" dirty="0">
                          <a:latin typeface="Arial"/>
                        </a:rPr>
                        <a:t>чувство вкуса;</a:t>
                      </a:r>
                    </a:p>
                    <a:p>
                      <a:pPr>
                        <a:buFont typeface="Arial"/>
                        <a:buChar char="•"/>
                      </a:pPr>
                      <a:r>
                        <a:rPr lang="ru-RU" sz="900" b="1" u="none" strike="noStrike" dirty="0">
                          <a:latin typeface="Arial"/>
                        </a:rPr>
                        <a:t>чувство гармонии;</a:t>
                      </a:r>
                    </a:p>
                    <a:p>
                      <a:pPr>
                        <a:buFont typeface="Arial"/>
                        <a:buChar char="•"/>
                      </a:pPr>
                      <a:r>
                        <a:rPr lang="ru-RU" sz="900" b="1" u="none" strike="noStrike" dirty="0">
                          <a:latin typeface="Arial"/>
                        </a:rPr>
                        <a:t>чувство симметрии.</a:t>
                      </a:r>
                    </a:p>
                  </a:txBody>
                  <a:tcPr marL="28575" marR="28575" marT="28575" marB="28575" anchor="ctr"/>
                </a:tc>
              </a:tr>
              <a:tr h="186413">
                <a:tc gridSpan="2">
                  <a:txBody>
                    <a:bodyPr/>
                    <a:lstStyle/>
                    <a:p>
                      <a:pPr algn="ctr"/>
                      <a:r>
                        <a:rPr lang="ru-RU" sz="1050" b="1" dirty="0">
                          <a:latin typeface="Verdana"/>
                        </a:rPr>
                        <a:t>Заболевания, противопоказанные для профессии </a:t>
                      </a:r>
                      <a:r>
                        <a:rPr lang="ru-RU" sz="1050" b="1" dirty="0" err="1">
                          <a:latin typeface="Verdana"/>
                        </a:rPr>
                        <a:t>профессии</a:t>
                      </a:r>
                      <a:r>
                        <a:rPr lang="ru-RU" sz="1050" b="1" dirty="0">
                          <a:latin typeface="Verdana"/>
                        </a:rPr>
                        <a:t> "Штукатур":</a:t>
                      </a:r>
                      <a:endParaRPr lang="ru-RU" sz="1050" dirty="0">
                        <a:latin typeface="Verdana"/>
                      </a:endParaRPr>
                    </a:p>
                  </a:txBody>
                  <a:tcPr marL="28575" marR="28575" marT="28575" marB="28575" anchor="ctr"/>
                </a:tc>
                <a:tc hMerge="1">
                  <a:txBody>
                    <a:bodyPr/>
                    <a:lstStyle/>
                    <a:p>
                      <a:endParaRPr lang="ru-RU"/>
                    </a:p>
                  </a:txBody>
                  <a:tcPr/>
                </a:tc>
              </a:tr>
              <a:tr h="1028630">
                <a:tc>
                  <a:txBody>
                    <a:bodyPr/>
                    <a:lstStyle/>
                    <a:p>
                      <a:pPr>
                        <a:buFont typeface="Arial"/>
                        <a:buChar char="•"/>
                      </a:pPr>
                      <a:r>
                        <a:rPr lang="ru-RU" sz="900" b="1" u="none" strike="noStrike" dirty="0">
                          <a:latin typeface="Arial"/>
                        </a:rPr>
                        <a:t>заболевания сердца или нарушения артериального давления;</a:t>
                      </a:r>
                    </a:p>
                    <a:p>
                      <a:pPr>
                        <a:buFont typeface="Arial"/>
                        <a:buChar char="•"/>
                      </a:pPr>
                      <a:r>
                        <a:rPr lang="ru-RU" sz="900" b="1" u="none" strike="noStrike" dirty="0">
                          <a:latin typeface="Arial"/>
                        </a:rPr>
                        <a:t>судороги, потери сознания;</a:t>
                      </a:r>
                    </a:p>
                    <a:p>
                      <a:pPr>
                        <a:buFont typeface="Arial"/>
                        <a:buChar char="•"/>
                      </a:pPr>
                      <a:r>
                        <a:rPr lang="ru-RU" sz="900" b="1" u="none" strike="noStrike" dirty="0">
                          <a:latin typeface="Arial"/>
                        </a:rPr>
                        <a:t>некорректируемое снижение остроты зрения;</a:t>
                      </a:r>
                    </a:p>
                    <a:p>
                      <a:pPr>
                        <a:buFont typeface="Arial"/>
                        <a:buChar char="•"/>
                      </a:pPr>
                      <a:r>
                        <a:rPr lang="ru-RU" sz="900" b="1" u="none" strike="noStrike" dirty="0">
                          <a:latin typeface="Arial"/>
                        </a:rPr>
                        <a:t>нарушение цветоразличения, бинокулярного зрения;</a:t>
                      </a:r>
                    </a:p>
                    <a:p>
                      <a:pPr>
                        <a:buFont typeface="Arial"/>
                        <a:buChar char="•"/>
                      </a:pPr>
                      <a:r>
                        <a:rPr lang="ru-RU" sz="900" b="1" u="none" strike="noStrike" dirty="0">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боязнь высоты;</a:t>
                      </a:r>
                    </a:p>
                    <a:p>
                      <a:pPr>
                        <a:buFont typeface="Arial"/>
                        <a:buChar char="•"/>
                      </a:pPr>
                      <a:r>
                        <a:rPr lang="ru-RU" sz="900" b="1" u="none" strike="noStrike" dirty="0">
                          <a:latin typeface="Arial"/>
                        </a:rPr>
                        <a:t>заболевания позвоночника, суставов или нижних конечностей;</a:t>
                      </a:r>
                    </a:p>
                    <a:p>
                      <a:pPr>
                        <a:buFont typeface="Arial"/>
                        <a:buChar char="•"/>
                      </a:pPr>
                      <a:r>
                        <a:rPr lang="ru-RU" sz="900" b="1" u="none" strike="noStrike" dirty="0">
                          <a:latin typeface="Arial"/>
                        </a:rPr>
                        <a:t>аллергии;</a:t>
                      </a:r>
                    </a:p>
                    <a:p>
                      <a:pPr>
                        <a:buFont typeface="Arial"/>
                        <a:buChar char="•"/>
                      </a:pPr>
                      <a:r>
                        <a:rPr lang="ru-RU" sz="900" b="1" u="none" strike="noStrike" dirty="0">
                          <a:latin typeface="Arial"/>
                        </a:rPr>
                        <a:t>кожные заболевания;</a:t>
                      </a:r>
                    </a:p>
                    <a:p>
                      <a:pPr>
                        <a:buFont typeface="Arial"/>
                        <a:buChar char="•"/>
                      </a:pPr>
                      <a:r>
                        <a:rPr lang="ru-RU" sz="900" b="1" u="none" strike="noStrike" dirty="0">
                          <a:latin typeface="Arial"/>
                        </a:rPr>
                        <a:t>заболевания органов дыхания;</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353204">
                <a:tc gridSpan="2">
                  <a:txBody>
                    <a:bodyPr/>
                    <a:lstStyle/>
                    <a:p>
                      <a:r>
                        <a:rPr lang="ru-RU" sz="1050" b="1" dirty="0">
                          <a:latin typeface="Verdana"/>
                        </a:rPr>
                        <a:t>Уровень образования профессии "Штукатур"</a:t>
                      </a:r>
                      <a:endParaRPr lang="ru-RU" sz="1050" dirty="0">
                        <a:latin typeface="Verdana"/>
                      </a:endParaRPr>
                    </a:p>
                    <a:p>
                      <a:r>
                        <a:rPr lang="ru-RU" sz="900" dirty="0">
                          <a:latin typeface="Verdana"/>
                        </a:rPr>
                        <a:t>Для овладения профессией "Штукатур"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508918"/>
          </a:xfrm>
        </p:spPr>
        <p:txBody>
          <a:bodyPr/>
          <a:lstStyle/>
          <a:p>
            <a:r>
              <a:rPr lang="ru-RU" sz="1200" b="1" dirty="0" smtClean="0"/>
              <a:t>Электрик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132070"/>
        </p:xfrm>
        <a:graphic>
          <a:graphicData uri="http://schemas.openxmlformats.org/drawingml/2006/table">
            <a:tbl>
              <a:tblPr firstRow="1" bandRow="1">
                <a:tableStyleId>{5C22544A-7EE6-4342-B048-85BDC9FD1C3A}</a:tableStyleId>
              </a:tblPr>
              <a:tblGrid>
                <a:gridCol w="4114800"/>
                <a:gridCol w="4114800"/>
              </a:tblGrid>
              <a:tr h="143751">
                <a:tc gridSpan="2">
                  <a:txBody>
                    <a:bodyPr/>
                    <a:lstStyle/>
                    <a:p>
                      <a:r>
                        <a:rPr lang="ru-RU" sz="1000" b="1" i="0" kern="1200" dirty="0" smtClean="0">
                          <a:solidFill>
                            <a:schemeClr val="lt1"/>
                          </a:solidFill>
                          <a:latin typeface="+mn-lt"/>
                          <a:ea typeface="+mn-ea"/>
                          <a:cs typeface="+mn-cs"/>
                        </a:rPr>
                        <a:t>Назначение профессии "Электрик":</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поддержание в работоспособном и безопасном состоянии бытового и промышленного электрооборудования, электросетей и систем.</a:t>
                      </a:r>
                      <a:endParaRPr lang="ru-RU" sz="800" dirty="0"/>
                    </a:p>
                  </a:txBody>
                  <a:tcPr/>
                </a:tc>
                <a:tc hMerge="1">
                  <a:txBody>
                    <a:bodyPr/>
                    <a:lstStyle/>
                    <a:p>
                      <a:endParaRPr lang="ru-RU" dirty="0"/>
                    </a:p>
                  </a:txBody>
                  <a:tcPr/>
                </a:tc>
              </a:tr>
              <a:tr h="800478">
                <a:tc gridSpan="2">
                  <a:txBody>
                    <a:bodyPr/>
                    <a:lstStyle/>
                    <a:p>
                      <a:r>
                        <a:rPr lang="ru-RU" sz="1000" b="1" i="0" kern="1200" dirty="0" smtClean="0">
                          <a:solidFill>
                            <a:schemeClr val="dk1"/>
                          </a:solidFill>
                          <a:latin typeface="+mn-lt"/>
                          <a:ea typeface="+mn-ea"/>
                          <a:cs typeface="+mn-cs"/>
                        </a:rPr>
                        <a:t>Основные решаемые задачи профессии "Электрик":</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разработка мероприятий, повышающих надежность кабельных и воздушных линий электропередачи;</a:t>
                      </a:r>
                    </a:p>
                    <a:p>
                      <a:r>
                        <a:rPr lang="ru-RU" sz="800" b="1" i="0" u="none" strike="noStrike" kern="1200" dirty="0" smtClean="0">
                          <a:solidFill>
                            <a:schemeClr val="dk1"/>
                          </a:solidFill>
                          <a:latin typeface="+mn-lt"/>
                          <a:ea typeface="+mn-ea"/>
                          <a:cs typeface="+mn-cs"/>
                        </a:rPr>
                        <a:t>на предприятии:</a:t>
                      </a:r>
                    </a:p>
                    <a:p>
                      <a:pPr lvl="1"/>
                      <a:r>
                        <a:rPr lang="ru-RU" sz="800" b="1" i="0" u="none" strike="noStrike" kern="1200" dirty="0" smtClean="0">
                          <a:solidFill>
                            <a:schemeClr val="dk1"/>
                          </a:solidFill>
                          <a:latin typeface="+mn-lt"/>
                          <a:ea typeface="+mn-ea"/>
                          <a:cs typeface="+mn-cs"/>
                        </a:rPr>
                        <a:t>организация бесперебойного снабжения производственных процессов электроэнергией (проектирование, монтаж, наладка, эксплуатация и ремонт электротехнических установок и комплексов различного назначения: наружных и внутренних электроустановок, </a:t>
                      </a:r>
                      <a:r>
                        <a:rPr lang="ru-RU" sz="800" b="1" i="0" u="none" strike="noStrike" kern="1200" dirty="0" err="1" smtClean="0">
                          <a:solidFill>
                            <a:schemeClr val="dk1"/>
                          </a:solidFill>
                          <a:latin typeface="+mn-lt"/>
                          <a:ea typeface="+mn-ea"/>
                          <a:cs typeface="+mn-cs"/>
                        </a:rPr>
                        <a:t>электроподстанций</a:t>
                      </a:r>
                      <a:r>
                        <a:rPr lang="ru-RU" sz="800" b="1" i="0" u="none" strike="noStrike" kern="1200" dirty="0" smtClean="0">
                          <a:solidFill>
                            <a:schemeClr val="dk1"/>
                          </a:solidFill>
                          <a:latin typeface="+mn-lt"/>
                          <a:ea typeface="+mn-ea"/>
                          <a:cs typeface="+mn-cs"/>
                        </a:rPr>
                        <a:t>, кабельных и воздушных линий распределительных устройств, генераторов, трансформаторов, высоковольтных выключателей, электродвигателей и т.п.), его рационального и экономного расходования;</a:t>
                      </a:r>
                    </a:p>
                    <a:p>
                      <a:pPr lvl="1"/>
                      <a:r>
                        <a:rPr lang="ru-RU" sz="800" b="1" i="0" u="none" strike="noStrike" kern="1200" dirty="0" smtClean="0">
                          <a:solidFill>
                            <a:schemeClr val="dk1"/>
                          </a:solidFill>
                          <a:latin typeface="+mn-lt"/>
                          <a:ea typeface="+mn-ea"/>
                          <a:cs typeface="+mn-cs"/>
                        </a:rPr>
                        <a:t>внедрение и эксплуатация систем учета;</a:t>
                      </a:r>
                    </a:p>
                    <a:p>
                      <a:pPr lvl="1"/>
                      <a:r>
                        <a:rPr lang="ru-RU" sz="800" b="1" i="0" u="none" strike="noStrike" kern="1200" dirty="0" smtClean="0">
                          <a:solidFill>
                            <a:schemeClr val="dk1"/>
                          </a:solidFill>
                          <a:latin typeface="+mn-lt"/>
                          <a:ea typeface="+mn-ea"/>
                          <a:cs typeface="+mn-cs"/>
                        </a:rPr>
                        <a:t>разработка, монтаж, наладка и эксплуатация электрооборудования.</a:t>
                      </a:r>
                    </a:p>
                    <a:p>
                      <a:endParaRPr lang="ru-RU" sz="800" dirty="0"/>
                    </a:p>
                  </a:txBody>
                  <a:tcPr/>
                </a:tc>
                <a:tc hMerge="1">
                  <a:txBody>
                    <a:bodyPr/>
                    <a:lstStyle/>
                    <a:p>
                      <a:endParaRPr lang="ru-RU" dirty="0"/>
                    </a:p>
                  </a:txBody>
                  <a:tcPr/>
                </a:tc>
              </a:tr>
              <a:tr h="143751">
                <a:tc gridSpan="2">
                  <a:txBody>
                    <a:bodyPr/>
                    <a:lstStyle/>
                    <a:p>
                      <a:pPr algn="ctr"/>
                      <a:r>
                        <a:rPr lang="ru-RU" sz="1000" b="1" dirty="0">
                          <a:latin typeface="Verdana"/>
                        </a:rPr>
                        <a:t>Профессионально–важные качества профессии "Электрик":</a:t>
                      </a:r>
                      <a:endParaRPr lang="ru-RU" sz="1000" dirty="0">
                        <a:latin typeface="Verdana"/>
                      </a:endParaRPr>
                    </a:p>
                  </a:txBody>
                  <a:tcPr marL="28575" marR="28575" marT="28575" marB="28575" anchor="ctr"/>
                </a:tc>
                <a:tc hMerge="1">
                  <a:txBody>
                    <a:bodyPr/>
                    <a:lstStyle/>
                    <a:p>
                      <a:endParaRPr lang="ru-RU"/>
                    </a:p>
                  </a:txBody>
                  <a:tcPr/>
                </a:tc>
              </a:tr>
              <a:tr h="1269989">
                <a:tc>
                  <a:txBody>
                    <a:bodyPr/>
                    <a:lstStyle/>
                    <a:p>
                      <a:pPr>
                        <a:buFont typeface="Arial"/>
                        <a:buChar char="•"/>
                      </a:pPr>
                      <a:r>
                        <a:rPr lang="ru-RU" sz="800" b="1" u="none" strike="noStrike" dirty="0">
                          <a:latin typeface="Arial"/>
                        </a:rPr>
                        <a:t>аккуратность;</a:t>
                      </a:r>
                    </a:p>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педантичность;</a:t>
                      </a:r>
                    </a:p>
                    <a:p>
                      <a:pPr>
                        <a:buFont typeface="Arial"/>
                        <a:buChar char="•"/>
                      </a:pPr>
                      <a:r>
                        <a:rPr lang="ru-RU" sz="800" b="1" u="none" strike="noStrike" dirty="0">
                          <a:latin typeface="Arial"/>
                        </a:rPr>
                        <a:t>самостоятельность;</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различным признакам;</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логичность мышления;</a:t>
                      </a:r>
                    </a:p>
                  </a:txBody>
                  <a:tcPr marL="28575" marR="28575" marT="28575" marB="28575" anchor="ctr"/>
                </a:tc>
                <a:tc>
                  <a:txBody>
                    <a:bodyPr/>
                    <a:lstStyle/>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память на условные обозначения (знаки, символы, планы, схемы, графики);</a:t>
                      </a:r>
                    </a:p>
                    <a:p>
                      <a:pPr>
                        <a:buFont typeface="Arial"/>
                        <a:buChar char="•"/>
                      </a:pPr>
                      <a:r>
                        <a:rPr lang="ru-RU" sz="800" b="1" u="none" strike="noStrike" dirty="0">
                          <a:latin typeface="Arial"/>
                        </a:rPr>
                        <a:t>хорошая координация движений ведущей руки;</a:t>
                      </a:r>
                    </a:p>
                    <a:p>
                      <a:pPr>
                        <a:buFont typeface="Arial"/>
                        <a:buChar char="•"/>
                      </a:pPr>
                      <a:r>
                        <a:rPr lang="ru-RU" sz="800" b="1" u="none" strike="noStrike" dirty="0" err="1">
                          <a:latin typeface="Arial"/>
                        </a:rPr>
                        <a:t>навки</a:t>
                      </a:r>
                      <a:r>
                        <a:rPr lang="ru-RU" sz="800" b="1" u="none" strike="noStrike" dirty="0">
                          <a:latin typeface="Arial"/>
                        </a:rPr>
                        <a:t> точной манипуляции и ловкость;</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навыки черчения;</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склонность к конструированию и проектированию;</a:t>
                      </a:r>
                    </a:p>
                    <a:p>
                      <a:pPr>
                        <a:buFont typeface="Arial"/>
                        <a:buChar char="•"/>
                      </a:pPr>
                      <a:r>
                        <a:rPr lang="ru-RU" sz="800" b="1" u="none" strike="noStrike" dirty="0">
                          <a:latin typeface="Arial"/>
                        </a:rPr>
                        <a:t>умение правильно и эффективно распределять время.</a:t>
                      </a:r>
                    </a:p>
                  </a:txBody>
                  <a:tcPr marL="28575" marR="28575" marT="28575" marB="28575" anchor="ctr"/>
                </a:tc>
              </a:tr>
              <a:tr h="143751">
                <a:tc gridSpan="2">
                  <a:txBody>
                    <a:bodyPr/>
                    <a:lstStyle/>
                    <a:p>
                      <a:pPr algn="ctr"/>
                      <a:r>
                        <a:rPr lang="ru-RU" sz="1000" b="1" dirty="0">
                          <a:latin typeface="Verdana"/>
                        </a:rPr>
                        <a:t>Заболевания, противопоказанные для профессии "Электрик":</a:t>
                      </a:r>
                      <a:endParaRPr lang="ru-RU" sz="1000" dirty="0">
                        <a:latin typeface="Verdana"/>
                      </a:endParaRPr>
                    </a:p>
                  </a:txBody>
                  <a:tcPr marL="28575" marR="28575" marT="28575" marB="28575" anchor="ctr"/>
                </a:tc>
                <a:tc hMerge="1">
                  <a:txBody>
                    <a:bodyPr/>
                    <a:lstStyle/>
                    <a:p>
                      <a:endParaRPr lang="ru-RU"/>
                    </a:p>
                  </a:txBody>
                  <a:tcPr/>
                </a:tc>
              </a:tr>
              <a:tr h="695287">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287502">
                <a:tc gridSpan="2">
                  <a:txBody>
                    <a:bodyPr/>
                    <a:lstStyle/>
                    <a:p>
                      <a:r>
                        <a:rPr lang="ru-RU" sz="1000" b="1" dirty="0">
                          <a:latin typeface="Verdana"/>
                        </a:rPr>
                        <a:t>Уровень образования профессии "Электрик"</a:t>
                      </a:r>
                      <a:endParaRPr lang="ru-RU" sz="1000" dirty="0">
                        <a:latin typeface="Verdana"/>
                      </a:endParaRPr>
                    </a:p>
                    <a:p>
                      <a:r>
                        <a:rPr lang="ru-RU" sz="800" dirty="0">
                          <a:latin typeface="Verdana"/>
                        </a:rPr>
                        <a:t>Для овладения профессией "Электрик" необходимо средние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94320"/>
          </a:xfrm>
        </p:spPr>
        <p:txBody>
          <a:bodyPr>
            <a:normAutofit/>
          </a:bodyPr>
          <a:lstStyle/>
          <a:p>
            <a:r>
              <a:rPr lang="ru-RU" sz="1600" b="1" dirty="0"/>
              <a:t>Бармен</a:t>
            </a:r>
            <a:endParaRPr lang="ru-RU" sz="1600" dirty="0"/>
          </a:p>
        </p:txBody>
      </p:sp>
      <p:graphicFrame>
        <p:nvGraphicFramePr>
          <p:cNvPr id="4" name="Содержимое 3"/>
          <p:cNvGraphicFramePr>
            <a:graphicFrameLocks noGrp="1"/>
          </p:cNvGraphicFramePr>
          <p:nvPr>
            <p:ph idx="1"/>
          </p:nvPr>
        </p:nvGraphicFramePr>
        <p:xfrm>
          <a:off x="251520" y="548679"/>
          <a:ext cx="8712968" cy="6214905"/>
        </p:xfrm>
        <a:graphic>
          <a:graphicData uri="http://schemas.openxmlformats.org/drawingml/2006/table">
            <a:tbl>
              <a:tblPr firstRow="1" bandRow="1">
                <a:tableStyleId>{5C22544A-7EE6-4342-B048-85BDC9FD1C3A}</a:tableStyleId>
              </a:tblPr>
              <a:tblGrid>
                <a:gridCol w="4356484"/>
                <a:gridCol w="4356484"/>
              </a:tblGrid>
              <a:tr h="370805">
                <a:tc gridSpan="2">
                  <a:txBody>
                    <a:bodyPr/>
                    <a:lstStyle/>
                    <a:p>
                      <a:r>
                        <a:rPr lang="ru-RU" sz="1400" b="1" i="0" kern="1200" dirty="0" smtClean="0">
                          <a:solidFill>
                            <a:schemeClr val="bg1"/>
                          </a:solidFill>
                          <a:latin typeface="+mn-lt"/>
                          <a:ea typeface="+mn-ea"/>
                          <a:cs typeface="+mn-cs"/>
                        </a:rPr>
                        <a:t>Назначение профессии </a:t>
                      </a:r>
                      <a:r>
                        <a:rPr lang="ru-RU" sz="1100" b="1" i="0" kern="1200" dirty="0" smtClean="0">
                          <a:solidFill>
                            <a:schemeClr val="bg1"/>
                          </a:solidFill>
                          <a:latin typeface="+mn-lt"/>
                          <a:ea typeface="+mn-ea"/>
                          <a:cs typeface="+mn-cs"/>
                        </a:rPr>
                        <a:t>: принятие и выполнение заказа посетителя бара</a:t>
                      </a:r>
                      <a:r>
                        <a:rPr lang="ru-RU" sz="1100" b="1" i="0" kern="1200" dirty="0" smtClean="0">
                          <a:solidFill>
                            <a:schemeClr val="tx1"/>
                          </a:solidFill>
                          <a:latin typeface="+mn-lt"/>
                          <a:ea typeface="+mn-ea"/>
                          <a:cs typeface="+mn-cs"/>
                        </a:rPr>
                        <a:t>.</a:t>
                      </a:r>
                      <a:endParaRPr lang="ru-RU" sz="1100" b="1" i="0" dirty="0">
                        <a:solidFill>
                          <a:schemeClr val="tx1"/>
                        </a:solidFill>
                        <a:latin typeface="+mn-lt"/>
                      </a:endParaRPr>
                    </a:p>
                  </a:txBody>
                  <a:tcPr/>
                </a:tc>
                <a:tc hMerge="1">
                  <a:txBody>
                    <a:bodyPr/>
                    <a:lstStyle/>
                    <a:p>
                      <a:endParaRPr lang="ru-RU" dirty="0"/>
                    </a:p>
                  </a:txBody>
                  <a:tcPr/>
                </a:tc>
              </a:tr>
              <a:tr h="1121096">
                <a:tc gridSpan="2">
                  <a:txBody>
                    <a:bodyPr/>
                    <a:lstStyle/>
                    <a:p>
                      <a:r>
                        <a:rPr lang="ru-RU" sz="1400" b="1" i="0" kern="1200" dirty="0" smtClean="0">
                          <a:solidFill>
                            <a:schemeClr val="tx1"/>
                          </a:solidFill>
                          <a:latin typeface="+mn-lt"/>
                          <a:ea typeface="+mn-ea"/>
                          <a:cs typeface="+mn-cs"/>
                        </a:rPr>
                        <a:t>Основные решаемые задачи:</a:t>
                      </a:r>
                      <a:endParaRPr lang="ru-RU" sz="1400" b="1" i="0" dirty="0" smtClean="0">
                        <a:solidFill>
                          <a:schemeClr val="tx1"/>
                        </a:solidFill>
                        <a:latin typeface="+mn-lt"/>
                      </a:endParaRPr>
                    </a:p>
                    <a:p>
                      <a:r>
                        <a:rPr lang="ru-RU" sz="1100" b="1" i="0" u="none" strike="noStrike" kern="1200" dirty="0" smtClean="0">
                          <a:solidFill>
                            <a:schemeClr val="tx1"/>
                          </a:solidFill>
                          <a:latin typeface="+mn-lt"/>
                          <a:ea typeface="+mn-ea"/>
                          <a:cs typeface="+mn-cs"/>
                        </a:rPr>
                        <a:t>приготовление напитков, коктейлей, десертов;</a:t>
                      </a:r>
                    </a:p>
                    <a:p>
                      <a:r>
                        <a:rPr lang="ru-RU" sz="1100" b="1" i="0" u="none" strike="noStrike" kern="1200" dirty="0" smtClean="0">
                          <a:solidFill>
                            <a:schemeClr val="tx1"/>
                          </a:solidFill>
                          <a:latin typeface="+mn-lt"/>
                          <a:ea typeface="+mn-ea"/>
                          <a:cs typeface="+mn-cs"/>
                        </a:rPr>
                        <a:t>получение оплаты заказа;</a:t>
                      </a:r>
                    </a:p>
                    <a:p>
                      <a:r>
                        <a:rPr lang="ru-RU" sz="1100" b="1" i="0" u="none" strike="noStrike" kern="1200" dirty="0" smtClean="0">
                          <a:solidFill>
                            <a:schemeClr val="tx1"/>
                          </a:solidFill>
                          <a:latin typeface="+mn-lt"/>
                          <a:ea typeface="+mn-ea"/>
                          <a:cs typeface="+mn-cs"/>
                        </a:rPr>
                        <a:t>ведение кассы;</a:t>
                      </a:r>
                    </a:p>
                    <a:p>
                      <a:r>
                        <a:rPr lang="ru-RU" sz="1100" b="1" i="0" u="none" strike="noStrike" kern="1200" dirty="0" smtClean="0">
                          <a:solidFill>
                            <a:schemeClr val="tx1"/>
                          </a:solidFill>
                          <a:latin typeface="+mn-lt"/>
                          <a:ea typeface="+mn-ea"/>
                          <a:cs typeface="+mn-cs"/>
                        </a:rPr>
                        <a:t>контроль за качеством продуктов;</a:t>
                      </a:r>
                    </a:p>
                    <a:p>
                      <a:r>
                        <a:rPr lang="ru-RU" sz="1100" b="1" i="0" u="none" strike="noStrike" kern="1200" dirty="0" smtClean="0">
                          <a:solidFill>
                            <a:schemeClr val="tx1"/>
                          </a:solidFill>
                          <a:latin typeface="+mn-lt"/>
                          <a:ea typeface="+mn-ea"/>
                          <a:cs typeface="+mn-cs"/>
                        </a:rPr>
                        <a:t>несение материальной ответственности за реализуемую продукцию.</a:t>
                      </a:r>
                      <a:endParaRPr lang="ru-RU" sz="1100" b="1" i="0" dirty="0">
                        <a:solidFill>
                          <a:schemeClr val="tx1"/>
                        </a:solidFill>
                        <a:latin typeface="+mn-lt"/>
                      </a:endParaRPr>
                    </a:p>
                  </a:txBody>
                  <a:tcPr/>
                </a:tc>
                <a:tc hMerge="1">
                  <a:txBody>
                    <a:bodyPr/>
                    <a:lstStyle/>
                    <a:p>
                      <a:endParaRPr lang="ru-RU" dirty="0"/>
                    </a:p>
                  </a:txBody>
                  <a:tcPr/>
                </a:tc>
              </a:tr>
              <a:tr h="370805">
                <a:tc gridSpan="2">
                  <a:txBody>
                    <a:bodyPr/>
                    <a:lstStyle/>
                    <a:p>
                      <a:pPr algn="ctr"/>
                      <a:r>
                        <a:rPr lang="ru-RU" sz="1400" b="1" i="0" dirty="0">
                          <a:latin typeface="+mn-lt"/>
                        </a:rPr>
                        <a:t>Профессионально–важные </a:t>
                      </a:r>
                      <a:r>
                        <a:rPr lang="ru-RU" sz="1400" b="1" i="0" dirty="0" smtClean="0">
                          <a:latin typeface="+mn-lt"/>
                        </a:rPr>
                        <a:t>качества:</a:t>
                      </a:r>
                      <a:endParaRPr lang="ru-RU" sz="1400" b="1" i="0" dirty="0">
                        <a:latin typeface="+mn-lt"/>
                      </a:endParaRPr>
                    </a:p>
                  </a:txBody>
                  <a:tcPr marL="28575" marR="28575" marT="28575" marB="28575" anchor="ctr"/>
                </a:tc>
                <a:tc hMerge="1">
                  <a:txBody>
                    <a:bodyPr/>
                    <a:lstStyle/>
                    <a:p>
                      <a:endParaRPr lang="ru-RU"/>
                    </a:p>
                  </a:txBody>
                  <a:tcPr/>
                </a:tc>
              </a:tr>
              <a:tr h="2068634">
                <a:tc>
                  <a:txBody>
                    <a:bodyPr/>
                    <a:lstStyle/>
                    <a:p>
                      <a:pPr>
                        <a:buFont typeface="Arial"/>
                        <a:buChar char="•"/>
                      </a:pPr>
                      <a:r>
                        <a:rPr lang="ru-RU" sz="1100" b="1" i="0" u="none" strike="noStrike" dirty="0">
                          <a:latin typeface="+mn-lt"/>
                        </a:rPr>
                        <a:t>аккуратность в работе;</a:t>
                      </a:r>
                    </a:p>
                    <a:p>
                      <a:pPr>
                        <a:buFont typeface="Arial"/>
                        <a:buChar char="•"/>
                      </a:pPr>
                      <a:r>
                        <a:rPr lang="ru-RU" sz="1100" b="1" i="0" u="none" strike="noStrike" dirty="0">
                          <a:latin typeface="+mn-lt"/>
                        </a:rPr>
                        <a:t>способность к переключениям с одной деятельности на другую;</a:t>
                      </a:r>
                    </a:p>
                    <a:p>
                      <a:pPr>
                        <a:buFont typeface="Arial"/>
                        <a:buChar char="•"/>
                      </a:pPr>
                      <a:r>
                        <a:rPr lang="ru-RU" sz="1100" b="1" i="0" u="none" strike="noStrike" dirty="0">
                          <a:latin typeface="+mn-lt"/>
                        </a:rPr>
                        <a:t>ручная ловкость;</a:t>
                      </a:r>
                    </a:p>
                    <a:p>
                      <a:pPr>
                        <a:buFont typeface="Arial"/>
                        <a:buChar char="•"/>
                      </a:pPr>
                      <a:r>
                        <a:rPr lang="ru-RU" sz="1100" b="1" i="0" u="none" strike="noStrike" dirty="0">
                          <a:latin typeface="+mn-lt"/>
                        </a:rPr>
                        <a:t>способность узнавать и различать вкусовые ощущения;</a:t>
                      </a:r>
                    </a:p>
                    <a:p>
                      <a:pPr>
                        <a:buFont typeface="Arial"/>
                        <a:buChar char="•"/>
                      </a:pPr>
                      <a:r>
                        <a:rPr lang="ru-RU" sz="1100" b="1" i="0" u="none" strike="noStrike" dirty="0">
                          <a:latin typeface="+mn-lt"/>
                        </a:rPr>
                        <a:t>хороший глазомер;</a:t>
                      </a:r>
                    </a:p>
                    <a:p>
                      <a:pPr>
                        <a:buFont typeface="Arial"/>
                        <a:buChar char="•"/>
                      </a:pPr>
                      <a:r>
                        <a:rPr lang="ru-RU" sz="1100" b="1" i="0" u="none" strike="noStrike" dirty="0">
                          <a:latin typeface="+mn-lt"/>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1100" b="1" i="0" u="none" strike="noStrike" dirty="0">
                          <a:latin typeface="+mn-lt"/>
                        </a:rPr>
                        <a:t>помехоустойчивость внимания;</a:t>
                      </a:r>
                    </a:p>
                    <a:p>
                      <a:pPr>
                        <a:buFont typeface="Arial"/>
                        <a:buChar char="•"/>
                      </a:pPr>
                      <a:r>
                        <a:rPr lang="ru-RU" sz="1100" b="1" i="0" u="none" strike="noStrike" dirty="0">
                          <a:latin typeface="+mn-lt"/>
                        </a:rPr>
                        <a:t>динамичность мышления;</a:t>
                      </a:r>
                    </a:p>
                    <a:p>
                      <a:pPr>
                        <a:buFont typeface="Arial"/>
                        <a:buChar char="•"/>
                      </a:pPr>
                      <a:r>
                        <a:rPr lang="ru-RU" sz="1100" b="1" i="0" u="none" strike="noStrike" dirty="0">
                          <a:latin typeface="+mn-lt"/>
                        </a:rPr>
                        <a:t>вкусовая память;</a:t>
                      </a:r>
                    </a:p>
                    <a:p>
                      <a:pPr>
                        <a:buFont typeface="Arial"/>
                        <a:buChar char="•"/>
                      </a:pPr>
                      <a:r>
                        <a:rPr lang="ru-RU" sz="1100" b="1" i="0" u="none" strike="noStrike" dirty="0">
                          <a:latin typeface="+mn-lt"/>
                        </a:rPr>
                        <a:t>развитая долговременная и оперативна память;</a:t>
                      </a:r>
                    </a:p>
                  </a:txBody>
                  <a:tcPr marL="28575" marR="28575" marT="28575" marB="28575" anchor="ctr"/>
                </a:tc>
                <a:tc>
                  <a:txBody>
                    <a:bodyPr/>
                    <a:lstStyle/>
                    <a:p>
                      <a:pPr>
                        <a:buFont typeface="Arial"/>
                        <a:buChar char="•"/>
                      </a:pPr>
                      <a:r>
                        <a:rPr lang="ru-RU" sz="1100" b="1" i="0" u="none" strike="noStrike" dirty="0">
                          <a:latin typeface="+mn-lt"/>
                        </a:rPr>
                        <a:t>кинестетическая память (</a:t>
                      </a:r>
                      <a:r>
                        <a:rPr lang="ru-RU" sz="1100" b="1" i="0" u="none" strike="noStrike" dirty="0" err="1">
                          <a:latin typeface="+mn-lt"/>
                        </a:rPr>
                        <a:t>память</a:t>
                      </a:r>
                      <a:r>
                        <a:rPr lang="ru-RU" sz="1100" b="1" i="0" u="none" strike="noStrike" dirty="0">
                          <a:latin typeface="+mn-lt"/>
                        </a:rPr>
                        <a:t> на движения);</a:t>
                      </a:r>
                    </a:p>
                    <a:p>
                      <a:pPr>
                        <a:buFont typeface="Arial"/>
                        <a:buChar char="•"/>
                      </a:pPr>
                      <a:r>
                        <a:rPr lang="ru-RU" sz="1100" b="1" i="0" u="none" strike="noStrike" dirty="0">
                          <a:latin typeface="+mn-lt"/>
                        </a:rPr>
                        <a:t>обонятельная память;</a:t>
                      </a:r>
                    </a:p>
                    <a:p>
                      <a:pPr>
                        <a:buFont typeface="Arial"/>
                        <a:buChar char="•"/>
                      </a:pPr>
                      <a:r>
                        <a:rPr lang="ru-RU" sz="1100" b="1" i="0" u="none" strike="noStrike" dirty="0">
                          <a:latin typeface="+mn-lt"/>
                        </a:rPr>
                        <a:t>координация движений обеих рук;</a:t>
                      </a:r>
                    </a:p>
                    <a:p>
                      <a:pPr>
                        <a:buFont typeface="Arial"/>
                        <a:buChar char="•"/>
                      </a:pPr>
                      <a:r>
                        <a:rPr lang="ru-RU" sz="1100" b="1" i="0" u="none" strike="noStrike" dirty="0">
                          <a:latin typeface="+mn-lt"/>
                        </a:rPr>
                        <a:t>навыки точной манипуляции и ловкость;</a:t>
                      </a:r>
                    </a:p>
                    <a:p>
                      <a:pPr>
                        <a:buFont typeface="Arial"/>
                        <a:buChar char="•"/>
                      </a:pPr>
                      <a:r>
                        <a:rPr lang="ru-RU" sz="1100" b="1" i="0" u="none" strike="noStrike" dirty="0">
                          <a:latin typeface="+mn-lt"/>
                        </a:rPr>
                        <a:t>отсутствие дрожания рук;</a:t>
                      </a:r>
                    </a:p>
                    <a:p>
                      <a:pPr>
                        <a:buFont typeface="Arial"/>
                        <a:buChar char="•"/>
                      </a:pPr>
                      <a:r>
                        <a:rPr lang="ru-RU" sz="1100" b="1" i="0" u="none" strike="noStrike" dirty="0">
                          <a:latin typeface="+mn-lt"/>
                        </a:rPr>
                        <a:t>коммуникабельность;</a:t>
                      </a:r>
                    </a:p>
                    <a:p>
                      <a:pPr>
                        <a:buFont typeface="Arial"/>
                        <a:buChar char="•"/>
                      </a:pPr>
                      <a:r>
                        <a:rPr lang="ru-RU" sz="1100" b="1" i="0" u="none" strike="noStrike" dirty="0">
                          <a:latin typeface="+mn-lt"/>
                        </a:rPr>
                        <a:t>сохранение работоспособности при развивающемся утомлении;</a:t>
                      </a:r>
                    </a:p>
                    <a:p>
                      <a:pPr>
                        <a:buFont typeface="Arial"/>
                        <a:buChar char="•"/>
                      </a:pPr>
                      <a:r>
                        <a:rPr lang="ru-RU" sz="1100" b="1" i="0" u="none" strike="noStrike" dirty="0">
                          <a:latin typeface="+mn-lt"/>
                        </a:rPr>
                        <a:t>активность;</a:t>
                      </a:r>
                    </a:p>
                    <a:p>
                      <a:pPr>
                        <a:buFont typeface="Arial"/>
                        <a:buChar char="•"/>
                      </a:pPr>
                      <a:r>
                        <a:rPr lang="ru-RU" sz="1100" b="1" i="0" u="none" strike="noStrike" dirty="0">
                          <a:latin typeface="+mn-lt"/>
                        </a:rPr>
                        <a:t>нервно–эмоциональная устойчивость (выносливость к эмоциональным нагрузкам);</a:t>
                      </a:r>
                    </a:p>
                    <a:p>
                      <a:pPr>
                        <a:buFont typeface="Arial"/>
                        <a:buChar char="•"/>
                      </a:pPr>
                      <a:r>
                        <a:rPr lang="ru-RU" sz="1100" b="1" i="0" u="none" strike="noStrike" dirty="0">
                          <a:latin typeface="+mn-lt"/>
                        </a:rPr>
                        <a:t>умение обращаться с </a:t>
                      </a:r>
                      <a:r>
                        <a:rPr lang="ru-RU" sz="1100" b="1" i="0" u="none" strike="noStrike" dirty="0" err="1">
                          <a:latin typeface="+mn-lt"/>
                        </a:rPr>
                        <a:t>барными</a:t>
                      </a:r>
                      <a:r>
                        <a:rPr lang="ru-RU" sz="1100" b="1" i="0" u="none" strike="noStrike" dirty="0">
                          <a:latin typeface="+mn-lt"/>
                        </a:rPr>
                        <a:t> аксессуарами.</a:t>
                      </a:r>
                    </a:p>
                  </a:txBody>
                  <a:tcPr marL="28575" marR="28575" marT="28575" marB="28575" anchor="ctr"/>
                </a:tc>
              </a:tr>
              <a:tr h="370805">
                <a:tc gridSpan="2">
                  <a:txBody>
                    <a:bodyPr/>
                    <a:lstStyle/>
                    <a:p>
                      <a:pPr algn="ctr"/>
                      <a:r>
                        <a:rPr lang="ru-RU" sz="1400" b="1" i="0" dirty="0">
                          <a:latin typeface="+mn-lt"/>
                        </a:rPr>
                        <a:t>Заболевания, противопоказанные для </a:t>
                      </a:r>
                      <a:r>
                        <a:rPr lang="ru-RU" sz="1400" b="1" i="0" dirty="0" smtClean="0">
                          <a:latin typeface="+mn-lt"/>
                        </a:rPr>
                        <a:t>профессии:</a:t>
                      </a:r>
                      <a:endParaRPr lang="ru-RU" sz="1400" b="1" i="0" dirty="0">
                        <a:latin typeface="+mn-lt"/>
                      </a:endParaRPr>
                    </a:p>
                  </a:txBody>
                  <a:tcPr marL="28575" marR="28575" marT="28575" marB="28575" anchor="ctr"/>
                </a:tc>
                <a:tc hMerge="1">
                  <a:txBody>
                    <a:bodyPr/>
                    <a:lstStyle/>
                    <a:p>
                      <a:endParaRPr lang="ru-RU"/>
                    </a:p>
                  </a:txBody>
                  <a:tcPr/>
                </a:tc>
              </a:tr>
              <a:tr h="1230514">
                <a:tc>
                  <a:txBody>
                    <a:bodyPr/>
                    <a:lstStyle/>
                    <a:p>
                      <a:pPr>
                        <a:buFont typeface="Arial"/>
                        <a:buChar char="•"/>
                      </a:pPr>
                      <a:r>
                        <a:rPr lang="ru-RU" sz="1100" b="1" i="0" u="none" strike="noStrike" dirty="0">
                          <a:latin typeface="+mn-lt"/>
                        </a:rPr>
                        <a:t>нервно–психические расстройства;</a:t>
                      </a:r>
                    </a:p>
                    <a:p>
                      <a:pPr>
                        <a:buFont typeface="Arial"/>
                        <a:buChar char="•"/>
                      </a:pPr>
                      <a:r>
                        <a:rPr lang="ru-RU" sz="1100" b="1" i="0" u="none" strike="noStrike" dirty="0">
                          <a:latin typeface="+mn-lt"/>
                        </a:rPr>
                        <a:t>судороги, потери сознания;</a:t>
                      </a:r>
                    </a:p>
                    <a:p>
                      <a:pPr>
                        <a:buFont typeface="Arial"/>
                        <a:buChar char="•"/>
                      </a:pPr>
                      <a:r>
                        <a:rPr lang="ru-RU" sz="1100" b="1" i="0" u="none" strike="noStrike" dirty="0">
                          <a:latin typeface="+mn-lt"/>
                        </a:rPr>
                        <a:t>употребление наркотиков, зависимость от алкоголя;</a:t>
                      </a:r>
                    </a:p>
                    <a:p>
                      <a:pPr>
                        <a:buFont typeface="Arial"/>
                        <a:buChar char="•"/>
                      </a:pPr>
                      <a:r>
                        <a:rPr lang="ru-RU" sz="1100" b="1" i="0" u="none" strike="noStrike" dirty="0">
                          <a:latin typeface="+mn-lt"/>
                        </a:rPr>
                        <a:t>некорректируемое снижение остроты зрения;</a:t>
                      </a:r>
                    </a:p>
                    <a:p>
                      <a:pPr>
                        <a:buFont typeface="Arial"/>
                        <a:buChar char="•"/>
                      </a:pPr>
                      <a:r>
                        <a:rPr lang="ru-RU" sz="1100" b="1" i="0" u="none" strike="noStrike" dirty="0">
                          <a:latin typeface="+mn-lt"/>
                        </a:rPr>
                        <a:t>нарушение цветоразличения, бинокулярного зрения;</a:t>
                      </a:r>
                    </a:p>
                    <a:p>
                      <a:pPr>
                        <a:buFont typeface="Arial"/>
                        <a:buChar char="•"/>
                      </a:pPr>
                      <a:r>
                        <a:rPr lang="ru-RU" sz="1100" b="1" i="0" u="none" strike="noStrike" dirty="0">
                          <a:latin typeface="+mn-lt"/>
                        </a:rPr>
                        <a:t>расстройства слуха;</a:t>
                      </a:r>
                    </a:p>
                    <a:p>
                      <a:pPr>
                        <a:buFont typeface="Arial"/>
                        <a:buChar char="•"/>
                      </a:pPr>
                      <a:r>
                        <a:rPr lang="ru-RU" sz="1100" b="1" i="0" u="none" strike="noStrike" dirty="0">
                          <a:latin typeface="+mn-lt"/>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1100" b="1" i="0" u="none" strike="noStrike" dirty="0">
                          <a:latin typeface="+mn-lt"/>
                        </a:rPr>
                        <a:t>расстройства координации движений;</a:t>
                      </a:r>
                    </a:p>
                    <a:p>
                      <a:pPr>
                        <a:buFont typeface="Arial"/>
                        <a:buChar char="•"/>
                      </a:pPr>
                      <a:r>
                        <a:rPr lang="ru-RU" sz="1100" b="1" i="0" u="none" strike="noStrike" dirty="0">
                          <a:latin typeface="+mn-lt"/>
                        </a:rPr>
                        <a:t>дрожание рук;</a:t>
                      </a:r>
                    </a:p>
                    <a:p>
                      <a:pPr>
                        <a:buFont typeface="Arial"/>
                        <a:buChar char="•"/>
                      </a:pPr>
                      <a:r>
                        <a:rPr lang="ru-RU" sz="1100" b="1" i="0" u="none" strike="noStrike" dirty="0">
                          <a:latin typeface="+mn-lt"/>
                        </a:rPr>
                        <a:t>расстройства речи;</a:t>
                      </a:r>
                    </a:p>
                    <a:p>
                      <a:pPr>
                        <a:buFont typeface="Arial"/>
                        <a:buChar char="•"/>
                      </a:pPr>
                      <a:r>
                        <a:rPr lang="ru-RU" sz="1100" b="1" i="0" u="none" strike="noStrike" dirty="0">
                          <a:latin typeface="+mn-lt"/>
                        </a:rPr>
                        <a:t>хронические инфекционные заболевания;</a:t>
                      </a:r>
                    </a:p>
                    <a:p>
                      <a:pPr>
                        <a:buFont typeface="Arial"/>
                        <a:buChar char="•"/>
                      </a:pPr>
                      <a:r>
                        <a:rPr lang="ru-RU" sz="1100" b="1" i="0" u="none" strike="noStrike" dirty="0">
                          <a:latin typeface="+mn-lt"/>
                        </a:rPr>
                        <a:t>аллергии;</a:t>
                      </a:r>
                    </a:p>
                    <a:p>
                      <a:pPr>
                        <a:buFont typeface="Arial"/>
                        <a:buChar char="•"/>
                      </a:pPr>
                      <a:r>
                        <a:rPr lang="ru-RU" sz="1100" b="1" i="0" u="none" strike="noStrike" dirty="0">
                          <a:latin typeface="+mn-lt"/>
                        </a:rPr>
                        <a:t>кожные заболевания;</a:t>
                      </a:r>
                    </a:p>
                    <a:p>
                      <a:pPr>
                        <a:buFont typeface="Arial"/>
                        <a:buChar char="•"/>
                      </a:pPr>
                      <a:r>
                        <a:rPr lang="ru-RU" sz="1100" b="1" i="0" u="none" strike="noStrike" dirty="0">
                          <a:latin typeface="+mn-lt"/>
                        </a:rPr>
                        <a:t>выраженные физические недостатки.</a:t>
                      </a:r>
                    </a:p>
                  </a:txBody>
                  <a:tcPr marL="28575" marR="28575" marT="28575" marB="28575" anchor="ctr"/>
                </a:tc>
              </a:tr>
              <a:tr h="660030">
                <a:tc gridSpan="2">
                  <a:txBody>
                    <a:bodyPr/>
                    <a:lstStyle/>
                    <a:p>
                      <a:r>
                        <a:rPr lang="ru-RU" sz="1400" b="1" i="0" dirty="0">
                          <a:latin typeface="+mn-lt"/>
                        </a:rPr>
                        <a:t>Уровень </a:t>
                      </a:r>
                      <a:r>
                        <a:rPr lang="ru-RU" sz="1400" b="1" i="0" dirty="0" smtClean="0">
                          <a:latin typeface="+mn-lt"/>
                        </a:rPr>
                        <a:t>образования</a:t>
                      </a:r>
                      <a:r>
                        <a:rPr lang="ru-RU" sz="1100" b="1" i="0" dirty="0" smtClean="0">
                          <a:latin typeface="+mn-lt"/>
                        </a:rPr>
                        <a:t>:</a:t>
                      </a:r>
                      <a:endParaRPr lang="ru-RU" sz="1100" b="1" i="0" dirty="0">
                        <a:latin typeface="+mn-lt"/>
                      </a:endParaRPr>
                    </a:p>
                    <a:p>
                      <a:r>
                        <a:rPr lang="ru-RU" sz="1100" b="1" i="0" dirty="0">
                          <a:latin typeface="+mn-lt"/>
                        </a:rPr>
                        <a:t>Для овладения профессией "Бармен" необходимо начальное профессиональное образование. Направление: ОБЩЕСТВЕННОЕ ПИТАНИЕ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Электрогазосварщик, газосварщик, газорезчик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836712"/>
          <a:ext cx="8229600" cy="5562600"/>
        </p:xfrm>
        <a:graphic>
          <a:graphicData uri="http://schemas.openxmlformats.org/drawingml/2006/table">
            <a:tbl>
              <a:tblPr firstRow="1" bandRow="1">
                <a:tableStyleId>{5C22544A-7EE6-4342-B048-85BDC9FD1C3A}</a:tableStyleId>
              </a:tblPr>
              <a:tblGrid>
                <a:gridCol w="4114800"/>
                <a:gridCol w="4114800"/>
              </a:tblGrid>
              <a:tr h="147558">
                <a:tc gridSpan="2">
                  <a:txBody>
                    <a:bodyPr/>
                    <a:lstStyle/>
                    <a:p>
                      <a:r>
                        <a:rPr lang="ru-RU" sz="1000" b="1" i="0" kern="1200" dirty="0" smtClean="0">
                          <a:solidFill>
                            <a:schemeClr val="lt1"/>
                          </a:solidFill>
                          <a:latin typeface="+mn-lt"/>
                          <a:ea typeface="+mn-ea"/>
                          <a:cs typeface="+mn-cs"/>
                        </a:rPr>
                        <a:t>Назначение профессии "Электрогазосварщик, газосварщик, газорезчик":</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производство сварочных работ посредством специализированного оборудования.</a:t>
                      </a:r>
                      <a:endParaRPr lang="ru-RU" sz="800" dirty="0"/>
                    </a:p>
                  </a:txBody>
                  <a:tcPr/>
                </a:tc>
                <a:tc hMerge="1">
                  <a:txBody>
                    <a:bodyPr/>
                    <a:lstStyle/>
                    <a:p>
                      <a:endParaRPr lang="ru-RU" dirty="0"/>
                    </a:p>
                  </a:txBody>
                  <a:tcPr/>
                </a:tc>
              </a:tr>
              <a:tr h="990746">
                <a:tc gridSpan="2">
                  <a:txBody>
                    <a:bodyPr/>
                    <a:lstStyle/>
                    <a:p>
                      <a:r>
                        <a:rPr lang="ru-RU" sz="1000" b="1" i="0" kern="1200" dirty="0" smtClean="0">
                          <a:solidFill>
                            <a:schemeClr val="dk1"/>
                          </a:solidFill>
                          <a:latin typeface="+mn-lt"/>
                          <a:ea typeface="+mn-ea"/>
                          <a:cs typeface="+mn-cs"/>
                        </a:rPr>
                        <a:t>Основные решаемые задачи профессии "Электрогазосварщик, газосварщик, газорезчик":</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подготовка изделия под сварку;</a:t>
                      </a:r>
                    </a:p>
                    <a:p>
                      <a:r>
                        <a:rPr lang="ru-RU" sz="800" b="1" i="0" u="none" strike="noStrike" kern="1200" dirty="0" smtClean="0">
                          <a:solidFill>
                            <a:schemeClr val="dk1"/>
                          </a:solidFill>
                          <a:latin typeface="+mn-lt"/>
                          <a:ea typeface="+mn-ea"/>
                          <a:cs typeface="+mn-cs"/>
                        </a:rPr>
                        <a:t>сбор заготовок (узлов) конструкций, их транспортировка в пределах рабочего места;</a:t>
                      </a:r>
                    </a:p>
                    <a:p>
                      <a:r>
                        <a:rPr lang="ru-RU" sz="800" b="1" i="0" u="none" strike="noStrike" kern="1200" dirty="0" smtClean="0">
                          <a:solidFill>
                            <a:schemeClr val="dk1"/>
                          </a:solidFill>
                          <a:latin typeface="+mn-lt"/>
                          <a:ea typeface="+mn-ea"/>
                          <a:cs typeface="+mn-cs"/>
                        </a:rPr>
                        <a:t>наладка сварочного оборудования, установка режимов сварки (регулировка величины тока, его полярности, температуры, длины дуги и процесса образования шва);</a:t>
                      </a:r>
                    </a:p>
                    <a:p>
                      <a:r>
                        <a:rPr lang="ru-RU" sz="800" b="1" i="0" u="none" strike="noStrike" kern="1200" dirty="0" smtClean="0">
                          <a:solidFill>
                            <a:schemeClr val="dk1"/>
                          </a:solidFill>
                          <a:latin typeface="+mn-lt"/>
                          <a:ea typeface="+mn-ea"/>
                          <a:cs typeface="+mn-cs"/>
                        </a:rPr>
                        <a:t>производство работ: ручная дуговая, газовая, автоматическая и механизированная сварка деталей, узлов и конструкций из металлов и сплавов в различных пространственных положениях;</a:t>
                      </a:r>
                    </a:p>
                    <a:p>
                      <a:r>
                        <a:rPr lang="ru-RU" sz="800" b="1" i="0" u="none" strike="noStrike" kern="1200" dirty="0" smtClean="0">
                          <a:solidFill>
                            <a:schemeClr val="dk1"/>
                          </a:solidFill>
                          <a:latin typeface="+mn-lt"/>
                          <a:ea typeface="+mn-ea"/>
                          <a:cs typeface="+mn-cs"/>
                        </a:rPr>
                        <a:t>ремонт деталей с дефектом, резка деталей различной длины и по различным контурам, наплавка, пайка и подогрев металла;</a:t>
                      </a:r>
                    </a:p>
                    <a:p>
                      <a:r>
                        <a:rPr lang="ru-RU" sz="800" b="1" i="0" u="none" strike="noStrike" kern="1200" dirty="0" smtClean="0">
                          <a:solidFill>
                            <a:schemeClr val="dk1"/>
                          </a:solidFill>
                          <a:latin typeface="+mn-lt"/>
                          <a:ea typeface="+mn-ea"/>
                          <a:cs typeface="+mn-cs"/>
                        </a:rPr>
                        <a:t>контроль режимов сварки;</a:t>
                      </a:r>
                    </a:p>
                    <a:p>
                      <a:r>
                        <a:rPr lang="ru-RU" sz="800" b="1" i="0" u="none" strike="noStrike" kern="1200" dirty="0" smtClean="0">
                          <a:solidFill>
                            <a:schemeClr val="dk1"/>
                          </a:solidFill>
                          <a:latin typeface="+mn-lt"/>
                          <a:ea typeface="+mn-ea"/>
                          <a:cs typeface="+mn-cs"/>
                        </a:rPr>
                        <a:t>зрительный контроль швов;</a:t>
                      </a:r>
                    </a:p>
                    <a:p>
                      <a:r>
                        <a:rPr lang="ru-RU" sz="800" b="1" i="0" u="none" strike="noStrike" kern="1200" dirty="0" smtClean="0">
                          <a:solidFill>
                            <a:schemeClr val="dk1"/>
                          </a:solidFill>
                          <a:latin typeface="+mn-lt"/>
                          <a:ea typeface="+mn-ea"/>
                          <a:cs typeface="+mn-cs"/>
                        </a:rPr>
                        <a:t>определение причин возникновения внутренних напряженностей и деформаций в свариваемых изделиях;</a:t>
                      </a:r>
                    </a:p>
                    <a:p>
                      <a:r>
                        <a:rPr lang="ru-RU" sz="800" b="1" i="0" u="none" strike="noStrike" kern="1200" dirty="0" smtClean="0">
                          <a:solidFill>
                            <a:schemeClr val="dk1"/>
                          </a:solidFill>
                          <a:latin typeface="+mn-lt"/>
                          <a:ea typeface="+mn-ea"/>
                          <a:cs typeface="+mn-cs"/>
                        </a:rPr>
                        <a:t>зачистка швов после сварки.</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45169">
                <a:tc gridSpan="2">
                  <a:txBody>
                    <a:bodyPr/>
                    <a:lstStyle/>
                    <a:p>
                      <a:pPr algn="ctr"/>
                      <a:r>
                        <a:rPr lang="ru-RU" sz="1000" b="1" dirty="0">
                          <a:latin typeface="Verdana"/>
                        </a:rPr>
                        <a:t>Профессионально–важные качества профессии "Электрогазосварщик, газосварщик, газорезчик":</a:t>
                      </a:r>
                      <a:endParaRPr lang="ru-RU" sz="1000" dirty="0">
                        <a:latin typeface="Verdana"/>
                      </a:endParaRPr>
                    </a:p>
                  </a:txBody>
                  <a:tcPr marL="28575" marR="28575" marT="28575" marB="28575" anchor="ctr"/>
                </a:tc>
                <a:tc hMerge="1">
                  <a:txBody>
                    <a:bodyPr/>
                    <a:lstStyle/>
                    <a:p>
                      <a:endParaRPr lang="ru-RU"/>
                    </a:p>
                  </a:txBody>
                  <a:tcPr/>
                </a:tc>
              </a:tr>
              <a:tr h="1219988">
                <a:tc>
                  <a:txBody>
                    <a:bodyPr/>
                    <a:lstStyle/>
                    <a:p>
                      <a:pPr>
                        <a:buFont typeface="Arial"/>
                        <a:buChar char="•"/>
                      </a:pPr>
                      <a:r>
                        <a:rPr lang="ru-RU" sz="800" b="1" u="none" strike="noStrike" dirty="0">
                          <a:latin typeface="Arial"/>
                        </a:rPr>
                        <a:t>аккуратность;</a:t>
                      </a:r>
                    </a:p>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педантичность;</a:t>
                      </a:r>
                    </a:p>
                    <a:p>
                      <a:pPr>
                        <a:buFont typeface="Arial"/>
                        <a:buChar char="•"/>
                      </a:pPr>
                      <a:r>
                        <a:rPr lang="ru-RU" sz="800" b="1" u="none" strike="noStrike" dirty="0">
                          <a:latin typeface="Arial"/>
                        </a:rPr>
                        <a:t>самостоятельность;</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быстрая адаптация зрения к темноте, свету;</a:t>
                      </a:r>
                    </a:p>
                    <a:p>
                      <a:pPr>
                        <a:buFont typeface="Arial"/>
                        <a:buChar char="•"/>
                      </a:pPr>
                      <a:r>
                        <a:rPr lang="ru-RU" sz="800" b="1" u="none" strike="noStrike" dirty="0" err="1">
                          <a:latin typeface="Arial"/>
                        </a:rPr>
                        <a:t>мышечно</a:t>
                      </a:r>
                      <a:r>
                        <a:rPr lang="ru-RU" sz="800" b="1" u="none" strike="noStrike" dirty="0">
                          <a:latin typeface="Arial"/>
                        </a:rPr>
                        <a:t>–суставная чувствительность усилий или сопротивления;</a:t>
                      </a:r>
                    </a:p>
                    <a:p>
                      <a:pPr>
                        <a:buFont typeface="Arial"/>
                        <a:buChar char="•"/>
                      </a:pPr>
                      <a:r>
                        <a:rPr lang="ru-RU" sz="800" b="1" u="none" strike="noStrike" dirty="0">
                          <a:latin typeface="Arial"/>
                        </a:rPr>
                        <a:t>острота зрения;</a:t>
                      </a:r>
                    </a:p>
                    <a:p>
                      <a:pPr>
                        <a:buFont typeface="Arial"/>
                        <a:buChar char="•"/>
                      </a:pPr>
                      <a:r>
                        <a:rPr lang="ru-RU" sz="800" b="1" u="none" strike="noStrike" dirty="0">
                          <a:latin typeface="Arial"/>
                        </a:rPr>
                        <a:t>переносимость длительно действующего звукового раздражителя;</a:t>
                      </a:r>
                    </a:p>
                    <a:p>
                      <a:pPr>
                        <a:buFont typeface="Arial"/>
                        <a:buChar char="•"/>
                      </a:pPr>
                      <a:r>
                        <a:rPr lang="ru-RU" sz="800" b="1" u="none" strike="noStrike" dirty="0">
                          <a:latin typeface="Arial"/>
                        </a:rPr>
                        <a:t>устойчивость зрительной чувствительности во времени;</a:t>
                      </a:r>
                    </a:p>
                    <a:p>
                      <a:pPr>
                        <a:buFont typeface="Arial"/>
                        <a:buChar char="•"/>
                      </a:pPr>
                      <a:r>
                        <a:rPr lang="ru-RU" sz="800" b="1" u="none" strike="noStrike" dirty="0">
                          <a:latin typeface="Arial"/>
                        </a:rPr>
                        <a:t>хороший глазомер: линейный, угловой, объемный;</a:t>
                      </a:r>
                    </a:p>
                  </a:txBody>
                  <a:tcPr marL="28575" marR="28575" marT="28575" marB="28575" anchor="ctr"/>
                </a:tc>
                <a:tc>
                  <a:txBody>
                    <a:bodyPr/>
                    <a:lstStyle/>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признакам;</a:t>
                      </a:r>
                    </a:p>
                    <a:p>
                      <a:pPr>
                        <a:buFont typeface="Arial"/>
                        <a:buChar char="•"/>
                      </a:pPr>
                      <a:r>
                        <a:rPr lang="ru-RU" sz="800" b="1" u="none" strike="noStrike" dirty="0">
                          <a:latin typeface="Arial"/>
                        </a:rPr>
                        <a:t>хорошее цветовое восприятие;</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хорошая координация движений обеих рук;</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навыки точной манипуляции;</a:t>
                      </a:r>
                    </a:p>
                    <a:p>
                      <a:pPr>
                        <a:buFont typeface="Arial"/>
                        <a:buChar char="•"/>
                      </a:pPr>
                      <a:r>
                        <a:rPr lang="ru-RU" sz="800" b="1" u="none" strike="noStrike" dirty="0">
                          <a:latin typeface="Arial"/>
                        </a:rPr>
                        <a:t>умение правильно и эффективно распределять время.</a:t>
                      </a:r>
                    </a:p>
                  </a:txBody>
                  <a:tcPr marL="28575" marR="28575" marT="28575" marB="28575" anchor="ctr"/>
                </a:tc>
              </a:tr>
              <a:tr h="145169">
                <a:tc gridSpan="2">
                  <a:txBody>
                    <a:bodyPr/>
                    <a:lstStyle/>
                    <a:p>
                      <a:pPr algn="ctr"/>
                      <a:r>
                        <a:rPr lang="ru-RU" sz="1050" b="1" dirty="0">
                          <a:latin typeface="Verdana"/>
                        </a:rPr>
                        <a:t>Заболевания, противопоказанные для профессии "Электрогазосварщик, газосварщик, газорезчик":</a:t>
                      </a:r>
                      <a:endParaRPr lang="ru-RU" sz="1050" dirty="0">
                        <a:latin typeface="Verdana"/>
                      </a:endParaRPr>
                    </a:p>
                  </a:txBody>
                  <a:tcPr marL="28575" marR="28575" marT="28575" marB="28575" anchor="ctr"/>
                </a:tc>
                <a:tc hMerge="1">
                  <a:txBody>
                    <a:bodyPr/>
                    <a:lstStyle/>
                    <a:p>
                      <a:endParaRPr lang="ru-RU"/>
                    </a:p>
                  </a:txBody>
                  <a:tcPr/>
                </a:tc>
              </a:tr>
              <a:tr h="798394">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txBody>
                  <a:tcPr marL="28575" marR="28575" marT="28575" marB="28575" anchor="ctr"/>
                </a:tc>
                <a:tc>
                  <a:txBody>
                    <a:bodyPr/>
                    <a:lstStyle/>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145169">
                <a:tc gridSpan="2">
                  <a:txBody>
                    <a:bodyPr/>
                    <a:lstStyle/>
                    <a:p>
                      <a:r>
                        <a:rPr lang="ru-RU" sz="1000" b="1" dirty="0" smtClean="0">
                          <a:latin typeface="Verdana"/>
                        </a:rPr>
                        <a:t>Уровень </a:t>
                      </a:r>
                      <a:r>
                        <a:rPr lang="ru-RU" sz="1000" b="1" dirty="0">
                          <a:latin typeface="Verdana"/>
                        </a:rPr>
                        <a:t>образования профессии "Электрогазосварщик, газосварщик, газорезчик"</a:t>
                      </a:r>
                      <a:endParaRPr lang="ru-RU" sz="1000" dirty="0">
                        <a:latin typeface="Verdana"/>
                      </a:endParaRPr>
                    </a:p>
                  </a:txBody>
                  <a:tcPr marL="28575" marR="28575" marT="28575" marB="28575" anchor="ctr"/>
                </a:tc>
                <a:tc hMerge="1">
                  <a:txBody>
                    <a:bodyPr/>
                    <a:lstStyle/>
                    <a:p>
                      <a:endParaRPr lang="ru-RU"/>
                    </a:p>
                  </a:txBody>
                  <a:tcPr/>
                </a:tc>
              </a:tr>
              <a:tr h="208162">
                <a:tc gridSpan="2">
                  <a:txBody>
                    <a:bodyPr/>
                    <a:lstStyle/>
                    <a:p>
                      <a:r>
                        <a:rPr lang="ru-RU" sz="800" dirty="0">
                          <a:latin typeface="Verdana"/>
                        </a:rPr>
                        <a:t>Для овладения профессией "Электрогазосварщик, газосварщик, газорезчик" необходимо либо начальное, либо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Электромонтер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619750"/>
        </p:xfrm>
        <a:graphic>
          <a:graphicData uri="http://schemas.openxmlformats.org/drawingml/2006/table">
            <a:tbl>
              <a:tblPr firstRow="1" bandRow="1">
                <a:tableStyleId>{5C22544A-7EE6-4342-B048-85BDC9FD1C3A}</a:tableStyleId>
              </a:tblPr>
              <a:tblGrid>
                <a:gridCol w="4114800"/>
                <a:gridCol w="4114800"/>
              </a:tblGrid>
              <a:tr h="211821">
                <a:tc gridSpan="2">
                  <a:txBody>
                    <a:bodyPr/>
                    <a:lstStyle/>
                    <a:p>
                      <a:r>
                        <a:rPr lang="ru-RU" sz="1000" b="1" i="0" kern="1200" dirty="0" smtClean="0">
                          <a:solidFill>
                            <a:schemeClr val="lt1"/>
                          </a:solidFill>
                          <a:latin typeface="+mn-lt"/>
                          <a:ea typeface="+mn-ea"/>
                          <a:cs typeface="+mn-cs"/>
                        </a:rPr>
                        <a:t>Назначение профессии "Электромонтер": </a:t>
                      </a:r>
                      <a:r>
                        <a:rPr lang="ru-RU" sz="800" b="0" i="0" kern="1200" dirty="0" smtClean="0">
                          <a:solidFill>
                            <a:schemeClr val="lt1"/>
                          </a:solidFill>
                          <a:latin typeface="+mn-lt"/>
                          <a:ea typeface="+mn-ea"/>
                          <a:cs typeface="+mn-cs"/>
                        </a:rPr>
                        <a:t>техническое обслуживание и ремонт электрооборудования промышленных предприятий, сельскохозяйственного производства и приборов бытового назначения.</a:t>
                      </a:r>
                      <a:endParaRPr lang="ru-RU" sz="800" dirty="0"/>
                    </a:p>
                  </a:txBody>
                  <a:tcPr/>
                </a:tc>
                <a:tc hMerge="1">
                  <a:txBody>
                    <a:bodyPr/>
                    <a:lstStyle/>
                    <a:p>
                      <a:endParaRPr lang="ru-RU" dirty="0"/>
                    </a:p>
                  </a:txBody>
                  <a:tcPr/>
                </a:tc>
              </a:tr>
              <a:tr h="751001">
                <a:tc gridSpan="2">
                  <a:txBody>
                    <a:bodyPr/>
                    <a:lstStyle/>
                    <a:p>
                      <a:r>
                        <a:rPr lang="ru-RU" sz="1000" b="1" i="0" kern="1200" dirty="0" smtClean="0">
                          <a:solidFill>
                            <a:schemeClr val="dk1"/>
                          </a:solidFill>
                          <a:latin typeface="+mn-lt"/>
                          <a:ea typeface="+mn-ea"/>
                          <a:cs typeface="+mn-cs"/>
                        </a:rPr>
                        <a:t>Основные решаемые задачи профессии "Электромонтер":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работа с чертежами и схемами;</a:t>
                      </a:r>
                    </a:p>
                    <a:p>
                      <a:r>
                        <a:rPr lang="ru-RU" sz="800" b="1" i="0" u="none" strike="noStrike" kern="1200" dirty="0" smtClean="0">
                          <a:solidFill>
                            <a:schemeClr val="dk1"/>
                          </a:solidFill>
                          <a:latin typeface="+mn-lt"/>
                          <a:ea typeface="+mn-ea"/>
                          <a:cs typeface="+mn-cs"/>
                        </a:rPr>
                        <a:t>разборка, ремонт, монтаж электрооборудования (усилителей, приборов звуковой и световой сигнализации, контролеров, постов управления, магнитных станций, силовых и осветительных электроустановок, электростанций, трансформаторных </a:t>
                      </a:r>
                      <a:r>
                        <a:rPr lang="ru-RU" sz="800" b="1" i="0" u="none" strike="noStrike" kern="1200" dirty="0" err="1" smtClean="0">
                          <a:solidFill>
                            <a:schemeClr val="dk1"/>
                          </a:solidFill>
                          <a:latin typeface="+mn-lt"/>
                          <a:ea typeface="+mn-ea"/>
                          <a:cs typeface="+mn-cs"/>
                        </a:rPr>
                        <a:t>электроподстанциях</a:t>
                      </a:r>
                      <a:r>
                        <a:rPr lang="ru-RU" sz="800" b="1" i="0" u="none" strike="noStrike" kern="1200" dirty="0" smtClean="0">
                          <a:solidFill>
                            <a:schemeClr val="dk1"/>
                          </a:solidFill>
                          <a:latin typeface="+mn-lt"/>
                          <a:ea typeface="+mn-ea"/>
                          <a:cs typeface="+mn-cs"/>
                        </a:rPr>
                        <a:t>);</a:t>
                      </a:r>
                    </a:p>
                    <a:p>
                      <a:r>
                        <a:rPr lang="ru-RU" sz="800" b="1" i="0" u="none" strike="noStrike" kern="1200" dirty="0" smtClean="0">
                          <a:solidFill>
                            <a:schemeClr val="dk1"/>
                          </a:solidFill>
                          <a:latin typeface="+mn-lt"/>
                          <a:ea typeface="+mn-ea"/>
                          <a:cs typeface="+mn-cs"/>
                        </a:rPr>
                        <a:t>регулирование и проверка аппаратуры и приборов электроприводов после ремонта;</a:t>
                      </a:r>
                    </a:p>
                    <a:p>
                      <a:r>
                        <a:rPr lang="ru-RU" sz="800" b="1" i="0" u="none" strike="noStrike" kern="1200" dirty="0" smtClean="0">
                          <a:solidFill>
                            <a:schemeClr val="dk1"/>
                          </a:solidFill>
                          <a:latin typeface="+mn-lt"/>
                          <a:ea typeface="+mn-ea"/>
                          <a:cs typeface="+mn-cs"/>
                        </a:rPr>
                        <a:t>ревизия трансформаторов, выключателей, разъединителей и приводов к ним с разборкой конструктивных элементов;</a:t>
                      </a:r>
                    </a:p>
                    <a:p>
                      <a:r>
                        <a:rPr lang="ru-RU" sz="800" b="1" i="0" u="none" strike="noStrike" kern="1200" dirty="0" smtClean="0">
                          <a:solidFill>
                            <a:schemeClr val="dk1"/>
                          </a:solidFill>
                          <a:latin typeface="+mn-lt"/>
                          <a:ea typeface="+mn-ea"/>
                          <a:cs typeface="+mn-cs"/>
                        </a:rPr>
                        <a:t>размотка, разделка, дозировка, прокладка, поиск повреждения кабеля, монтаж вводных устройств и соединительных муфт, концевых заделок в кабельных линиях;</a:t>
                      </a:r>
                    </a:p>
                    <a:p>
                      <a:r>
                        <a:rPr lang="ru-RU" sz="800" b="1" i="0" u="none" strike="noStrike" kern="1200" dirty="0" smtClean="0">
                          <a:solidFill>
                            <a:schemeClr val="dk1"/>
                          </a:solidFill>
                          <a:latin typeface="+mn-lt"/>
                          <a:ea typeface="+mn-ea"/>
                          <a:cs typeface="+mn-cs"/>
                        </a:rPr>
                        <a:t>измерение сопротивления заземления, потенциалов на оболочке кабеля;</a:t>
                      </a:r>
                    </a:p>
                    <a:p>
                      <a:r>
                        <a:rPr lang="ru-RU" sz="800" b="1" i="0" u="none" strike="noStrike" kern="1200" dirty="0" smtClean="0">
                          <a:solidFill>
                            <a:schemeClr val="dk1"/>
                          </a:solidFill>
                          <a:latin typeface="+mn-lt"/>
                          <a:ea typeface="+mn-ea"/>
                          <a:cs typeface="+mn-cs"/>
                        </a:rPr>
                        <a:t>пайка мягкими и твердыми припоями.</a:t>
                      </a:r>
                    </a:p>
                  </a:txBody>
                  <a:tcPr/>
                </a:tc>
                <a:tc hMerge="1">
                  <a:txBody>
                    <a:bodyPr/>
                    <a:lstStyle/>
                    <a:p>
                      <a:endParaRPr lang="ru-RU" dirty="0"/>
                    </a:p>
                  </a:txBody>
                  <a:tcPr/>
                </a:tc>
              </a:tr>
              <a:tr h="113132">
                <a:tc gridSpan="2">
                  <a:txBody>
                    <a:bodyPr/>
                    <a:lstStyle/>
                    <a:p>
                      <a:pPr algn="ctr"/>
                      <a:r>
                        <a:rPr lang="ru-RU" sz="1000" b="1" dirty="0" smtClean="0">
                          <a:latin typeface="Verdana"/>
                        </a:rPr>
                        <a:t>Профессионально–важные </a:t>
                      </a:r>
                      <a:r>
                        <a:rPr lang="ru-RU" sz="1000" b="1" dirty="0">
                          <a:latin typeface="Verdana"/>
                        </a:rPr>
                        <a:t>качества профессии "Электромонтер":</a:t>
                      </a:r>
                      <a:endParaRPr lang="ru-RU" sz="1000" dirty="0">
                        <a:latin typeface="Verdana"/>
                      </a:endParaRPr>
                    </a:p>
                  </a:txBody>
                  <a:tcPr marL="28575" marR="28575" marT="28575" marB="28575" anchor="ctr"/>
                </a:tc>
                <a:tc hMerge="1">
                  <a:txBody>
                    <a:bodyPr/>
                    <a:lstStyle/>
                    <a:p>
                      <a:endParaRPr lang="ru-RU"/>
                    </a:p>
                  </a:txBody>
                  <a:tcPr/>
                </a:tc>
              </a:tr>
              <a:tr h="1268517">
                <a:tc>
                  <a:txBody>
                    <a:bodyPr/>
                    <a:lstStyle/>
                    <a:p>
                      <a:pPr>
                        <a:buFont typeface="Arial"/>
                        <a:buChar char="•"/>
                      </a:pPr>
                      <a:r>
                        <a:rPr lang="ru-RU" sz="800" b="1" u="none" strike="noStrike" dirty="0">
                          <a:latin typeface="Arial"/>
                        </a:rPr>
                        <a:t>аккуратность;</a:t>
                      </a:r>
                    </a:p>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педантичность;</a:t>
                      </a:r>
                    </a:p>
                    <a:p>
                      <a:pPr>
                        <a:buFont typeface="Arial"/>
                        <a:buChar char="•"/>
                      </a:pPr>
                      <a:r>
                        <a:rPr lang="ru-RU" sz="800" b="1" u="none" strike="noStrike" dirty="0">
                          <a:latin typeface="Arial"/>
                        </a:rPr>
                        <a:t>самостоятельность;</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старательность, исполнительность;</a:t>
                      </a:r>
                    </a:p>
                    <a:p>
                      <a:pPr>
                        <a:buFont typeface="Arial"/>
                        <a:buChar char="•"/>
                      </a:pPr>
                      <a:r>
                        <a:rPr lang="ru-RU" sz="800" b="1" u="none" strike="noStrike" dirty="0">
                          <a:latin typeface="Arial"/>
                        </a:rPr>
                        <a:t>в норме развитые свойства ощущений и восприятия (зрение, слух, обоняние, осязание);</a:t>
                      </a:r>
                    </a:p>
                    <a:p>
                      <a:pPr>
                        <a:buFont typeface="Arial"/>
                        <a:buChar char="•"/>
                      </a:pPr>
                      <a:r>
                        <a:rPr lang="ru-RU" sz="800" b="1" u="none" strike="noStrike" dirty="0">
                          <a:latin typeface="Arial"/>
                        </a:rPr>
                        <a:t>способность к распознаванию небольших отклонений параметров технологических процессов от заданных значений по различным признакам;</a:t>
                      </a:r>
                    </a:p>
                    <a:p>
                      <a:pPr>
                        <a:buFont typeface="Arial"/>
                        <a:buChar char="•"/>
                      </a:pPr>
                      <a:r>
                        <a:rPr lang="ru-RU" sz="800" b="1" u="none" strike="noStrike" dirty="0">
                          <a:latin typeface="Arial"/>
                        </a:rPr>
                        <a:t>развитые свойства внимания;</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a:latin typeface="Arial"/>
                        </a:rPr>
                        <a:t>логичность мышления;</a:t>
                      </a:r>
                    </a:p>
                  </a:txBody>
                  <a:tcPr marL="28575" marR="28575" marT="28575" marB="28575" anchor="ctr"/>
                </a:tc>
                <a:tc>
                  <a:txBody>
                    <a:bodyPr/>
                    <a:lstStyle/>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err="1">
                          <a:latin typeface="Arial"/>
                        </a:rPr>
                        <a:t>операциональная</a:t>
                      </a:r>
                      <a:r>
                        <a:rPr lang="ru-RU" sz="800" b="1" u="none" strike="noStrike" dirty="0">
                          <a:latin typeface="Arial"/>
                        </a:rPr>
                        <a:t> память;</a:t>
                      </a:r>
                    </a:p>
                    <a:p>
                      <a:pPr>
                        <a:buFont typeface="Arial"/>
                        <a:buChar char="•"/>
                      </a:pPr>
                      <a:r>
                        <a:rPr lang="ru-RU" sz="800" b="1" u="none" strike="noStrike" dirty="0">
                          <a:latin typeface="Arial"/>
                        </a:rPr>
                        <a:t>память на условные обозначения (знаки, символы, планы, схемы, графики);</a:t>
                      </a:r>
                    </a:p>
                    <a:p>
                      <a:pPr>
                        <a:buFont typeface="Arial"/>
                        <a:buChar char="•"/>
                      </a:pPr>
                      <a:r>
                        <a:rPr lang="ru-RU" sz="800" b="1" u="none" strike="noStrike" dirty="0">
                          <a:latin typeface="Arial"/>
                        </a:rPr>
                        <a:t>хорошая координация движений ведущей руки;</a:t>
                      </a:r>
                    </a:p>
                    <a:p>
                      <a:pPr>
                        <a:buFont typeface="Arial"/>
                        <a:buChar char="•"/>
                      </a:pPr>
                      <a:r>
                        <a:rPr lang="ru-RU" sz="800" b="1" u="none" strike="noStrike" dirty="0" err="1">
                          <a:latin typeface="Arial"/>
                        </a:rPr>
                        <a:t>навки</a:t>
                      </a:r>
                      <a:r>
                        <a:rPr lang="ru-RU" sz="800" b="1" u="none" strike="noStrike" dirty="0">
                          <a:latin typeface="Arial"/>
                        </a:rPr>
                        <a:t> точной манипуляции и ловкость;</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навыки черчения;</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склонность к конструированию и проектированию;</a:t>
                      </a:r>
                    </a:p>
                    <a:p>
                      <a:pPr>
                        <a:buFont typeface="Arial"/>
                        <a:buChar char="•"/>
                      </a:pPr>
                      <a:r>
                        <a:rPr lang="ru-RU" sz="800" b="1" u="none" strike="noStrike" dirty="0">
                          <a:latin typeface="Arial"/>
                        </a:rPr>
                        <a:t>умение правильно и эффективно распределять время.</a:t>
                      </a:r>
                    </a:p>
                  </a:txBody>
                  <a:tcPr marL="28575" marR="28575" marT="28575" marB="28575" anchor="ctr"/>
                </a:tc>
              </a:tr>
              <a:tr h="113132">
                <a:tc gridSpan="2">
                  <a:txBody>
                    <a:bodyPr/>
                    <a:lstStyle/>
                    <a:p>
                      <a:pPr algn="ctr"/>
                      <a:r>
                        <a:rPr lang="ru-RU" sz="1000" b="1" dirty="0">
                          <a:latin typeface="Verdana"/>
                        </a:rPr>
                        <a:t>Заболевания, противопоказанные для профессии "Электромонтер":</a:t>
                      </a:r>
                      <a:endParaRPr lang="ru-RU" sz="1000" dirty="0">
                        <a:latin typeface="Verdana"/>
                      </a:endParaRPr>
                    </a:p>
                  </a:txBody>
                  <a:tcPr marL="28575" marR="28575" marT="28575" marB="28575" anchor="ctr"/>
                </a:tc>
                <a:tc hMerge="1">
                  <a:txBody>
                    <a:bodyPr/>
                    <a:lstStyle/>
                    <a:p>
                      <a:endParaRPr lang="ru-RU"/>
                    </a:p>
                  </a:txBody>
                  <a:tcPr/>
                </a:tc>
              </a:tr>
              <a:tr h="806363">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вестибулярные расстройства, нарушение чувства равновесия;</a:t>
                      </a:r>
                    </a:p>
                    <a:p>
                      <a:pPr>
                        <a:buFont typeface="Arial"/>
                        <a:buChar char="•"/>
                      </a:pPr>
                      <a:r>
                        <a:rPr lang="ru-RU" sz="800" b="1" u="none" strike="noStrike">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226264">
                <a:tc gridSpan="2">
                  <a:txBody>
                    <a:bodyPr/>
                    <a:lstStyle/>
                    <a:p>
                      <a:r>
                        <a:rPr lang="ru-RU" sz="1000" b="1" dirty="0">
                          <a:latin typeface="Verdana"/>
                        </a:rPr>
                        <a:t>Уровень образования профессии "Электромонтер"</a:t>
                      </a:r>
                      <a:endParaRPr lang="ru-RU" sz="1000" dirty="0">
                        <a:latin typeface="Verdana"/>
                      </a:endParaRPr>
                    </a:p>
                    <a:p>
                      <a:r>
                        <a:rPr lang="ru-RU" sz="800" dirty="0">
                          <a:latin typeface="Verdana"/>
                        </a:rPr>
                        <a:t>Для овладения профессией "Электромонтер" необходимо среднее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dirty="0" smtClean="0"/>
              <a:t>Бортинженер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6031230"/>
        </p:xfrm>
        <a:graphic>
          <a:graphicData uri="http://schemas.openxmlformats.org/drawingml/2006/table">
            <a:tbl>
              <a:tblPr firstRow="1" bandRow="1">
                <a:tableStyleId>{5C22544A-7EE6-4342-B048-85BDC9FD1C3A}</a:tableStyleId>
              </a:tblPr>
              <a:tblGrid>
                <a:gridCol w="4114800"/>
                <a:gridCol w="4114800"/>
              </a:tblGrid>
              <a:tr h="127046">
                <a:tc gridSpan="2">
                  <a:txBody>
                    <a:bodyPr/>
                    <a:lstStyle/>
                    <a:p>
                      <a:r>
                        <a:rPr lang="ru-RU" sz="1100" b="1" i="0" kern="1200" dirty="0" smtClean="0">
                          <a:solidFill>
                            <a:schemeClr val="lt1"/>
                          </a:solidFill>
                          <a:latin typeface="+mn-lt"/>
                          <a:ea typeface="+mn-ea"/>
                          <a:cs typeface="+mn-cs"/>
                        </a:rPr>
                        <a:t>Назначение профессии "Бортинженер": </a:t>
                      </a:r>
                      <a:r>
                        <a:rPr lang="ru-RU" sz="1000" b="0" i="0" kern="1200" dirty="0" smtClean="0">
                          <a:solidFill>
                            <a:schemeClr val="lt1"/>
                          </a:solidFill>
                          <a:latin typeface="+mn-lt"/>
                          <a:ea typeface="+mn-ea"/>
                          <a:cs typeface="+mn-cs"/>
                        </a:rPr>
                        <a:t>контроль готовности к эксплуатации оборудования; устранение неисправностей на борту воздушного судна.</a:t>
                      </a:r>
                      <a:endParaRPr lang="ru-RU" sz="1000" dirty="0"/>
                    </a:p>
                  </a:txBody>
                  <a:tcPr/>
                </a:tc>
                <a:tc hMerge="1">
                  <a:txBody>
                    <a:bodyPr/>
                    <a:lstStyle/>
                    <a:p>
                      <a:endParaRPr lang="ru-RU" dirty="0"/>
                    </a:p>
                  </a:txBody>
                  <a:tcPr/>
                </a:tc>
              </a:tr>
              <a:tr h="417436">
                <a:tc gridSpan="2">
                  <a:txBody>
                    <a:bodyPr/>
                    <a:lstStyle/>
                    <a:p>
                      <a:r>
                        <a:rPr lang="ru-RU" sz="1100" b="1" i="0" kern="1200" dirty="0" smtClean="0">
                          <a:solidFill>
                            <a:schemeClr val="dk1"/>
                          </a:solidFill>
                          <a:latin typeface="+mn-lt"/>
                          <a:ea typeface="+mn-ea"/>
                          <a:cs typeface="+mn-cs"/>
                        </a:rPr>
                        <a:t>Основные решаемые задачи :</a:t>
                      </a:r>
                      <a:endParaRPr lang="ru-RU" sz="11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сопровождение воздушного судна во время полета в составе экипажа;</a:t>
                      </a:r>
                    </a:p>
                    <a:p>
                      <a:r>
                        <a:rPr lang="ru-RU" sz="1000" b="1" i="0" u="none" strike="noStrike" kern="1200" dirty="0" smtClean="0">
                          <a:solidFill>
                            <a:schemeClr val="dk1"/>
                          </a:solidFill>
                          <a:latin typeface="+mn-lt"/>
                          <a:ea typeface="+mn-ea"/>
                          <a:cs typeface="+mn-cs"/>
                        </a:rPr>
                        <a:t>контроль исправности приборов и оборудования воздушного судна;</a:t>
                      </a:r>
                    </a:p>
                    <a:p>
                      <a:r>
                        <a:rPr lang="ru-RU" sz="1000" b="1" i="0" u="none" strike="noStrike" kern="1200" dirty="0" smtClean="0">
                          <a:solidFill>
                            <a:schemeClr val="dk1"/>
                          </a:solidFill>
                          <a:latin typeface="+mn-lt"/>
                          <a:ea typeface="+mn-ea"/>
                          <a:cs typeface="+mn-cs"/>
                        </a:rPr>
                        <a:t>устранение возникшей в полете неисправности авиационной техники;</a:t>
                      </a:r>
                    </a:p>
                    <a:p>
                      <a:r>
                        <a:rPr lang="ru-RU" sz="1000" b="1" i="0" u="none" strike="noStrike" kern="1200" dirty="0" smtClean="0">
                          <a:solidFill>
                            <a:schemeClr val="dk1"/>
                          </a:solidFill>
                          <a:latin typeface="+mn-lt"/>
                          <a:ea typeface="+mn-ea"/>
                          <a:cs typeface="+mn-cs"/>
                        </a:rPr>
                        <a:t>ведение технической документации.</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106628">
                <a:tc gridSpan="2">
                  <a:txBody>
                    <a:bodyPr/>
                    <a:lstStyle/>
                    <a:p>
                      <a:pPr algn="ctr"/>
                      <a:r>
                        <a:rPr lang="ru-RU" sz="1100" b="1" dirty="0">
                          <a:latin typeface="Verdana"/>
                        </a:rPr>
                        <a:t>Профессионально–важные качества профессии "Бортинженер":</a:t>
                      </a:r>
                      <a:endParaRPr lang="ru-RU" sz="1100" dirty="0">
                        <a:latin typeface="Verdana"/>
                      </a:endParaRPr>
                    </a:p>
                  </a:txBody>
                  <a:tcPr marL="28575" marR="28575" marT="28575" marB="28575" anchor="ctr"/>
                </a:tc>
                <a:tc hMerge="1">
                  <a:txBody>
                    <a:bodyPr/>
                    <a:lstStyle/>
                    <a:p>
                      <a:endParaRPr lang="ru-RU"/>
                    </a:p>
                  </a:txBody>
                  <a:tcPr/>
                </a:tc>
              </a:tr>
              <a:tr h="1122993">
                <a:tc>
                  <a:txBody>
                    <a:bodyPr/>
                    <a:lstStyle/>
                    <a:p>
                      <a:pPr>
                        <a:buFont typeface="Arial"/>
                        <a:buChar char="•"/>
                      </a:pPr>
                      <a:r>
                        <a:rPr lang="ru-RU" sz="1000" b="1" u="none" strike="noStrike" dirty="0">
                          <a:latin typeface="Arial"/>
                        </a:rPr>
                        <a:t>ответственность;</a:t>
                      </a:r>
                    </a:p>
                    <a:p>
                      <a:pPr>
                        <a:buFont typeface="Arial"/>
                        <a:buChar char="•"/>
                      </a:pPr>
                      <a:r>
                        <a:rPr lang="ru-RU" sz="1000" b="1" u="none" strike="noStrike" dirty="0">
                          <a:latin typeface="Arial"/>
                        </a:rPr>
                        <a:t>предусмотрительность;</a:t>
                      </a:r>
                    </a:p>
                    <a:p>
                      <a:pPr>
                        <a:buFont typeface="Arial"/>
                        <a:buChar char="•"/>
                      </a:pPr>
                      <a:r>
                        <a:rPr lang="ru-RU" sz="1000" b="1" u="none" strike="noStrike" dirty="0">
                          <a:latin typeface="Arial"/>
                        </a:rPr>
                        <a:t>самостоятельность;</a:t>
                      </a:r>
                    </a:p>
                    <a:p>
                      <a:pPr>
                        <a:buFont typeface="Arial"/>
                        <a:buChar char="•"/>
                      </a:pPr>
                      <a:r>
                        <a:rPr lang="ru-RU" sz="1000" b="1" u="none" strike="noStrike" dirty="0">
                          <a:latin typeface="Arial"/>
                        </a:rPr>
                        <a:t>способность к эмоциональной мобилизации;</a:t>
                      </a:r>
                    </a:p>
                    <a:p>
                      <a:pPr>
                        <a:buFont typeface="Arial"/>
                        <a:buChar char="•"/>
                      </a:pPr>
                      <a:r>
                        <a:rPr lang="ru-RU" sz="1000" b="1" u="none" strike="noStrike" dirty="0">
                          <a:latin typeface="Arial"/>
                        </a:rPr>
                        <a:t>педантичность;</a:t>
                      </a:r>
                    </a:p>
                    <a:p>
                      <a:pPr>
                        <a:buFont typeface="Arial"/>
                        <a:buChar char="•"/>
                      </a:pPr>
                      <a:r>
                        <a:rPr lang="ru-RU" sz="1000" b="1" u="none" strike="noStrike" dirty="0">
                          <a:latin typeface="Arial"/>
                        </a:rPr>
                        <a:t>острота зрения;</a:t>
                      </a:r>
                    </a:p>
                    <a:p>
                      <a:pPr>
                        <a:buFont typeface="Arial"/>
                        <a:buChar char="•"/>
                      </a:pPr>
                      <a:r>
                        <a:rPr lang="ru-RU" sz="1000" b="1" u="none" strike="noStrike" dirty="0">
                          <a:latin typeface="Arial"/>
                        </a:rPr>
                        <a:t>ощущение ускорения;</a:t>
                      </a:r>
                    </a:p>
                    <a:p>
                      <a:pPr>
                        <a:buFont typeface="Arial"/>
                        <a:buChar char="•"/>
                      </a:pPr>
                      <a:r>
                        <a:rPr lang="ru-RU" sz="1000" b="1" u="none" strike="noStrike" dirty="0">
                          <a:latin typeface="Arial"/>
                        </a:rPr>
                        <a:t>способность различать отклонения параметров процессов от заданных значений;</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переключаемость внимания;</a:t>
                      </a:r>
                    </a:p>
                    <a:p>
                      <a:pPr>
                        <a:buFont typeface="Arial"/>
                        <a:buChar char="•"/>
                      </a:pPr>
                      <a:r>
                        <a:rPr lang="ru-RU" sz="1000" b="1" u="none" strike="noStrike" dirty="0">
                          <a:latin typeface="Arial"/>
                        </a:rPr>
                        <a:t>помехоустойчивость внимания;</a:t>
                      </a:r>
                    </a:p>
                    <a:p>
                      <a:pPr>
                        <a:buFont typeface="Arial"/>
                        <a:buChar char="•"/>
                      </a:pPr>
                      <a:r>
                        <a:rPr lang="ru-RU" sz="10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1000" b="1" u="none" strike="noStrike" dirty="0" err="1">
                          <a:latin typeface="Arial"/>
                        </a:rPr>
                        <a:t>аналитичность</a:t>
                      </a:r>
                      <a:r>
                        <a:rPr lang="ru-RU" sz="1000" b="1" u="none" strike="noStrike" dirty="0">
                          <a:latin typeface="Arial"/>
                        </a:rPr>
                        <a:t> мышления;</a:t>
                      </a:r>
                    </a:p>
                  </a:txBody>
                  <a:tcPr marL="28575" marR="28575" marT="28575" marB="28575" anchor="ctr"/>
                </a:tc>
                <a:tc>
                  <a:txBody>
                    <a:bodyPr/>
                    <a:lstStyle/>
                    <a:p>
                      <a:pPr>
                        <a:buFont typeface="Arial"/>
                        <a:buChar char="•"/>
                      </a:pPr>
                      <a:r>
                        <a:rPr lang="ru-RU" sz="1000" b="1" u="none" strike="noStrike" dirty="0">
                          <a:latin typeface="Arial"/>
                        </a:rPr>
                        <a:t>динамичность мышления;</a:t>
                      </a:r>
                    </a:p>
                    <a:p>
                      <a:pPr>
                        <a:buFont typeface="Arial"/>
                        <a:buChar char="•"/>
                      </a:pPr>
                      <a:r>
                        <a:rPr lang="ru-RU" sz="1000" b="1" u="none" strike="noStrike" dirty="0">
                          <a:latin typeface="Arial"/>
                        </a:rPr>
                        <a:t>предметность (ориентированность на объекты реального мира и их признаки) мышления;</a:t>
                      </a:r>
                    </a:p>
                    <a:p>
                      <a:pPr>
                        <a:buFont typeface="Arial"/>
                        <a:buChar char="•"/>
                      </a:pPr>
                      <a:r>
                        <a:rPr lang="ru-RU" sz="1000" b="1" u="none" strike="noStrike" dirty="0">
                          <a:latin typeface="Arial"/>
                        </a:rPr>
                        <a:t>способность запоминать на длительный срок большие объемы информации;</a:t>
                      </a:r>
                    </a:p>
                    <a:p>
                      <a:pPr>
                        <a:buFont typeface="Arial"/>
                        <a:buChar char="•"/>
                      </a:pPr>
                      <a:r>
                        <a:rPr lang="ru-RU" sz="1000" b="1" u="none" strike="noStrike" dirty="0">
                          <a:latin typeface="Arial"/>
                        </a:rPr>
                        <a:t>оперативная память на условные обозначения (знаки, символы, планы, схемы, графики);</a:t>
                      </a:r>
                    </a:p>
                    <a:p>
                      <a:pPr>
                        <a:buFont typeface="Arial"/>
                        <a:buChar char="•"/>
                      </a:pPr>
                      <a:r>
                        <a:rPr lang="ru-RU" sz="1000" b="1" u="none" strike="noStrike" dirty="0">
                          <a:latin typeface="Arial"/>
                        </a:rPr>
                        <a:t>навыки точной манипуляции и ловкость;</a:t>
                      </a:r>
                    </a:p>
                    <a:p>
                      <a:pPr>
                        <a:buFont typeface="Arial"/>
                        <a:buChar char="•"/>
                      </a:pPr>
                      <a:r>
                        <a:rPr lang="ru-RU" sz="1000" b="1" u="none" strike="noStrike" dirty="0">
                          <a:latin typeface="Arial"/>
                        </a:rPr>
                        <a:t>переносимость динамических физических нагрузок;</a:t>
                      </a:r>
                    </a:p>
                    <a:p>
                      <a:pPr>
                        <a:buFont typeface="Arial"/>
                        <a:buChar char="•"/>
                      </a:pPr>
                      <a:r>
                        <a:rPr lang="ru-RU" sz="1000" b="1" u="none" strike="noStrike" dirty="0">
                          <a:latin typeface="Arial"/>
                        </a:rPr>
                        <a:t>сохранение бдительности в режиме ожидания;</a:t>
                      </a:r>
                    </a:p>
                    <a:p>
                      <a:pPr>
                        <a:buFont typeface="Arial"/>
                        <a:buChar char="•"/>
                      </a:pPr>
                      <a:r>
                        <a:rPr lang="ru-RU" sz="1000" b="1" u="none" strike="noStrike" dirty="0">
                          <a:latin typeface="Arial"/>
                        </a:rPr>
                        <a:t>сохранение работоспособности в условиях барометрических колебаний;</a:t>
                      </a:r>
                    </a:p>
                    <a:p>
                      <a:pPr>
                        <a:buFont typeface="Arial"/>
                        <a:buChar char="•"/>
                      </a:pPr>
                      <a:r>
                        <a:rPr lang="ru-RU" sz="1000" b="1" u="none" strike="noStrike" dirty="0">
                          <a:latin typeface="Arial"/>
                        </a:rPr>
                        <a:t>выдержка;</a:t>
                      </a:r>
                    </a:p>
                    <a:p>
                      <a:pPr>
                        <a:buFont typeface="Arial"/>
                        <a:buChar char="•"/>
                      </a:pPr>
                      <a:r>
                        <a:rPr lang="ru-RU" sz="1000" b="1" u="none" strike="noStrike" dirty="0">
                          <a:latin typeface="Arial"/>
                        </a:rPr>
                        <a:t>умение решать проблемные ситуации в короткие сроки.</a:t>
                      </a:r>
                    </a:p>
                  </a:txBody>
                  <a:tcPr marL="28575" marR="28575" marT="28575" marB="28575" anchor="ctr"/>
                </a:tc>
              </a:tr>
              <a:tr h="106628">
                <a:tc gridSpan="2">
                  <a:txBody>
                    <a:bodyPr/>
                    <a:lstStyle/>
                    <a:p>
                      <a:pPr algn="ctr"/>
                      <a:r>
                        <a:rPr lang="ru-RU" sz="1100" b="1" dirty="0">
                          <a:latin typeface="Verdana"/>
                        </a:rPr>
                        <a:t>Заболевания, противопоказанные для профессии "Бортинженер":</a:t>
                      </a:r>
                      <a:endParaRPr lang="ru-RU" sz="1100" dirty="0">
                        <a:latin typeface="Verdana"/>
                      </a:endParaRPr>
                    </a:p>
                  </a:txBody>
                  <a:tcPr marL="28575" marR="28575" marT="28575" marB="28575" anchor="ctr"/>
                </a:tc>
                <a:tc hMerge="1">
                  <a:txBody>
                    <a:bodyPr/>
                    <a:lstStyle/>
                    <a:p>
                      <a:endParaRPr lang="ru-RU"/>
                    </a:p>
                  </a:txBody>
                  <a:tcPr/>
                </a:tc>
              </a:tr>
              <a:tr h="614810">
                <a:tc>
                  <a:txBody>
                    <a:bodyPr/>
                    <a:lstStyle/>
                    <a:p>
                      <a:pPr>
                        <a:buFont typeface="Arial"/>
                        <a:buChar char="•"/>
                      </a:pPr>
                      <a:r>
                        <a:rPr lang="ru-RU" sz="1000" b="1" u="none" strike="noStrike">
                          <a:latin typeface="Arial"/>
                        </a:rPr>
                        <a:t>заболевания сердца или нарушения артериального давления;</a:t>
                      </a:r>
                    </a:p>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расстройства слуха;</a:t>
                      </a:r>
                    </a:p>
                    <a:p>
                      <a:pPr>
                        <a:buFont typeface="Arial"/>
                        <a:buChar char="•"/>
                      </a:pPr>
                      <a:r>
                        <a:rPr lang="ru-RU" sz="10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дрожание рук;</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боязнь высоты;</a:t>
                      </a:r>
                    </a:p>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213256">
                <a:tc gridSpan="2">
                  <a:txBody>
                    <a:bodyPr/>
                    <a:lstStyle/>
                    <a:p>
                      <a:r>
                        <a:rPr lang="ru-RU" sz="1100" b="1" dirty="0">
                          <a:latin typeface="Verdana"/>
                        </a:rPr>
                        <a:t>Уровень образования профессии "Бортинженер"</a:t>
                      </a:r>
                      <a:endParaRPr lang="ru-RU" sz="1100" dirty="0">
                        <a:latin typeface="Verdana"/>
                      </a:endParaRPr>
                    </a:p>
                    <a:p>
                      <a:r>
                        <a:rPr lang="ru-RU" sz="1000" dirty="0">
                          <a:latin typeface="Verdana"/>
                        </a:rPr>
                        <a:t>Для овладения профессией "Бортинженер" необходимо высшее профессиональное образование. Профессии обучают авиационные технические вузы.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36910"/>
          </a:xfrm>
        </p:spPr>
        <p:txBody>
          <a:bodyPr/>
          <a:lstStyle/>
          <a:p>
            <a:r>
              <a:rPr lang="ru-RU" sz="1200" b="1" dirty="0" err="1" smtClean="0"/>
              <a:t>Веб</a:t>
            </a:r>
            <a:r>
              <a:rPr lang="ru-RU" sz="1200" b="1" dirty="0" smtClean="0"/>
              <a:t>–продюсер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395536" y="476672"/>
          <a:ext cx="8229600" cy="573405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400" b="1" i="0" kern="1200" dirty="0" smtClean="0">
                          <a:solidFill>
                            <a:schemeClr val="lt1"/>
                          </a:solidFill>
                          <a:latin typeface="+mn-lt"/>
                          <a:ea typeface="+mn-ea"/>
                          <a:cs typeface="+mn-cs"/>
                        </a:rPr>
                        <a:t>Назначение профессии "</a:t>
                      </a:r>
                      <a:r>
                        <a:rPr lang="ru-RU" sz="1400" b="1" i="0" kern="1200" dirty="0" err="1" smtClean="0">
                          <a:solidFill>
                            <a:schemeClr val="lt1"/>
                          </a:solidFill>
                          <a:latin typeface="+mn-lt"/>
                          <a:ea typeface="+mn-ea"/>
                          <a:cs typeface="+mn-cs"/>
                        </a:rPr>
                        <a:t>Веб</a:t>
                      </a:r>
                      <a:r>
                        <a:rPr lang="ru-RU" sz="1400" b="1" i="0" kern="1200" dirty="0" smtClean="0">
                          <a:solidFill>
                            <a:schemeClr val="lt1"/>
                          </a:solidFill>
                          <a:latin typeface="+mn-lt"/>
                          <a:ea typeface="+mn-ea"/>
                          <a:cs typeface="+mn-cs"/>
                        </a:rPr>
                        <a:t>–продюсер": </a:t>
                      </a:r>
                      <a:r>
                        <a:rPr lang="ru-RU" sz="1200" b="0" i="0" kern="1200" dirty="0" smtClean="0">
                          <a:solidFill>
                            <a:schemeClr val="lt1"/>
                          </a:solidFill>
                          <a:latin typeface="+mn-lt"/>
                          <a:ea typeface="+mn-ea"/>
                          <a:cs typeface="+mn-cs"/>
                        </a:rPr>
                        <a:t>разработка структуры, формы, содержания, продвижение в Интернет–сети </a:t>
                      </a:r>
                      <a:r>
                        <a:rPr lang="ru-RU" sz="1200" b="0" i="0" kern="1200" dirty="0" err="1" smtClean="0">
                          <a:solidFill>
                            <a:schemeClr val="lt1"/>
                          </a:solidFill>
                          <a:latin typeface="+mn-lt"/>
                          <a:ea typeface="+mn-ea"/>
                          <a:cs typeface="+mn-cs"/>
                        </a:rPr>
                        <a:t>веб</a:t>
                      </a:r>
                      <a:r>
                        <a:rPr lang="ru-RU" sz="1200" b="0" i="0" kern="1200" dirty="0" smtClean="0">
                          <a:solidFill>
                            <a:schemeClr val="lt1"/>
                          </a:solidFill>
                          <a:latin typeface="+mn-lt"/>
                          <a:ea typeface="+mn-ea"/>
                          <a:cs typeface="+mn-cs"/>
                        </a:rPr>
                        <a:t>–приложений.</a:t>
                      </a:r>
                      <a:endParaRPr lang="ru-RU" sz="1200" dirty="0"/>
                    </a:p>
                  </a:txBody>
                  <a:tcPr/>
                </a:tc>
                <a:tc hMerge="1">
                  <a:txBody>
                    <a:bodyPr/>
                    <a:lstStyle/>
                    <a:p>
                      <a:endParaRPr lang="ru-RU" dirty="0"/>
                    </a:p>
                  </a:txBody>
                  <a:tcPr/>
                </a:tc>
              </a:tr>
              <a:tr h="370840">
                <a:tc gridSpan="2">
                  <a:txBody>
                    <a:bodyPr/>
                    <a:lstStyle/>
                    <a:p>
                      <a:r>
                        <a:rPr lang="ru-RU" sz="1400" b="1" i="0" kern="1200" dirty="0" smtClean="0">
                          <a:solidFill>
                            <a:schemeClr val="dk1"/>
                          </a:solidFill>
                          <a:latin typeface="+mn-lt"/>
                          <a:ea typeface="+mn-ea"/>
                          <a:cs typeface="+mn-cs"/>
                        </a:rPr>
                        <a:t>Основные решаемые задачи профессии "</a:t>
                      </a:r>
                      <a:r>
                        <a:rPr lang="ru-RU" sz="1400" b="1" i="0" kern="1200" dirty="0" err="1" smtClean="0">
                          <a:solidFill>
                            <a:schemeClr val="dk1"/>
                          </a:solidFill>
                          <a:latin typeface="+mn-lt"/>
                          <a:ea typeface="+mn-ea"/>
                          <a:cs typeface="+mn-cs"/>
                        </a:rPr>
                        <a:t>Веб</a:t>
                      </a:r>
                      <a:r>
                        <a:rPr lang="ru-RU" sz="1400" b="1" i="0" kern="1200" dirty="0" smtClean="0">
                          <a:solidFill>
                            <a:schemeClr val="dk1"/>
                          </a:solidFill>
                          <a:latin typeface="+mn-lt"/>
                          <a:ea typeface="+mn-ea"/>
                          <a:cs typeface="+mn-cs"/>
                        </a:rPr>
                        <a:t>–продюсер":</a:t>
                      </a:r>
                      <a:endParaRPr lang="ru-RU" sz="1400" b="0" i="0" kern="1200" dirty="0" smtClean="0">
                        <a:solidFill>
                          <a:schemeClr val="dk1"/>
                        </a:solidFill>
                        <a:latin typeface="+mn-lt"/>
                        <a:ea typeface="+mn-ea"/>
                        <a:cs typeface="+mn-cs"/>
                      </a:endParaRPr>
                    </a:p>
                    <a:p>
                      <a:r>
                        <a:rPr lang="ru-RU" sz="1200" b="1" i="0" u="none" strike="noStrike" kern="1200" dirty="0" smtClean="0">
                          <a:solidFill>
                            <a:schemeClr val="dk1"/>
                          </a:solidFill>
                          <a:latin typeface="+mn-lt"/>
                          <a:ea typeface="+mn-ea"/>
                          <a:cs typeface="+mn-cs"/>
                        </a:rPr>
                        <a:t>уяснение задачи, разработка замысла проекта;</a:t>
                      </a:r>
                    </a:p>
                    <a:p>
                      <a:r>
                        <a:rPr lang="ru-RU" sz="1200" b="1" i="0" u="none" strike="noStrike" kern="1200" dirty="0" smtClean="0">
                          <a:solidFill>
                            <a:schemeClr val="dk1"/>
                          </a:solidFill>
                          <a:latin typeface="+mn-lt"/>
                          <a:ea typeface="+mn-ea"/>
                          <a:cs typeface="+mn-cs"/>
                        </a:rPr>
                        <a:t>построение перспективного плана проекта, определение методов и приемов работы;</a:t>
                      </a:r>
                    </a:p>
                    <a:p>
                      <a:r>
                        <a:rPr lang="ru-RU" sz="1200" b="1" i="0" u="none" strike="noStrike" kern="1200" dirty="0" smtClean="0">
                          <a:solidFill>
                            <a:schemeClr val="dk1"/>
                          </a:solidFill>
                          <a:latin typeface="+mn-lt"/>
                          <a:ea typeface="+mn-ea"/>
                          <a:cs typeface="+mn-cs"/>
                        </a:rPr>
                        <a:t>решение оперативных задач реализации проекта (создание структуры, формы и содержания </a:t>
                      </a:r>
                      <a:r>
                        <a:rPr lang="ru-RU" sz="1200" b="1" i="0" u="none" strike="noStrike" kern="1200" dirty="0" err="1" smtClean="0">
                          <a:solidFill>
                            <a:schemeClr val="dk1"/>
                          </a:solidFill>
                          <a:latin typeface="+mn-lt"/>
                          <a:ea typeface="+mn-ea"/>
                          <a:cs typeface="+mn-cs"/>
                        </a:rPr>
                        <a:t>веб</a:t>
                      </a:r>
                      <a:r>
                        <a:rPr lang="ru-RU" sz="1200" b="1" i="0" u="none" strike="noStrike" kern="1200" dirty="0" smtClean="0">
                          <a:solidFill>
                            <a:schemeClr val="dk1"/>
                          </a:solidFill>
                          <a:latin typeface="+mn-lt"/>
                          <a:ea typeface="+mn-ea"/>
                          <a:cs typeface="+mn-cs"/>
                        </a:rPr>
                        <a:t>–приложений);</a:t>
                      </a:r>
                    </a:p>
                    <a:p>
                      <a:r>
                        <a:rPr lang="ru-RU" sz="1200" b="1" i="0" u="none" strike="noStrike" kern="1200" dirty="0" smtClean="0">
                          <a:solidFill>
                            <a:schemeClr val="dk1"/>
                          </a:solidFill>
                          <a:latin typeface="+mn-lt"/>
                          <a:ea typeface="+mn-ea"/>
                          <a:cs typeface="+mn-cs"/>
                        </a:rPr>
                        <a:t>продвижение </a:t>
                      </a:r>
                      <a:r>
                        <a:rPr lang="ru-RU" sz="1200" b="1" i="0" u="none" strike="noStrike" kern="1200" dirty="0" err="1" smtClean="0">
                          <a:solidFill>
                            <a:schemeClr val="dk1"/>
                          </a:solidFill>
                          <a:latin typeface="+mn-lt"/>
                          <a:ea typeface="+mn-ea"/>
                          <a:cs typeface="+mn-cs"/>
                        </a:rPr>
                        <a:t>веб</a:t>
                      </a:r>
                      <a:r>
                        <a:rPr lang="ru-RU" sz="1200" b="1" i="0" u="none" strike="noStrike" kern="1200" dirty="0" smtClean="0">
                          <a:solidFill>
                            <a:schemeClr val="dk1"/>
                          </a:solidFill>
                          <a:latin typeface="+mn-lt"/>
                          <a:ea typeface="+mn-ea"/>
                          <a:cs typeface="+mn-cs"/>
                        </a:rPr>
                        <a:t>–приложений, необходимая корректировка работы.</a:t>
                      </a:r>
                      <a:endParaRPr lang="ru-RU" sz="1200" b="1" i="0" u="none" strike="noStrike" kern="1200" dirty="0">
                        <a:solidFill>
                          <a:schemeClr val="dk1"/>
                        </a:solidFill>
                        <a:latin typeface="+mn-lt"/>
                        <a:ea typeface="+mn-ea"/>
                        <a:cs typeface="+mn-cs"/>
                      </a:endParaRPr>
                    </a:p>
                  </a:txBody>
                  <a:tcPr/>
                </a:tc>
                <a:tc hMerge="1">
                  <a:txBody>
                    <a:bodyPr/>
                    <a:lstStyle/>
                    <a:p>
                      <a:endParaRPr lang="ru-RU" dirty="0"/>
                    </a:p>
                  </a:txBody>
                  <a:tcPr/>
                </a:tc>
              </a:tr>
              <a:tr h="370840">
                <a:tc gridSpan="2">
                  <a:txBody>
                    <a:bodyPr/>
                    <a:lstStyle/>
                    <a:p>
                      <a:pPr algn="ctr"/>
                      <a:r>
                        <a:rPr lang="ru-RU" sz="1400" b="1" dirty="0">
                          <a:latin typeface="Verdana"/>
                        </a:rPr>
                        <a:t>Профессионально–важные качества профессии "</a:t>
                      </a:r>
                      <a:r>
                        <a:rPr lang="ru-RU" sz="1400" b="1" dirty="0" err="1">
                          <a:latin typeface="Verdana"/>
                        </a:rPr>
                        <a:t>Веб</a:t>
                      </a:r>
                      <a:r>
                        <a:rPr lang="ru-RU" sz="1400" b="1" dirty="0">
                          <a:latin typeface="Verdana"/>
                        </a:rPr>
                        <a:t>–продюсер":</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200" b="1" u="none" strike="noStrike" dirty="0">
                          <a:latin typeface="Arial"/>
                        </a:rPr>
                        <a:t>аккуратность в работе;</a:t>
                      </a:r>
                    </a:p>
                    <a:p>
                      <a:pPr>
                        <a:buFont typeface="Arial"/>
                        <a:buChar char="•"/>
                      </a:pPr>
                      <a:r>
                        <a:rPr lang="ru-RU" sz="1200" b="1" u="none" strike="noStrike" dirty="0">
                          <a:latin typeface="Arial"/>
                        </a:rPr>
                        <a:t>педантичность;</a:t>
                      </a:r>
                    </a:p>
                    <a:p>
                      <a:pPr>
                        <a:buFont typeface="Arial"/>
                        <a:buChar char="•"/>
                      </a:pPr>
                      <a:r>
                        <a:rPr lang="ru-RU" sz="1200" b="1" u="none" strike="noStrike" dirty="0">
                          <a:latin typeface="Arial"/>
                        </a:rPr>
                        <a:t>старательность, исполнительность;</a:t>
                      </a:r>
                    </a:p>
                    <a:p>
                      <a:pPr>
                        <a:buFont typeface="Arial"/>
                        <a:buChar char="•"/>
                      </a:pPr>
                      <a:r>
                        <a:rPr lang="ru-RU" sz="1200" b="1" u="none" strike="noStrike" dirty="0">
                          <a:latin typeface="Arial"/>
                        </a:rPr>
                        <a:t>внимание к деталям;</a:t>
                      </a:r>
                    </a:p>
                    <a:p>
                      <a:pPr>
                        <a:buFont typeface="Arial"/>
                        <a:buChar char="•"/>
                      </a:pPr>
                      <a:r>
                        <a:rPr lang="ru-RU" sz="1200" b="1" u="none" strike="noStrike" dirty="0">
                          <a:latin typeface="Arial"/>
                        </a:rPr>
                        <a:t>способность к зрительным представлениям;</a:t>
                      </a:r>
                    </a:p>
                    <a:p>
                      <a:pPr>
                        <a:buFont typeface="Arial"/>
                        <a:buChar char="•"/>
                      </a:pPr>
                      <a:r>
                        <a:rPr lang="ru-RU" sz="1200" b="1" u="none" strike="noStrike" dirty="0">
                          <a:latin typeface="Arial"/>
                        </a:rPr>
                        <a:t>способность глобально и стратегически мыслить;</a:t>
                      </a:r>
                    </a:p>
                  </a:txBody>
                  <a:tcPr marL="28575" marR="28575" marT="28575" marB="28575" anchor="ctr"/>
                </a:tc>
                <a:tc>
                  <a:txBody>
                    <a:bodyPr/>
                    <a:lstStyle/>
                    <a:p>
                      <a:pPr>
                        <a:buFont typeface="Arial"/>
                        <a:buChar char="•"/>
                      </a:pPr>
                      <a:r>
                        <a:rPr lang="ru-RU" sz="1200" b="1" u="none" strike="noStrike" dirty="0">
                          <a:latin typeface="Arial"/>
                        </a:rPr>
                        <a:t>абстрактность (абстрактные образы, понятия) мышления;</a:t>
                      </a:r>
                    </a:p>
                    <a:p>
                      <a:pPr>
                        <a:buFont typeface="Arial"/>
                        <a:buChar char="•"/>
                      </a:pPr>
                      <a:r>
                        <a:rPr lang="ru-RU" sz="1200" b="1" u="none" strike="noStrike" dirty="0" err="1">
                          <a:latin typeface="Arial"/>
                        </a:rPr>
                        <a:t>аналитичность</a:t>
                      </a:r>
                      <a:r>
                        <a:rPr lang="ru-RU" sz="1200" b="1" u="none" strike="noStrike" dirty="0">
                          <a:latin typeface="Arial"/>
                        </a:rPr>
                        <a:t> мышления;</a:t>
                      </a:r>
                    </a:p>
                    <a:p>
                      <a:pPr>
                        <a:buFont typeface="Arial"/>
                        <a:buChar char="•"/>
                      </a:pPr>
                      <a:r>
                        <a:rPr lang="ru-RU" sz="1200" b="1" u="none" strike="noStrike" dirty="0">
                          <a:latin typeface="Arial"/>
                        </a:rPr>
                        <a:t>способность запоминать на длительный срок большие объемы информации;</a:t>
                      </a:r>
                    </a:p>
                    <a:p>
                      <a:pPr>
                        <a:buFont typeface="Arial"/>
                        <a:buChar char="•"/>
                      </a:pPr>
                      <a:r>
                        <a:rPr lang="ru-RU" sz="1200" b="1" u="none" strike="noStrike" dirty="0">
                          <a:latin typeface="Arial"/>
                        </a:rPr>
                        <a:t>коммуникативные навыки (компетентность общения).</a:t>
                      </a:r>
                    </a:p>
                  </a:txBody>
                  <a:tcPr marL="28575" marR="28575" marT="28575" marB="28575" anchor="ctr"/>
                </a:tc>
              </a:tr>
              <a:tr h="370840">
                <a:tc gridSpan="2">
                  <a:txBody>
                    <a:bodyPr/>
                    <a:lstStyle/>
                    <a:p>
                      <a:pPr algn="ctr"/>
                      <a:r>
                        <a:rPr lang="ru-RU" sz="1400" b="1" dirty="0">
                          <a:latin typeface="Verdana"/>
                        </a:rPr>
                        <a:t>Заболевания, противопоказанные для профессии "</a:t>
                      </a:r>
                      <a:r>
                        <a:rPr lang="ru-RU" sz="1400" b="1" dirty="0" err="1">
                          <a:latin typeface="Verdana"/>
                        </a:rPr>
                        <a:t>Веб</a:t>
                      </a:r>
                      <a:r>
                        <a:rPr lang="ru-RU" sz="1400" b="1" dirty="0">
                          <a:latin typeface="Verdana"/>
                        </a:rPr>
                        <a:t>–продюсер":</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200" b="1" u="none" strike="noStrike">
                          <a:latin typeface="Arial"/>
                        </a:rPr>
                        <a:t>заболевания сердца или нарушения артериального давления;</a:t>
                      </a:r>
                    </a:p>
                    <a:p>
                      <a:pPr>
                        <a:buFont typeface="Arial"/>
                        <a:buChar char="•"/>
                      </a:pPr>
                      <a:r>
                        <a:rPr lang="ru-RU" sz="1200" b="1" u="none" strike="noStrike">
                          <a:latin typeface="Arial"/>
                        </a:rPr>
                        <a:t>употребление наркотиков, зависимость от алкоголя;</a:t>
                      </a:r>
                    </a:p>
                    <a:p>
                      <a:pPr>
                        <a:buFont typeface="Arial"/>
                        <a:buChar char="•"/>
                      </a:pPr>
                      <a:r>
                        <a:rPr lang="ru-RU" sz="1200" b="1" u="none" strike="noStrike">
                          <a:latin typeface="Arial"/>
                        </a:rPr>
                        <a:t>некорректируемое снижение остроты зрения;</a:t>
                      </a:r>
                    </a:p>
                    <a:p>
                      <a:pPr>
                        <a:buFont typeface="Arial"/>
                        <a:buChar char="•"/>
                      </a:pPr>
                      <a:r>
                        <a:rPr lang="ru-RU" sz="1200" b="1" u="none" strike="noStrike">
                          <a:latin typeface="Arial"/>
                        </a:rPr>
                        <a:t>нарушение цветоразличения, бинокулярного зрения;</a:t>
                      </a:r>
                    </a:p>
                  </a:txBody>
                  <a:tcPr marL="28575" marR="28575" marT="28575" marB="28575" anchor="ctr"/>
                </a:tc>
                <a:tc>
                  <a:txBody>
                    <a:bodyPr/>
                    <a:lstStyle/>
                    <a:p>
                      <a:pPr>
                        <a:buFont typeface="Arial"/>
                        <a:buChar char="•"/>
                      </a:pPr>
                      <a:r>
                        <a:rPr lang="ru-RU" sz="1200" b="1" u="none" strike="noStrike" dirty="0">
                          <a:latin typeface="Arial"/>
                        </a:rPr>
                        <a:t>дрожание рук;</a:t>
                      </a:r>
                    </a:p>
                    <a:p>
                      <a:pPr>
                        <a:buFont typeface="Arial"/>
                        <a:buChar char="•"/>
                      </a:pPr>
                      <a:r>
                        <a:rPr lang="ru-RU" sz="1200" b="1" u="none" strike="noStrike" dirty="0">
                          <a:latin typeface="Arial"/>
                        </a:rPr>
                        <a:t>заболевания позвоночника, суставов или нижних конечностей;</a:t>
                      </a:r>
                    </a:p>
                    <a:p>
                      <a:pPr>
                        <a:buFont typeface="Arial"/>
                        <a:buChar char="•"/>
                      </a:pPr>
                      <a:r>
                        <a:rPr lang="ru-RU" sz="1200" b="1" u="none" strike="noStrike" dirty="0">
                          <a:latin typeface="Arial"/>
                        </a:rPr>
                        <a:t>кожные заболевания;</a:t>
                      </a:r>
                    </a:p>
                    <a:p>
                      <a:pPr>
                        <a:buFont typeface="Arial"/>
                        <a:buChar char="•"/>
                      </a:pPr>
                      <a:r>
                        <a:rPr lang="ru-RU" sz="1200" b="1" u="none" strike="noStrike" dirty="0">
                          <a:latin typeface="Arial"/>
                        </a:rPr>
                        <a:t>геморроидальные расстройства.</a:t>
                      </a:r>
                    </a:p>
                  </a:txBody>
                  <a:tcPr marL="28575" marR="28575" marT="28575" marB="28575" anchor="ctr"/>
                </a:tc>
              </a:tr>
              <a:tr h="370840">
                <a:tc gridSpan="2">
                  <a:txBody>
                    <a:bodyPr/>
                    <a:lstStyle/>
                    <a:p>
                      <a:r>
                        <a:rPr lang="ru-RU" sz="1400" b="1" dirty="0">
                          <a:latin typeface="Verdana"/>
                        </a:rPr>
                        <a:t>Уровень образования профессии "</a:t>
                      </a:r>
                      <a:r>
                        <a:rPr lang="ru-RU" sz="1400" b="1" dirty="0" err="1">
                          <a:latin typeface="Verdana"/>
                        </a:rPr>
                        <a:t>Веб</a:t>
                      </a:r>
                      <a:r>
                        <a:rPr lang="ru-RU" sz="1400" b="1" dirty="0">
                          <a:latin typeface="Verdana"/>
                        </a:rPr>
                        <a:t>–продюсер"</a:t>
                      </a:r>
                      <a:endParaRPr lang="ru-RU" sz="1400" dirty="0">
                        <a:latin typeface="Verdana"/>
                      </a:endParaRPr>
                    </a:p>
                  </a:txBody>
                  <a:tcPr marL="28575" marR="28575" marT="28575" marB="28575" anchor="ctr"/>
                </a:tc>
                <a:tc hMerge="1">
                  <a:txBody>
                    <a:bodyPr/>
                    <a:lstStyle/>
                    <a:p>
                      <a:endParaRPr lang="ru-RU"/>
                    </a:p>
                  </a:txBody>
                  <a:tcPr/>
                </a:tc>
              </a:tr>
              <a:tr h="370840">
                <a:tc gridSpan="2">
                  <a:txBody>
                    <a:bodyPr/>
                    <a:lstStyle/>
                    <a:p>
                      <a:r>
                        <a:rPr lang="ru-RU" sz="1200" dirty="0">
                          <a:latin typeface="Verdana"/>
                        </a:rPr>
                        <a:t>Для овладения профессией "</a:t>
                      </a:r>
                      <a:r>
                        <a:rPr lang="ru-RU" sz="1200" dirty="0" err="1">
                          <a:latin typeface="Verdana"/>
                        </a:rPr>
                        <a:t>Веб</a:t>
                      </a:r>
                      <a:r>
                        <a:rPr lang="ru-RU" sz="1200" dirty="0">
                          <a:latin typeface="Verdana"/>
                        </a:rPr>
                        <a:t>–продюсер" необходимо среднее или высшее образование. Профессии обучают технические вузы.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normAutofit/>
          </a:bodyPr>
          <a:lstStyle/>
          <a:p>
            <a:r>
              <a:rPr lang="ru-RU" sz="1200" b="1" dirty="0" smtClean="0"/>
              <a:t>Инженер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963336"/>
        </p:xfrm>
        <a:graphic>
          <a:graphicData uri="http://schemas.openxmlformats.org/drawingml/2006/table">
            <a:tbl>
              <a:tblPr firstRow="1" bandRow="1">
                <a:tableStyleId>{5C22544A-7EE6-4342-B048-85BDC9FD1C3A}</a:tableStyleId>
              </a:tblPr>
              <a:tblGrid>
                <a:gridCol w="4114800"/>
                <a:gridCol w="4114800"/>
              </a:tblGrid>
              <a:tr h="416349">
                <a:tc gridSpan="2">
                  <a:txBody>
                    <a:bodyPr/>
                    <a:lstStyle/>
                    <a:p>
                      <a:r>
                        <a:rPr lang="ru-RU" sz="1400" b="1" i="0" kern="1200" dirty="0" smtClean="0">
                          <a:solidFill>
                            <a:schemeClr val="lt1"/>
                          </a:solidFill>
                          <a:latin typeface="+mn-lt"/>
                          <a:ea typeface="+mn-ea"/>
                          <a:cs typeface="+mn-cs"/>
                        </a:rPr>
                        <a:t>Назначение профессии "Инженер":</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в зависимости от сферы деятельности: организация исследований по созданию и внедрению новых технологий; конструирование и эксплуатация технических средств и процессов.</a:t>
                      </a:r>
                      <a:endParaRPr lang="ru-RU" sz="1000" dirty="0"/>
                    </a:p>
                  </a:txBody>
                  <a:tcPr/>
                </a:tc>
                <a:tc hMerge="1">
                  <a:txBody>
                    <a:bodyPr/>
                    <a:lstStyle/>
                    <a:p>
                      <a:endParaRPr lang="ru-RU" dirty="0"/>
                    </a:p>
                  </a:txBody>
                  <a:tcPr/>
                </a:tc>
              </a:tr>
              <a:tr h="832699">
                <a:tc gridSpan="2">
                  <a:txBody>
                    <a:bodyPr/>
                    <a:lstStyle/>
                    <a:p>
                      <a:r>
                        <a:rPr lang="ru-RU" sz="1400" b="1" i="0" kern="1200" dirty="0" smtClean="0">
                          <a:solidFill>
                            <a:schemeClr val="dk1"/>
                          </a:solidFill>
                          <a:latin typeface="+mn-lt"/>
                          <a:ea typeface="+mn-ea"/>
                          <a:cs typeface="+mn-cs"/>
                        </a:rPr>
                        <a:t>Основные решаемые задачи профессии "Инженер":</a:t>
                      </a:r>
                      <a:r>
                        <a:rPr lang="ru-RU" sz="1000" b="0" i="0" kern="1200" dirty="0" smtClean="0">
                          <a:solidFill>
                            <a:schemeClr val="dk1"/>
                          </a:solidFill>
                          <a:latin typeface="+mn-lt"/>
                          <a:ea typeface="+mn-ea"/>
                          <a:cs typeface="+mn-cs"/>
                        </a:rPr>
                        <a:t/>
                      </a:r>
                      <a:br>
                        <a:rPr lang="ru-RU" sz="1000" b="0" i="0" kern="1200" dirty="0" smtClean="0">
                          <a:solidFill>
                            <a:schemeClr val="dk1"/>
                          </a:solidFill>
                          <a:latin typeface="+mn-lt"/>
                          <a:ea typeface="+mn-ea"/>
                          <a:cs typeface="+mn-cs"/>
                        </a:rPr>
                      </a:br>
                      <a:r>
                        <a:rPr lang="ru-RU" sz="1000" b="0" i="0" kern="1200" dirty="0" smtClean="0">
                          <a:solidFill>
                            <a:schemeClr val="dk1"/>
                          </a:solidFill>
                          <a:latin typeface="+mn-lt"/>
                          <a:ea typeface="+mn-ea"/>
                          <a:cs typeface="+mn-cs"/>
                        </a:rPr>
                        <a:t>в зависимости от специальности.</a:t>
                      </a:r>
                      <a:br>
                        <a:rPr lang="ru-RU" sz="1000" b="0" i="0" kern="1200" dirty="0" smtClean="0">
                          <a:solidFill>
                            <a:schemeClr val="dk1"/>
                          </a:solidFill>
                          <a:latin typeface="+mn-lt"/>
                          <a:ea typeface="+mn-ea"/>
                          <a:cs typeface="+mn-cs"/>
                        </a:rPr>
                      </a:br>
                      <a:r>
                        <a:rPr lang="ru-RU" sz="1000" b="0" i="0" kern="1200" dirty="0" smtClean="0">
                          <a:solidFill>
                            <a:schemeClr val="dk1"/>
                          </a:solidFill>
                          <a:latin typeface="+mn-lt"/>
                          <a:ea typeface="+mn-ea"/>
                          <a:cs typeface="+mn-cs"/>
                        </a:rPr>
                        <a:t>Профессия "Инженер" требует от специалиста преимущественно интеллектуальных затрат. Профессиональная деятельность, прежде всего, подразумевает реализацию известных заранее процедур, выполнение поставленной задачи, анализ, сравнение и интерпретацию данных, предложение новых решений.</a:t>
                      </a:r>
                      <a:endParaRPr lang="ru-RU" sz="1000" dirty="0"/>
                    </a:p>
                  </a:txBody>
                  <a:tcPr/>
                </a:tc>
                <a:tc hMerge="1">
                  <a:txBody>
                    <a:bodyPr/>
                    <a:lstStyle/>
                    <a:p>
                      <a:endParaRPr lang="ru-RU" dirty="0"/>
                    </a:p>
                  </a:txBody>
                  <a:tcPr/>
                </a:tc>
              </a:tr>
              <a:tr h="319259">
                <a:tc gridSpan="2">
                  <a:txBody>
                    <a:bodyPr/>
                    <a:lstStyle/>
                    <a:p>
                      <a:pPr algn="ctr"/>
                      <a:r>
                        <a:rPr lang="ru-RU" sz="1400" b="1" dirty="0">
                          <a:latin typeface="Verdana"/>
                        </a:rPr>
                        <a:t>Профессионально–важные качества профессии "Инженер":</a:t>
                      </a:r>
                      <a:endParaRPr lang="ru-RU" sz="1400" dirty="0">
                        <a:latin typeface="Verdana"/>
                      </a:endParaRPr>
                    </a:p>
                  </a:txBody>
                  <a:tcPr marL="28575" marR="28575" marT="28575" marB="28575" anchor="ctr"/>
                </a:tc>
                <a:tc hMerge="1">
                  <a:txBody>
                    <a:bodyPr/>
                    <a:lstStyle/>
                    <a:p>
                      <a:endParaRPr lang="ru-RU"/>
                    </a:p>
                  </a:txBody>
                  <a:tcPr/>
                </a:tc>
              </a:tr>
              <a:tr h="1856225">
                <a:tc>
                  <a:txBody>
                    <a:bodyPr/>
                    <a:lstStyle/>
                    <a:p>
                      <a:pPr>
                        <a:buFont typeface="Arial"/>
                        <a:buChar char="•"/>
                      </a:pPr>
                      <a:r>
                        <a:rPr lang="ru-RU" sz="1000" b="1" u="none" strike="noStrike" dirty="0">
                          <a:latin typeface="Arial"/>
                        </a:rPr>
                        <a:t>аккуратность в работе;</a:t>
                      </a:r>
                    </a:p>
                    <a:p>
                      <a:pPr>
                        <a:buFont typeface="Arial"/>
                        <a:buChar char="•"/>
                      </a:pPr>
                      <a:r>
                        <a:rPr lang="ru-RU" sz="1000" b="1" u="none" strike="noStrike" dirty="0">
                          <a:latin typeface="Arial"/>
                        </a:rPr>
                        <a:t>самостоятельность;</a:t>
                      </a:r>
                    </a:p>
                    <a:p>
                      <a:pPr>
                        <a:buFont typeface="Arial"/>
                        <a:buChar char="•"/>
                      </a:pPr>
                      <a:r>
                        <a:rPr lang="ru-RU" sz="1000" b="1" u="none" strike="noStrike" dirty="0">
                          <a:latin typeface="Arial"/>
                        </a:rPr>
                        <a:t>стремление к профессиональному совершенству;</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концентрированность внимания;</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 гибкость мышления;</a:t>
                      </a:r>
                    </a:p>
                    <a:p>
                      <a:pPr>
                        <a:buFont typeface="Arial"/>
                        <a:buChar char="•"/>
                      </a:pPr>
                      <a:r>
                        <a:rPr lang="ru-RU" sz="1000" b="1" u="none" strike="noStrike" dirty="0">
                          <a:latin typeface="Arial"/>
                        </a:rPr>
                        <a:t>математическое мышление;</a:t>
                      </a:r>
                    </a:p>
                    <a:p>
                      <a:pPr>
                        <a:buFont typeface="Arial"/>
                        <a:buChar char="•"/>
                      </a:pPr>
                      <a:r>
                        <a:rPr lang="ru-RU" sz="1000" b="1" u="none" strike="noStrike" dirty="0">
                          <a:latin typeface="Arial"/>
                        </a:rPr>
                        <a:t>предметность (объекты реального мира и их признаки) мышления;</a:t>
                      </a:r>
                    </a:p>
                  </a:txBody>
                  <a:tcPr marL="28575" marR="28575" marT="28575" marB="28575" anchor="ctr"/>
                </a:tc>
                <a:tc>
                  <a:txBody>
                    <a:bodyPr/>
                    <a:lstStyle/>
                    <a:p>
                      <a:pPr>
                        <a:buFont typeface="Arial"/>
                        <a:buChar char="•"/>
                      </a:pPr>
                      <a:r>
                        <a:rPr lang="ru-RU" sz="1000" b="1" u="none" strike="noStrike" dirty="0">
                          <a:latin typeface="Arial"/>
                        </a:rPr>
                        <a:t>способность запоминать на длительный срок большие объемы информации;</a:t>
                      </a:r>
                    </a:p>
                    <a:p>
                      <a:pPr>
                        <a:buFont typeface="Arial"/>
                        <a:buChar char="•"/>
                      </a:pPr>
                      <a:r>
                        <a:rPr lang="ru-RU" sz="1000" b="1" u="none" strike="noStrike" dirty="0">
                          <a:latin typeface="Arial"/>
                        </a:rPr>
                        <a:t>твердость руки, устойчивость кистей рук (низкий тремор);</a:t>
                      </a:r>
                    </a:p>
                    <a:p>
                      <a:pPr>
                        <a:buFont typeface="Arial"/>
                        <a:buChar char="•"/>
                      </a:pPr>
                      <a:r>
                        <a:rPr lang="ru-RU" sz="1000" b="1" u="none" strike="noStrike" dirty="0">
                          <a:latin typeface="Arial"/>
                        </a:rPr>
                        <a:t>умение четко и кратко формулировать информацию;</a:t>
                      </a:r>
                    </a:p>
                    <a:p>
                      <a:pPr>
                        <a:buFont typeface="Arial"/>
                        <a:buChar char="•"/>
                      </a:pPr>
                      <a:r>
                        <a:rPr lang="ru-RU" sz="1000" b="1" u="none" strike="noStrike" dirty="0">
                          <a:latin typeface="Arial"/>
                        </a:rPr>
                        <a:t>умственная работоспособность;</a:t>
                      </a:r>
                    </a:p>
                    <a:p>
                      <a:pPr>
                        <a:buFont typeface="Arial"/>
                        <a:buChar char="•"/>
                      </a:pPr>
                      <a:r>
                        <a:rPr lang="ru-RU" sz="1000" b="1" u="none" strike="noStrike" dirty="0">
                          <a:latin typeface="Arial"/>
                        </a:rPr>
                        <a:t>упорство; навыки черчения;</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склонность к работе с документацией;</a:t>
                      </a:r>
                    </a:p>
                    <a:p>
                      <a:pPr>
                        <a:buFont typeface="Arial"/>
                        <a:buChar char="•"/>
                      </a:pPr>
                      <a:r>
                        <a:rPr lang="ru-RU" sz="1000" b="1" u="none" strike="noStrike" dirty="0">
                          <a:latin typeface="Arial"/>
                        </a:rPr>
                        <a:t>способность к конструированию и проектированию;</a:t>
                      </a:r>
                    </a:p>
                    <a:p>
                      <a:pPr>
                        <a:buFont typeface="Arial"/>
                        <a:buChar char="•"/>
                      </a:pPr>
                      <a:r>
                        <a:rPr lang="ru-RU" sz="1000" b="1" u="none" strike="noStrike" dirty="0">
                          <a:latin typeface="Arial"/>
                        </a:rPr>
                        <a:t>умение предвидеть результат.</a:t>
                      </a:r>
                    </a:p>
                  </a:txBody>
                  <a:tcPr marL="28575" marR="28575" marT="28575" marB="28575" anchor="ctr"/>
                </a:tc>
              </a:tr>
              <a:tr h="319259">
                <a:tc gridSpan="2">
                  <a:txBody>
                    <a:bodyPr/>
                    <a:lstStyle/>
                    <a:p>
                      <a:pPr algn="ctr"/>
                      <a:r>
                        <a:rPr lang="ru-RU" sz="1400" b="1" dirty="0">
                          <a:latin typeface="Verdana"/>
                        </a:rPr>
                        <a:t>Заболевания, противопоказанные для профессии "Инженер":</a:t>
                      </a:r>
                      <a:endParaRPr lang="ru-RU" sz="1400" dirty="0">
                        <a:latin typeface="Verdana"/>
                      </a:endParaRPr>
                    </a:p>
                  </a:txBody>
                  <a:tcPr marL="28575" marR="28575" marT="28575" marB="28575" anchor="ctr"/>
                </a:tc>
                <a:tc hMerge="1">
                  <a:txBody>
                    <a:bodyPr/>
                    <a:lstStyle/>
                    <a:p>
                      <a:endParaRPr lang="ru-RU"/>
                    </a:p>
                  </a:txBody>
                  <a:tcPr/>
                </a:tc>
              </a:tr>
              <a:tr h="1162309">
                <a:tc>
                  <a:txBody>
                    <a:bodyPr/>
                    <a:lstStyle/>
                    <a:p>
                      <a:pPr>
                        <a:buFont typeface="Arial"/>
                        <a:buChar char="•"/>
                      </a:pPr>
                      <a:r>
                        <a:rPr lang="ru-RU" sz="1000" b="1" u="none" strike="noStrike" dirty="0">
                          <a:latin typeface="Arial"/>
                        </a:rPr>
                        <a:t>заболевания сердца или нарушения артериального давления;</a:t>
                      </a:r>
                    </a:p>
                    <a:p>
                      <a:pPr>
                        <a:buFont typeface="Arial"/>
                        <a:buChar char="•"/>
                      </a:pPr>
                      <a:r>
                        <a:rPr lang="ru-RU" sz="1000" b="1" u="none" strike="noStrike" dirty="0">
                          <a:latin typeface="Arial"/>
                        </a:rPr>
                        <a:t>нервно–психические расстройства;</a:t>
                      </a:r>
                    </a:p>
                    <a:p>
                      <a:pPr>
                        <a:buFont typeface="Arial"/>
                        <a:buChar char="•"/>
                      </a:pPr>
                      <a:r>
                        <a:rPr lang="ru-RU" sz="1000" b="1" u="none" strike="noStrike" dirty="0">
                          <a:latin typeface="Arial"/>
                        </a:rPr>
                        <a:t>судороги, потери сознания;</a:t>
                      </a:r>
                    </a:p>
                    <a:p>
                      <a:pPr>
                        <a:buFont typeface="Arial"/>
                        <a:buChar char="•"/>
                      </a:pPr>
                      <a:r>
                        <a:rPr lang="ru-RU" sz="1000" b="1" u="none" strike="noStrike" dirty="0">
                          <a:latin typeface="Arial"/>
                        </a:rPr>
                        <a:t>употребление наркотиков, зависимость от алкоголя;</a:t>
                      </a:r>
                    </a:p>
                    <a:p>
                      <a:pPr>
                        <a:buFont typeface="Arial"/>
                        <a:buChar char="•"/>
                      </a:pPr>
                      <a:r>
                        <a:rPr lang="ru-RU" sz="1000" b="1" u="none" strike="noStrike" dirty="0">
                          <a:latin typeface="Arial"/>
                        </a:rPr>
                        <a:t>некорректируемое снижение остроты зрения;</a:t>
                      </a:r>
                    </a:p>
                    <a:p>
                      <a:pPr>
                        <a:buFont typeface="Arial"/>
                        <a:buChar char="•"/>
                      </a:pPr>
                      <a:r>
                        <a:rPr lang="ru-RU" sz="1000" b="1" u="none" strike="noStrike" dirty="0">
                          <a:latin typeface="Arial"/>
                        </a:rPr>
                        <a:t>нарушение цветоразличения, бинокулярного зрения;</a:t>
                      </a:r>
                    </a:p>
                  </a:txBody>
                  <a:tcPr marL="28575" marR="28575" marT="28575" marB="28575" anchor="ctr"/>
                </a:tc>
                <a:tc>
                  <a:txBody>
                    <a:bodyPr/>
                    <a:lstStyle/>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дрожание рук;</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заболевания органов дыхания;</a:t>
                      </a:r>
                    </a:p>
                    <a:p>
                      <a:pPr>
                        <a:buFont typeface="Arial"/>
                        <a:buChar char="•"/>
                      </a:pPr>
                      <a:r>
                        <a:rPr lang="ru-RU" sz="1000" b="1" u="none" strike="noStrike" dirty="0">
                          <a:latin typeface="Arial"/>
                        </a:rPr>
                        <a:t>геморроидальные расстройства;</a:t>
                      </a:r>
                    </a:p>
                  </a:txBody>
                  <a:tcPr marL="28575" marR="28575" marT="28575" marB="28575" anchor="ctr"/>
                </a:tc>
              </a:tr>
              <a:tr h="638518">
                <a:tc gridSpan="2">
                  <a:txBody>
                    <a:bodyPr/>
                    <a:lstStyle/>
                    <a:p>
                      <a:r>
                        <a:rPr lang="ru-RU" sz="1400" b="1" dirty="0">
                          <a:latin typeface="Verdana"/>
                        </a:rPr>
                        <a:t>Уровень образования профессии "Инженер"</a:t>
                      </a:r>
                      <a:endParaRPr lang="ru-RU" sz="1400" dirty="0">
                        <a:latin typeface="Verdana"/>
                      </a:endParaRPr>
                    </a:p>
                    <a:p>
                      <a:r>
                        <a:rPr lang="ru-RU" sz="1000" dirty="0">
                          <a:latin typeface="Verdana"/>
                        </a:rPr>
                        <a:t>Для овладения профессией "Инженер" необходимо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smtClean="0"/>
              <a:t>Летчик(гражданской, военной авиации)</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404665"/>
          <a:ext cx="8229600" cy="6442710"/>
        </p:xfrm>
        <a:graphic>
          <a:graphicData uri="http://schemas.openxmlformats.org/drawingml/2006/table">
            <a:tbl>
              <a:tblPr firstRow="1" bandRow="1">
                <a:tableStyleId>{5C22544A-7EE6-4342-B048-85BDC9FD1C3A}</a:tableStyleId>
              </a:tblPr>
              <a:tblGrid>
                <a:gridCol w="4114800"/>
                <a:gridCol w="4114800"/>
              </a:tblGrid>
              <a:tr h="147443">
                <a:tc gridSpan="2">
                  <a:txBody>
                    <a:bodyPr/>
                    <a:lstStyle/>
                    <a:p>
                      <a:r>
                        <a:rPr lang="ru-RU" sz="800" b="1" i="0" kern="1200" dirty="0" smtClean="0">
                          <a:solidFill>
                            <a:schemeClr val="lt1"/>
                          </a:solidFill>
                          <a:latin typeface="+mn-lt"/>
                          <a:ea typeface="+mn-ea"/>
                          <a:cs typeface="+mn-cs"/>
                        </a:rPr>
                        <a:t>Назначение профессии : </a:t>
                      </a:r>
                      <a:r>
                        <a:rPr lang="ru-RU" sz="800" b="0" i="0" kern="1200" dirty="0" smtClean="0">
                          <a:solidFill>
                            <a:schemeClr val="lt1"/>
                          </a:solidFill>
                          <a:latin typeface="+mn-lt"/>
                          <a:ea typeface="+mn-ea"/>
                          <a:cs typeface="+mn-cs"/>
                        </a:rPr>
                        <a:t>управление воздушным судном гражданской или военной авиации (пассажирские, транспортные боевые, специализированные самолеты и вертолеты).</a:t>
                      </a:r>
                      <a:endParaRPr lang="ru-RU" sz="800" dirty="0"/>
                    </a:p>
                  </a:txBody>
                  <a:tcPr/>
                </a:tc>
                <a:tc hMerge="1">
                  <a:txBody>
                    <a:bodyPr/>
                    <a:lstStyle/>
                    <a:p>
                      <a:endParaRPr lang="ru-RU" dirty="0"/>
                    </a:p>
                  </a:txBody>
                  <a:tcPr/>
                </a:tc>
              </a:tr>
              <a:tr h="315949">
                <a:tc gridSpan="2">
                  <a:txBody>
                    <a:bodyPr/>
                    <a:lstStyle/>
                    <a:p>
                      <a:r>
                        <a:rPr lang="ru-RU" sz="800" b="1" i="0" kern="1200" dirty="0" smtClean="0">
                          <a:solidFill>
                            <a:schemeClr val="dk1"/>
                          </a:solidFill>
                          <a:latin typeface="+mn-lt"/>
                          <a:ea typeface="+mn-ea"/>
                          <a:cs typeface="+mn-cs"/>
                        </a:rPr>
                        <a:t>Основные решаемые задачи:</a:t>
                      </a:r>
                      <a:r>
                        <a:rPr lang="ru-RU" sz="800" b="0" i="0"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подчинение командиру корабля, точное и четкое взаимодействие с членами экипажа;</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выполнение отдельных предписанных действий и операций при необходимости полное управление воздушным судном;</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строгое соблюдение соответствующих правил, инструкций, мер безопасности;</a:t>
                      </a:r>
                      <a:r>
                        <a:rPr lang="ru-RU" sz="800" b="1" i="0" u="none" strike="noStrike" kern="1200" baseline="0" dirty="0" smtClean="0">
                          <a:solidFill>
                            <a:schemeClr val="dk1"/>
                          </a:solidFill>
                          <a:latin typeface="+mn-lt"/>
                          <a:ea typeface="+mn-ea"/>
                          <a:cs typeface="+mn-cs"/>
                        </a:rPr>
                        <a:t> </a:t>
                      </a:r>
                      <a:r>
                        <a:rPr lang="ru-RU" sz="800" b="1" i="0" u="none" strike="noStrike" kern="1200" dirty="0" smtClean="0">
                          <a:solidFill>
                            <a:schemeClr val="dk1"/>
                          </a:solidFill>
                          <a:latin typeface="+mn-lt"/>
                          <a:ea typeface="+mn-ea"/>
                          <a:cs typeface="+mn-cs"/>
                        </a:rPr>
                        <a:t>своевременное выполнение планов, предписаний полета, ведение необходимой документации.</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23747">
                <a:tc gridSpan="2">
                  <a:txBody>
                    <a:bodyPr/>
                    <a:lstStyle/>
                    <a:p>
                      <a:pPr algn="ctr"/>
                      <a:r>
                        <a:rPr lang="ru-RU" sz="800" b="1" dirty="0">
                          <a:latin typeface="Verdana"/>
                        </a:rPr>
                        <a:t>Профессионально–важные качества профессии "Летчик (гражданской, военной авиации)":</a:t>
                      </a:r>
                      <a:endParaRPr lang="ru-RU" sz="800" dirty="0">
                        <a:latin typeface="Verdana"/>
                      </a:endParaRPr>
                    </a:p>
                  </a:txBody>
                  <a:tcPr marL="28575" marR="28575" marT="28575" marB="28575" anchor="ctr"/>
                </a:tc>
                <a:tc hMerge="1">
                  <a:txBody>
                    <a:bodyPr/>
                    <a:lstStyle/>
                    <a:p>
                      <a:endParaRPr lang="ru-RU"/>
                    </a:p>
                  </a:txBody>
                  <a:tcPr/>
                </a:tc>
              </a:tr>
              <a:tr h="2651340">
                <a:tc>
                  <a:txBody>
                    <a:bodyPr/>
                    <a:lstStyle/>
                    <a:p>
                      <a:pPr>
                        <a:buFont typeface="Arial"/>
                        <a:buChar char="•"/>
                      </a:pPr>
                      <a:r>
                        <a:rPr lang="ru-RU" sz="800" b="1" u="none" strike="noStrike" dirty="0" smtClean="0">
                          <a:latin typeface="Arial"/>
                        </a:rPr>
                        <a:t>аккуратность;</a:t>
                      </a:r>
                      <a:r>
                        <a:rPr lang="ru-RU" sz="800" b="1" u="none" strike="noStrike" baseline="0" dirty="0" smtClean="0">
                          <a:latin typeface="Arial"/>
                        </a:rPr>
                        <a:t> </a:t>
                      </a:r>
                      <a:r>
                        <a:rPr lang="ru-RU" sz="800" b="1" u="none" strike="noStrike" dirty="0" smtClean="0">
                          <a:latin typeface="Arial"/>
                        </a:rPr>
                        <a:t>дисциплинированность</a:t>
                      </a:r>
                      <a:r>
                        <a:rPr lang="ru-RU" sz="800" b="1" u="none" strike="noStrike" dirty="0">
                          <a:latin typeface="Arial"/>
                        </a:rPr>
                        <a:t>;</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способность к мобилизации в сложной </a:t>
                      </a:r>
                      <a:r>
                        <a:rPr lang="ru-RU" sz="800" b="1" u="none" strike="noStrike" dirty="0" err="1">
                          <a:latin typeface="Arial"/>
                        </a:rPr>
                        <a:t>ситуции</a:t>
                      </a:r>
                      <a:r>
                        <a:rPr lang="ru-RU" sz="800" b="1" u="none" strike="noStrike" dirty="0">
                          <a:latin typeface="Arial"/>
                        </a:rPr>
                        <a:t>;</a:t>
                      </a:r>
                    </a:p>
                    <a:p>
                      <a:pPr>
                        <a:buFont typeface="Arial"/>
                        <a:buChar char="•"/>
                      </a:pPr>
                      <a:r>
                        <a:rPr lang="ru-RU" sz="800" b="1" u="none" strike="noStrike" dirty="0">
                          <a:latin typeface="Arial"/>
                        </a:rPr>
                        <a:t>самоконтроль, способность к самонаблюдению;</a:t>
                      </a:r>
                    </a:p>
                    <a:p>
                      <a:pPr>
                        <a:buFont typeface="Arial"/>
                        <a:buChar char="•"/>
                      </a:pPr>
                      <a:r>
                        <a:rPr lang="ru-RU" sz="8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800" b="1" u="none" strike="noStrike" dirty="0">
                          <a:latin typeface="Arial"/>
                        </a:rPr>
                        <a:t>острота зрения, быстрая адаптация к темноте и свету;</a:t>
                      </a:r>
                    </a:p>
                    <a:p>
                      <a:pPr>
                        <a:buFont typeface="Arial"/>
                        <a:buChar char="•"/>
                      </a:pPr>
                      <a:r>
                        <a:rPr lang="ru-RU" sz="800" b="1" u="none" strike="noStrike" dirty="0">
                          <a:latin typeface="Arial"/>
                        </a:rPr>
                        <a:t>контрастная чувствительность слуха;</a:t>
                      </a:r>
                    </a:p>
                    <a:p>
                      <a:pPr>
                        <a:buFont typeface="Arial"/>
                        <a:buChar char="•"/>
                      </a:pPr>
                      <a:r>
                        <a:rPr lang="ru-RU" sz="800" b="1" u="none" strike="noStrike" dirty="0" err="1">
                          <a:latin typeface="Arial"/>
                        </a:rPr>
                        <a:t>мышечно</a:t>
                      </a:r>
                      <a:r>
                        <a:rPr lang="ru-RU" sz="800" b="1" u="none" strike="noStrike" dirty="0">
                          <a:latin typeface="Arial"/>
                        </a:rPr>
                        <a:t>–суставная чувствительность усилий или сопротивления;</a:t>
                      </a:r>
                    </a:p>
                    <a:p>
                      <a:pPr>
                        <a:buFont typeface="Arial"/>
                        <a:buChar char="•"/>
                      </a:pPr>
                      <a:r>
                        <a:rPr lang="ru-RU" sz="800" b="1" u="none" strike="noStrike" dirty="0">
                          <a:latin typeface="Arial"/>
                        </a:rPr>
                        <a:t>острота слуха;</a:t>
                      </a:r>
                    </a:p>
                    <a:p>
                      <a:pPr>
                        <a:buFont typeface="Arial"/>
                        <a:buChar char="•"/>
                      </a:pPr>
                      <a:r>
                        <a:rPr lang="ru-RU" sz="800" b="1" u="none" strike="noStrike" dirty="0">
                          <a:latin typeface="Arial"/>
                        </a:rPr>
                        <a:t>ощущение равновесия;</a:t>
                      </a:r>
                    </a:p>
                    <a:p>
                      <a:pPr>
                        <a:buFont typeface="Arial"/>
                        <a:buChar char="•"/>
                      </a:pPr>
                      <a:r>
                        <a:rPr lang="ru-RU" sz="800" b="1" u="none" strike="noStrike" dirty="0">
                          <a:latin typeface="Arial"/>
                        </a:rPr>
                        <a:t>ощущение ускорения;</a:t>
                      </a:r>
                    </a:p>
                    <a:p>
                      <a:pPr>
                        <a:buFont typeface="Arial"/>
                        <a:buChar char="•"/>
                      </a:pPr>
                      <a:r>
                        <a:rPr lang="ru-RU" sz="800" b="1" u="none" strike="noStrike" dirty="0">
                          <a:latin typeface="Arial"/>
                        </a:rPr>
                        <a:t>хорошее зрительное восприятие расстояний между предметами;</a:t>
                      </a:r>
                    </a:p>
                    <a:p>
                      <a:pPr>
                        <a:buFont typeface="Arial"/>
                        <a:buChar char="•"/>
                      </a:pPr>
                      <a:r>
                        <a:rPr lang="ru-RU" sz="800" b="1" u="none" strike="noStrike" dirty="0">
                          <a:latin typeface="Arial"/>
                        </a:rPr>
                        <a:t>хороший глазомер: линейный, угловой, объемный;</a:t>
                      </a:r>
                    </a:p>
                    <a:p>
                      <a:pPr>
                        <a:buFont typeface="Arial"/>
                        <a:buChar char="•"/>
                      </a:pPr>
                      <a:r>
                        <a:rPr lang="ru-RU" sz="800" b="1" u="none" strike="noStrike" dirty="0">
                          <a:latin typeface="Arial"/>
                        </a:rPr>
                        <a:t>хороший глазомер динамический (способность оценивать направление и скорость движения предмета);</a:t>
                      </a:r>
                    </a:p>
                    <a:p>
                      <a:pPr>
                        <a:buFont typeface="Arial"/>
                        <a:buChar char="•"/>
                      </a:pPr>
                      <a:r>
                        <a:rPr lang="ru-RU" sz="800" b="1" u="none" strike="noStrike" dirty="0">
                          <a:latin typeface="Arial"/>
                        </a:rPr>
                        <a:t>способность к различению отрезков времени;</a:t>
                      </a:r>
                    </a:p>
                    <a:p>
                      <a:pPr>
                        <a:buFont typeface="Arial"/>
                        <a:buChar char="•"/>
                      </a:pPr>
                      <a:r>
                        <a:rPr lang="ru-RU" sz="800" b="1" u="none" strike="noStrike" dirty="0">
                          <a:latin typeface="Arial"/>
                        </a:rPr>
                        <a:t>способность к различению фигуры (предмета, отметки, сигнала и пр.) на малоконтрастном фоне;</a:t>
                      </a:r>
                    </a:p>
                    <a:p>
                      <a:pPr>
                        <a:buFont typeface="Arial"/>
                        <a:buChar char="•"/>
                      </a:pPr>
                      <a:r>
                        <a:rPr lang="ru-RU" sz="800" b="1" u="none" strike="noStrike" dirty="0">
                          <a:latin typeface="Arial"/>
                        </a:rPr>
                        <a:t>хорошее цветовое восприятие;</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txBody>
                  <a:tcPr marL="28575" marR="28575" marT="28575" marB="28575" anchor="ctr"/>
                </a:tc>
                <a:tc>
                  <a:txBody>
                    <a:bodyPr/>
                    <a:lstStyle/>
                    <a:p>
                      <a:pPr>
                        <a:buFont typeface="Arial"/>
                        <a:buChar char="•"/>
                      </a:pPr>
                      <a:r>
                        <a:rPr lang="ru-RU" sz="800" b="1" u="none" strike="noStrike" dirty="0">
                          <a:latin typeface="Arial"/>
                        </a:rPr>
                        <a:t>ассоциативность </a:t>
                      </a:r>
                      <a:r>
                        <a:rPr lang="ru-RU" sz="800" b="1" u="none" strike="noStrike" dirty="0" smtClean="0">
                          <a:latin typeface="Arial"/>
                        </a:rPr>
                        <a:t>мышления;</a:t>
                      </a:r>
                      <a:r>
                        <a:rPr lang="ru-RU" sz="800" b="1" u="none" strike="noStrike" baseline="0" dirty="0" smtClean="0">
                          <a:latin typeface="Arial"/>
                        </a:rPr>
                        <a:t> </a:t>
                      </a:r>
                      <a:r>
                        <a:rPr lang="ru-RU" sz="800" b="1" u="none" strike="noStrike" dirty="0" smtClean="0">
                          <a:latin typeface="Arial"/>
                        </a:rPr>
                        <a:t>образность </a:t>
                      </a:r>
                      <a:r>
                        <a:rPr lang="ru-RU" sz="800" b="1" u="none" strike="noStrike" dirty="0">
                          <a:latin typeface="Arial"/>
                        </a:rPr>
                        <a:t>(наглядные образы, схемы, планы и т.д.) мышления;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хорошая координация движений рук и ног;</a:t>
                      </a:r>
                    </a:p>
                    <a:p>
                      <a:pPr>
                        <a:buFont typeface="Arial"/>
                        <a:buChar char="•"/>
                      </a:pPr>
                      <a:r>
                        <a:rPr lang="ru-RU" sz="800" b="1" u="none" strike="noStrike" dirty="0" err="1">
                          <a:latin typeface="Arial"/>
                        </a:rPr>
                        <a:t>навки</a:t>
                      </a:r>
                      <a:r>
                        <a:rPr lang="ru-RU" sz="800" b="1" u="none" strike="noStrike" dirty="0">
                          <a:latin typeface="Arial"/>
                        </a:rPr>
                        <a:t> точной манипуляции и ловкость;</a:t>
                      </a:r>
                    </a:p>
                    <a:p>
                      <a:pPr>
                        <a:buFont typeface="Arial"/>
                        <a:buChar char="•"/>
                      </a:pPr>
                      <a:r>
                        <a:rPr lang="ru-RU" sz="800" b="1" u="none" strike="noStrike" dirty="0">
                          <a:latin typeface="Arial"/>
                        </a:rPr>
                        <a:t>согласованность движений с процессами восприятия (сложноорганизованная деятельность);</a:t>
                      </a:r>
                    </a:p>
                    <a:p>
                      <a:pPr>
                        <a:buFont typeface="Arial"/>
                        <a:buChar char="•"/>
                      </a:pPr>
                      <a:r>
                        <a:rPr lang="ru-RU" sz="800" b="1" u="none" strike="noStrike" dirty="0">
                          <a:latin typeface="Arial"/>
                        </a:rPr>
                        <a:t>твердость руки, устойчивость кистей рук (низкий тремор);</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переносимость динамических физических нагрузок;</a:t>
                      </a:r>
                    </a:p>
                    <a:p>
                      <a:pPr>
                        <a:buFont typeface="Arial"/>
                        <a:buChar char="•"/>
                      </a:pPr>
                      <a:r>
                        <a:rPr lang="ru-RU" sz="800" b="1" u="none" strike="noStrike" dirty="0">
                          <a:latin typeface="Arial"/>
                        </a:rPr>
                        <a:t>переносимость статических физических нагрузок;</a:t>
                      </a:r>
                    </a:p>
                    <a:p>
                      <a:pPr>
                        <a:buFont typeface="Arial"/>
                        <a:buChar char="•"/>
                      </a:pPr>
                      <a:r>
                        <a:rPr lang="ru-RU" sz="800" b="1" u="none" strike="noStrike" dirty="0">
                          <a:latin typeface="Arial"/>
                        </a:rPr>
                        <a:t>сохранение работоспособности при развивающемся утомлении;</a:t>
                      </a:r>
                    </a:p>
                    <a:p>
                      <a:pPr>
                        <a:buFont typeface="Arial"/>
                        <a:buChar char="•"/>
                      </a:pPr>
                      <a:r>
                        <a:rPr lang="ru-RU" sz="800" b="1" u="none" strike="noStrike" dirty="0">
                          <a:latin typeface="Arial"/>
                        </a:rPr>
                        <a:t>сохранение бдительности в режиме ожидания;</a:t>
                      </a:r>
                    </a:p>
                    <a:p>
                      <a:pPr>
                        <a:buFont typeface="Arial"/>
                        <a:buChar char="•"/>
                      </a:pPr>
                      <a:r>
                        <a:rPr lang="ru-RU" sz="800" b="1" u="none" strike="noStrike" dirty="0">
                          <a:latin typeface="Arial"/>
                        </a:rPr>
                        <a:t>сохранение работоспособности в условиях воздействия разнонаправленных перегрузок;</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800" b="1" u="none" strike="noStrike" dirty="0">
                          <a:latin typeface="Arial"/>
                        </a:rPr>
                        <a:t>быстрота реакции;</a:t>
                      </a:r>
                    </a:p>
                    <a:p>
                      <a:pPr>
                        <a:buFont typeface="Arial"/>
                        <a:buChar char="•"/>
                      </a:pPr>
                      <a:r>
                        <a:rPr lang="ru-RU" sz="800" b="1" u="none" strike="noStrike" dirty="0">
                          <a:latin typeface="Arial"/>
                        </a:rPr>
                        <a:t>выносливость к эмоциональным нагрузкам;</a:t>
                      </a:r>
                    </a:p>
                    <a:p>
                      <a:pPr>
                        <a:buFont typeface="Arial"/>
                        <a:buChar char="•"/>
                      </a:pPr>
                      <a:r>
                        <a:rPr lang="ru-RU" sz="800" b="1" u="none" strike="noStrike" dirty="0">
                          <a:latin typeface="Arial"/>
                        </a:rPr>
                        <a:t>способность четко действовать в </a:t>
                      </a:r>
                      <a:r>
                        <a:rPr lang="ru-RU" sz="800" b="1" u="none" strike="noStrike" dirty="0" err="1">
                          <a:latin typeface="Arial"/>
                        </a:rPr>
                        <a:t>экстримальных</a:t>
                      </a:r>
                      <a:r>
                        <a:rPr lang="ru-RU" sz="800" b="1" u="none" strike="noStrike" dirty="0">
                          <a:latin typeface="Arial"/>
                        </a:rPr>
                        <a:t> ситуациях;</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физическая работоспособность (выносливость);</a:t>
                      </a:r>
                    </a:p>
                    <a:p>
                      <a:pPr>
                        <a:buFont typeface="Arial"/>
                        <a:buChar char="•"/>
                      </a:pPr>
                      <a:r>
                        <a:rPr lang="ru-RU" sz="800" b="1" u="none" strike="noStrike" dirty="0">
                          <a:latin typeface="Arial"/>
                        </a:rPr>
                        <a:t>способность переносить физическое и психическое напряжение;</a:t>
                      </a:r>
                    </a:p>
                    <a:p>
                      <a:pPr>
                        <a:buFont typeface="Arial"/>
                        <a:buChar char="•"/>
                      </a:pPr>
                      <a:r>
                        <a:rPr lang="ru-RU" sz="800" b="1" u="none" strike="noStrike" dirty="0">
                          <a:latin typeface="Arial"/>
                        </a:rPr>
                        <a:t>умение прогнозировать ситуацию.</a:t>
                      </a:r>
                    </a:p>
                  </a:txBody>
                  <a:tcPr marL="28575" marR="28575" marT="28575" marB="28575" anchor="ctr"/>
                </a:tc>
              </a:tr>
              <a:tr h="123747">
                <a:tc gridSpan="2">
                  <a:txBody>
                    <a:bodyPr/>
                    <a:lstStyle/>
                    <a:p>
                      <a:pPr algn="ctr"/>
                      <a:r>
                        <a:rPr lang="ru-RU" sz="800" b="1" dirty="0">
                          <a:latin typeface="Verdana"/>
                        </a:rPr>
                        <a:t>Заболевания, противопоказанные для профессии "Летчик (гражданской, военной авиации)":</a:t>
                      </a:r>
                      <a:endParaRPr lang="ru-RU" sz="800" dirty="0">
                        <a:latin typeface="Verdana"/>
                      </a:endParaRPr>
                    </a:p>
                  </a:txBody>
                  <a:tcPr marL="28575" marR="28575" marT="28575" marB="28575" anchor="ctr"/>
                </a:tc>
                <a:tc hMerge="1">
                  <a:txBody>
                    <a:bodyPr/>
                    <a:lstStyle/>
                    <a:p>
                      <a:endParaRPr lang="ru-RU"/>
                    </a:p>
                  </a:txBody>
                  <a:tcPr/>
                </a:tc>
              </a:tr>
              <a:tr h="966278">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20800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800" b="1" dirty="0">
                          <a:latin typeface="Verdana"/>
                        </a:rPr>
                        <a:t>Уровень образования </a:t>
                      </a:r>
                      <a:r>
                        <a:rPr lang="ru-RU" sz="800" b="1" dirty="0" smtClean="0">
                          <a:latin typeface="Verdana"/>
                        </a:rPr>
                        <a:t>профессии:</a:t>
                      </a:r>
                      <a:r>
                        <a:rPr lang="ru-RU" sz="800" b="0" dirty="0" smtClean="0">
                          <a:latin typeface="Verdana"/>
                        </a:rPr>
                        <a:t> для </a:t>
                      </a:r>
                      <a:r>
                        <a:rPr lang="ru-RU" sz="800" dirty="0" smtClean="0">
                          <a:latin typeface="Verdana"/>
                        </a:rPr>
                        <a:t>овладения профессией необходимо высшее профессиональное образование.</a:t>
                      </a:r>
                    </a:p>
                    <a:p>
                      <a:endParaRPr lang="ru-RU" sz="800" dirty="0">
                        <a:latin typeface="Verdana"/>
                      </a:endParaRP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r>
              <a:rPr lang="ru-RU" sz="2800" u="sng" dirty="0" smtClean="0"/>
              <a:t>Профессии типа «Человек-Природа»</a:t>
            </a:r>
            <a:endParaRPr lang="ru-RU" sz="2800" u="sng" dirty="0"/>
          </a:p>
        </p:txBody>
      </p:sp>
      <p:graphicFrame>
        <p:nvGraphicFramePr>
          <p:cNvPr id="4" name="Содержимое 3"/>
          <p:cNvGraphicFramePr>
            <a:graphicFrameLocks noGrp="1"/>
          </p:cNvGraphicFramePr>
          <p:nvPr>
            <p:ph idx="1"/>
          </p:nvPr>
        </p:nvGraphicFramePr>
        <p:xfrm>
          <a:off x="467544" y="1196752"/>
          <a:ext cx="8229600" cy="5364480"/>
        </p:xfrm>
        <a:graphic>
          <a:graphicData uri="http://schemas.openxmlformats.org/drawingml/2006/table">
            <a:tbl>
              <a:tblPr firstRow="1" bandRow="1">
                <a:tableStyleId>{5C22544A-7EE6-4342-B048-85BDC9FD1C3A}</a:tableStyleId>
              </a:tblPr>
              <a:tblGrid>
                <a:gridCol w="2743200"/>
                <a:gridCol w="2743200"/>
                <a:gridCol w="2743200"/>
              </a:tblGrid>
              <a:tr h="1541904">
                <a:tc>
                  <a:txBody>
                    <a:bodyPr/>
                    <a:lstStyle/>
                    <a:p>
                      <a:r>
                        <a:rPr lang="ru-RU" sz="1400" b="1" i="1" kern="1200" dirty="0" smtClean="0">
                          <a:solidFill>
                            <a:schemeClr val="lt1"/>
                          </a:solidFill>
                          <a:latin typeface="+mn-lt"/>
                          <a:ea typeface="+mn-ea"/>
                          <a:cs typeface="+mn-cs"/>
                        </a:rPr>
                        <a:t>Исполнительские</a:t>
                      </a:r>
                    </a:p>
                    <a:p>
                      <a:r>
                        <a:rPr lang="ru-RU" sz="1400" b="1" i="0" kern="1200" dirty="0" smtClean="0">
                          <a:solidFill>
                            <a:schemeClr val="lt1"/>
                          </a:solidFill>
                          <a:latin typeface="+mn-lt"/>
                          <a:ea typeface="+mn-ea"/>
                          <a:cs typeface="+mn-cs"/>
                        </a:rPr>
                        <a:t> (связаны </a:t>
                      </a:r>
                      <a:r>
                        <a:rPr lang="ru-RU" sz="1400" b="1" i="0" kern="1200" dirty="0" err="1" smtClean="0">
                          <a:solidFill>
                            <a:schemeClr val="lt1"/>
                          </a:solidFill>
                          <a:latin typeface="+mn-lt"/>
                          <a:ea typeface="+mn-ea"/>
                          <a:cs typeface="+mn-cs"/>
                        </a:rPr>
                        <a:t>c</a:t>
                      </a:r>
                      <a:r>
                        <a:rPr lang="ru-RU" sz="1400" b="1" i="0" kern="1200" dirty="0" smtClean="0">
                          <a:solidFill>
                            <a:schemeClr val="lt1"/>
                          </a:solidFill>
                          <a:latin typeface="+mn-lt"/>
                          <a:ea typeface="+mn-ea"/>
                          <a:cs typeface="+mn-cs"/>
                        </a:rPr>
                        <a:t> выполнением поставленных задач, работой по заданному образцу, соблюдением имеющихся правил и нормативов, следованием инструкциям, стереотипным подходом к решению проблем);</a:t>
                      </a:r>
                      <a:endParaRPr lang="ru-RU" sz="1400" dirty="0"/>
                    </a:p>
                  </a:txBody>
                  <a:tcPr/>
                </a:tc>
                <a:tc>
                  <a:txBody>
                    <a:bodyPr/>
                    <a:lstStyle/>
                    <a:p>
                      <a:r>
                        <a:rPr lang="ru-RU" sz="1400" b="1" i="1" kern="1200" dirty="0" smtClean="0">
                          <a:solidFill>
                            <a:schemeClr val="lt1"/>
                          </a:solidFill>
                          <a:latin typeface="+mn-lt"/>
                          <a:ea typeface="+mn-ea"/>
                          <a:cs typeface="+mn-cs"/>
                        </a:rPr>
                        <a:t>Творческие</a:t>
                      </a:r>
                    </a:p>
                    <a:p>
                      <a:r>
                        <a:rPr lang="ru-RU" sz="1400" b="1" i="0" kern="1200" dirty="0" smtClean="0">
                          <a:solidFill>
                            <a:schemeClr val="lt1"/>
                          </a:solidFill>
                          <a:latin typeface="+mn-lt"/>
                          <a:ea typeface="+mn-ea"/>
                          <a:cs typeface="+mn-cs"/>
                        </a:rPr>
                        <a:t> (связаны с анализом, исследованием, испытанием, конструированием, проектированием, разработкой новых образцов, принятием нестандартных решений);</a:t>
                      </a:r>
                      <a:endParaRPr lang="ru-RU" sz="1400" dirty="0"/>
                    </a:p>
                  </a:txBody>
                  <a:tcPr/>
                </a:tc>
                <a:tc>
                  <a:txBody>
                    <a:bodyPr/>
                    <a:lstStyle/>
                    <a:p>
                      <a:r>
                        <a:rPr lang="ru-RU" sz="1400" b="1" i="1" kern="1200" dirty="0" smtClean="0">
                          <a:solidFill>
                            <a:schemeClr val="lt1"/>
                          </a:solidFill>
                          <a:latin typeface="+mn-lt"/>
                          <a:ea typeface="+mn-ea"/>
                          <a:cs typeface="+mn-cs"/>
                        </a:rPr>
                        <a:t>Руководящие</a:t>
                      </a:r>
                    </a:p>
                    <a:p>
                      <a:r>
                        <a:rPr lang="ru-RU" sz="1400" b="1" i="0" kern="1200" dirty="0" smtClean="0">
                          <a:solidFill>
                            <a:schemeClr val="lt1"/>
                          </a:solidFill>
                          <a:latin typeface="+mn-lt"/>
                          <a:ea typeface="+mn-ea"/>
                          <a:cs typeface="+mn-cs"/>
                        </a:rPr>
                        <a:t> (связаны с планированием и организацией, управлением и координацией деятельности, контролем и принятием управленческих решений).</a:t>
                      </a:r>
                      <a:endParaRPr lang="ru-RU" sz="1400" dirty="0"/>
                    </a:p>
                  </a:txBody>
                  <a:tcPr/>
                </a:tc>
              </a:tr>
              <a:tr h="233622">
                <a:tc>
                  <a:txBody>
                    <a:bodyPr/>
                    <a:lstStyle/>
                    <a:p>
                      <a:r>
                        <a:rPr lang="ru-RU" sz="1400" b="1" i="0" u="none" strike="noStrike" kern="1200" dirty="0" smtClean="0">
                          <a:solidFill>
                            <a:schemeClr val="dk1"/>
                          </a:solidFill>
                          <a:latin typeface="+mn-lt"/>
                          <a:ea typeface="+mn-ea"/>
                          <a:cs typeface="+mn-cs"/>
                          <a:hlinkClick r:id="rId3" action="ppaction://hlinksldjump"/>
                        </a:rPr>
                        <a:t>Животновод</a:t>
                      </a:r>
                      <a:endParaRPr lang="ru-RU" sz="1400" dirty="0"/>
                    </a:p>
                  </a:txBody>
                  <a:tcPr/>
                </a:tc>
                <a:tc>
                  <a:txBody>
                    <a:bodyPr/>
                    <a:lstStyle/>
                    <a:p>
                      <a:r>
                        <a:rPr lang="ru-RU" sz="1400" b="1" i="0" u="none" strike="noStrike" kern="1200" dirty="0" smtClean="0">
                          <a:solidFill>
                            <a:schemeClr val="dk1"/>
                          </a:solidFill>
                          <a:latin typeface="+mn-lt"/>
                          <a:ea typeface="+mn-ea"/>
                          <a:cs typeface="+mn-cs"/>
                          <a:hlinkClick r:id="rId4" action="ppaction://hlinksldjump"/>
                        </a:rPr>
                        <a:t>Агроном</a:t>
                      </a:r>
                      <a:endParaRPr lang="ru-RU" sz="1400" dirty="0"/>
                    </a:p>
                  </a:txBody>
                  <a:tcPr/>
                </a:tc>
                <a:tc>
                  <a:txBody>
                    <a:bodyPr/>
                    <a:lstStyle/>
                    <a:p>
                      <a:endParaRPr lang="ru-RU" sz="1400"/>
                    </a:p>
                  </a:txBody>
                  <a:tcPr/>
                </a:tc>
              </a:tr>
              <a:tr h="233622">
                <a:tc>
                  <a:txBody>
                    <a:bodyPr/>
                    <a:lstStyle/>
                    <a:p>
                      <a:endParaRPr lang="ru-RU" sz="1400"/>
                    </a:p>
                  </a:txBody>
                  <a:tcPr/>
                </a:tc>
                <a:tc>
                  <a:txBody>
                    <a:bodyPr/>
                    <a:lstStyle/>
                    <a:p>
                      <a:r>
                        <a:rPr lang="ru-RU" sz="1400" b="1" i="0" u="none" strike="noStrike" kern="1200" dirty="0" smtClean="0">
                          <a:solidFill>
                            <a:schemeClr val="dk1"/>
                          </a:solidFill>
                          <a:latin typeface="+mn-lt"/>
                          <a:ea typeface="+mn-ea"/>
                          <a:cs typeface="+mn-cs"/>
                          <a:hlinkClick r:id="rId5" action="ppaction://hlinksldjump"/>
                        </a:rPr>
                        <a:t>Биолог</a:t>
                      </a:r>
                      <a:endParaRPr lang="ru-RU" sz="1400" dirty="0"/>
                    </a:p>
                  </a:txBody>
                  <a:tcPr/>
                </a:tc>
                <a:tc>
                  <a:txBody>
                    <a:bodyPr/>
                    <a:lstStyle/>
                    <a:p>
                      <a:endParaRPr lang="ru-RU" sz="1400"/>
                    </a:p>
                  </a:txBody>
                  <a:tcPr/>
                </a:tc>
              </a:tr>
              <a:tr h="233622">
                <a:tc>
                  <a:txBody>
                    <a:bodyPr/>
                    <a:lstStyle/>
                    <a:p>
                      <a:endParaRPr lang="ru-RU" sz="1400"/>
                    </a:p>
                  </a:txBody>
                  <a:tcPr/>
                </a:tc>
                <a:tc>
                  <a:txBody>
                    <a:bodyPr/>
                    <a:lstStyle/>
                    <a:p>
                      <a:r>
                        <a:rPr lang="ru-RU" sz="1400" b="1" i="0" u="none" strike="noStrike" kern="1200" dirty="0" smtClean="0">
                          <a:solidFill>
                            <a:schemeClr val="dk1"/>
                          </a:solidFill>
                          <a:latin typeface="+mn-lt"/>
                          <a:ea typeface="+mn-ea"/>
                          <a:cs typeface="+mn-cs"/>
                          <a:hlinkClick r:id="rId6" action="ppaction://hlinksldjump"/>
                        </a:rPr>
                        <a:t>Ветеринарный врач</a:t>
                      </a:r>
                      <a:endParaRPr lang="ru-RU" sz="1400" dirty="0"/>
                    </a:p>
                  </a:txBody>
                  <a:tcPr/>
                </a:tc>
                <a:tc>
                  <a:txBody>
                    <a:bodyPr/>
                    <a:lstStyle/>
                    <a:p>
                      <a:endParaRPr lang="ru-RU" sz="1400"/>
                    </a:p>
                  </a:txBody>
                  <a:tcPr/>
                </a:tc>
              </a:tr>
              <a:tr h="233622">
                <a:tc>
                  <a:txBody>
                    <a:bodyPr/>
                    <a:lstStyle/>
                    <a:p>
                      <a:endParaRPr lang="ru-RU" sz="1400"/>
                    </a:p>
                  </a:txBody>
                  <a:tcPr/>
                </a:tc>
                <a:tc>
                  <a:txBody>
                    <a:bodyPr/>
                    <a:lstStyle/>
                    <a:p>
                      <a:r>
                        <a:rPr lang="ru-RU" sz="1400" b="1" i="0" u="none" strike="noStrike" kern="1200" dirty="0" smtClean="0">
                          <a:solidFill>
                            <a:schemeClr val="dk1"/>
                          </a:solidFill>
                          <a:latin typeface="+mn-lt"/>
                          <a:ea typeface="+mn-ea"/>
                          <a:cs typeface="+mn-cs"/>
                          <a:hlinkClick r:id="rId7" action="ppaction://hlinksldjump"/>
                        </a:rPr>
                        <a:t>Геолог</a:t>
                      </a:r>
                      <a:endParaRPr lang="ru-RU" sz="1400" dirty="0"/>
                    </a:p>
                  </a:txBody>
                  <a:tcPr/>
                </a:tc>
                <a:tc>
                  <a:txBody>
                    <a:bodyPr/>
                    <a:lstStyle/>
                    <a:p>
                      <a:endParaRPr lang="ru-RU" sz="1400" dirty="0"/>
                    </a:p>
                  </a:txBody>
                  <a:tcPr/>
                </a:tc>
              </a:tr>
              <a:tr h="233622">
                <a:tc>
                  <a:txBody>
                    <a:bodyPr/>
                    <a:lstStyle/>
                    <a:p>
                      <a:endParaRPr lang="ru-RU" sz="1400"/>
                    </a:p>
                  </a:txBody>
                  <a:tcPr/>
                </a:tc>
                <a:tc>
                  <a:txBody>
                    <a:bodyPr/>
                    <a:lstStyle/>
                    <a:p>
                      <a:r>
                        <a:rPr lang="ru-RU" sz="1400" b="1" i="0" u="none" strike="noStrike" kern="1200" dirty="0" smtClean="0">
                          <a:solidFill>
                            <a:schemeClr val="dk1"/>
                          </a:solidFill>
                          <a:latin typeface="+mn-lt"/>
                          <a:ea typeface="+mn-ea"/>
                          <a:cs typeface="+mn-cs"/>
                          <a:hlinkClick r:id="rId8" action="ppaction://hlinksldjump"/>
                        </a:rPr>
                        <a:t>Метеоролог</a:t>
                      </a:r>
                      <a:endParaRPr lang="ru-RU" sz="1400" dirty="0"/>
                    </a:p>
                  </a:txBody>
                  <a:tcPr/>
                </a:tc>
                <a:tc>
                  <a:txBody>
                    <a:bodyPr/>
                    <a:lstStyle/>
                    <a:p>
                      <a:endParaRPr lang="ru-RU" sz="1400" dirty="0"/>
                    </a:p>
                  </a:txBody>
                  <a:tcPr/>
                </a:tc>
              </a:tr>
              <a:tr h="233622">
                <a:tc>
                  <a:txBody>
                    <a:bodyPr/>
                    <a:lstStyle/>
                    <a:p>
                      <a:endParaRPr lang="ru-RU" sz="1400"/>
                    </a:p>
                  </a:txBody>
                  <a:tcPr/>
                </a:tc>
                <a:tc>
                  <a:txBody>
                    <a:bodyPr/>
                    <a:lstStyle/>
                    <a:p>
                      <a:r>
                        <a:rPr lang="ru-RU" sz="1400" b="1" i="0" u="none" strike="noStrike" kern="1200" dirty="0" smtClean="0">
                          <a:solidFill>
                            <a:schemeClr val="dk1"/>
                          </a:solidFill>
                          <a:latin typeface="+mn-lt"/>
                          <a:ea typeface="+mn-ea"/>
                          <a:cs typeface="+mn-cs"/>
                          <a:hlinkClick r:id="rId9" action="ppaction://hlinksldjump"/>
                        </a:rPr>
                        <a:t>Океанолог</a:t>
                      </a:r>
                      <a:endParaRPr lang="ru-RU" sz="1400" dirty="0"/>
                    </a:p>
                  </a:txBody>
                  <a:tcPr/>
                </a:tc>
                <a:tc>
                  <a:txBody>
                    <a:bodyPr/>
                    <a:lstStyle/>
                    <a:p>
                      <a:endParaRPr lang="ru-RU" sz="1400" dirty="0"/>
                    </a:p>
                  </a:txBody>
                  <a:tcPr/>
                </a:tc>
              </a:tr>
              <a:tr h="233622">
                <a:tc>
                  <a:txBody>
                    <a:bodyPr/>
                    <a:lstStyle/>
                    <a:p>
                      <a:endParaRPr lang="ru-RU" sz="1400"/>
                    </a:p>
                  </a:txBody>
                  <a:tcPr/>
                </a:tc>
                <a:tc>
                  <a:txBody>
                    <a:bodyPr/>
                    <a:lstStyle/>
                    <a:p>
                      <a:r>
                        <a:rPr lang="ru-RU" sz="1400" b="1" i="0" u="none" strike="noStrike" kern="1200" dirty="0" smtClean="0">
                          <a:solidFill>
                            <a:schemeClr val="dk1"/>
                          </a:solidFill>
                          <a:latin typeface="+mn-lt"/>
                          <a:ea typeface="+mn-ea"/>
                          <a:cs typeface="+mn-cs"/>
                          <a:hlinkClick r:id="rId10" action="ppaction://hlinksldjump"/>
                        </a:rPr>
                        <a:t>Фармацевт</a:t>
                      </a:r>
                      <a:endParaRPr lang="ru-RU" sz="1400" dirty="0"/>
                    </a:p>
                  </a:txBody>
                  <a:tcPr/>
                </a:tc>
                <a:tc>
                  <a:txBody>
                    <a:bodyPr/>
                    <a:lstStyle/>
                    <a:p>
                      <a:endParaRPr lang="ru-RU" sz="1400" dirty="0"/>
                    </a:p>
                  </a:txBody>
                  <a:tcPr/>
                </a:tc>
              </a:tr>
              <a:tr h="233622">
                <a:tc>
                  <a:txBody>
                    <a:bodyPr/>
                    <a:lstStyle/>
                    <a:p>
                      <a:endParaRPr lang="ru-RU" sz="1400"/>
                    </a:p>
                  </a:txBody>
                  <a:tcPr/>
                </a:tc>
                <a:tc>
                  <a:txBody>
                    <a:bodyPr/>
                    <a:lstStyle/>
                    <a:p>
                      <a:r>
                        <a:rPr lang="ru-RU" sz="1400" b="1" i="0" u="none" strike="noStrike" kern="1200" dirty="0" smtClean="0">
                          <a:solidFill>
                            <a:schemeClr val="dk1"/>
                          </a:solidFill>
                          <a:latin typeface="+mn-lt"/>
                          <a:ea typeface="+mn-ea"/>
                          <a:cs typeface="+mn-cs"/>
                          <a:hlinkClick r:id="rId11" action="ppaction://hlinksldjump"/>
                        </a:rPr>
                        <a:t>Физик</a:t>
                      </a:r>
                      <a:endParaRPr lang="ru-RU" sz="1400" dirty="0"/>
                    </a:p>
                  </a:txBody>
                  <a:tcPr/>
                </a:tc>
                <a:tc>
                  <a:txBody>
                    <a:bodyPr/>
                    <a:lstStyle/>
                    <a:p>
                      <a:endParaRPr lang="ru-RU" sz="1400" dirty="0"/>
                    </a:p>
                  </a:txBody>
                  <a:tcPr/>
                </a:tc>
              </a:tr>
              <a:tr h="233622">
                <a:tc>
                  <a:txBody>
                    <a:bodyPr/>
                    <a:lstStyle/>
                    <a:p>
                      <a:endParaRPr lang="ru-RU" sz="1400"/>
                    </a:p>
                  </a:txBody>
                  <a:tcPr/>
                </a:tc>
                <a:tc>
                  <a:txBody>
                    <a:bodyPr/>
                    <a:lstStyle/>
                    <a:p>
                      <a:r>
                        <a:rPr lang="ru-RU" sz="1400" b="1" i="0" u="none" strike="noStrike" kern="1200" dirty="0" smtClean="0">
                          <a:solidFill>
                            <a:schemeClr val="dk1"/>
                          </a:solidFill>
                          <a:latin typeface="+mn-lt"/>
                          <a:ea typeface="+mn-ea"/>
                          <a:cs typeface="+mn-cs"/>
                          <a:hlinkClick r:id="rId12" action="ppaction://hlinksldjump"/>
                        </a:rPr>
                        <a:t>Физиолог</a:t>
                      </a:r>
                      <a:endParaRPr lang="ru-RU" sz="1400" dirty="0"/>
                    </a:p>
                  </a:txBody>
                  <a:tcPr/>
                </a:tc>
                <a:tc>
                  <a:txBody>
                    <a:bodyPr/>
                    <a:lstStyle/>
                    <a:p>
                      <a:endParaRPr lang="ru-RU" sz="1400" dirty="0"/>
                    </a:p>
                  </a:txBody>
                  <a:tcPr/>
                </a:tc>
              </a:tr>
              <a:tr h="233622">
                <a:tc>
                  <a:txBody>
                    <a:bodyPr/>
                    <a:lstStyle/>
                    <a:p>
                      <a:endParaRPr lang="ru-RU" sz="1400"/>
                    </a:p>
                  </a:txBody>
                  <a:tcPr/>
                </a:tc>
                <a:tc>
                  <a:txBody>
                    <a:bodyPr/>
                    <a:lstStyle/>
                    <a:p>
                      <a:r>
                        <a:rPr lang="ru-RU" sz="1400" b="1" i="0" u="none" strike="noStrike" kern="1200" dirty="0" smtClean="0">
                          <a:solidFill>
                            <a:schemeClr val="dk1"/>
                          </a:solidFill>
                          <a:latin typeface="+mn-lt"/>
                          <a:ea typeface="+mn-ea"/>
                          <a:cs typeface="+mn-cs"/>
                          <a:hlinkClick r:id="rId13" action="ppaction://hlinksldjump"/>
                        </a:rPr>
                        <a:t>Химик</a:t>
                      </a:r>
                      <a:endParaRPr lang="ru-RU" sz="1400" dirty="0"/>
                    </a:p>
                  </a:txBody>
                  <a:tcPr/>
                </a:tc>
                <a:tc>
                  <a:txBody>
                    <a:bodyPr/>
                    <a:lstStyle/>
                    <a:p>
                      <a:endParaRPr lang="ru-RU" sz="1400" dirty="0"/>
                    </a:p>
                  </a:txBody>
                  <a:tcPr/>
                </a:tc>
              </a:tr>
              <a:tr h="233622">
                <a:tc>
                  <a:txBody>
                    <a:bodyPr/>
                    <a:lstStyle/>
                    <a:p>
                      <a:endParaRPr lang="ru-RU" sz="1400"/>
                    </a:p>
                  </a:txBody>
                  <a:tcPr/>
                </a:tc>
                <a:tc>
                  <a:txBody>
                    <a:bodyPr/>
                    <a:lstStyle/>
                    <a:p>
                      <a:r>
                        <a:rPr lang="ru-RU" sz="1400" b="1" i="0" u="none" strike="noStrike" kern="1200" dirty="0" smtClean="0">
                          <a:solidFill>
                            <a:schemeClr val="dk1"/>
                          </a:solidFill>
                          <a:latin typeface="+mn-lt"/>
                          <a:ea typeface="+mn-ea"/>
                          <a:cs typeface="+mn-cs"/>
                          <a:hlinkClick r:id="rId14" action="ppaction://hlinksldjump"/>
                        </a:rPr>
                        <a:t>Эколог</a:t>
                      </a:r>
                      <a:endParaRPr lang="ru-RU" sz="1400" dirty="0"/>
                    </a:p>
                  </a:txBody>
                  <a:tcPr/>
                </a:tc>
                <a:tc>
                  <a:txBody>
                    <a:bodyPr/>
                    <a:lstStyle/>
                    <a:p>
                      <a:endParaRPr lang="ru-RU" sz="1400" dirty="0"/>
                    </a:p>
                  </a:txBody>
                  <a:tcPr/>
                </a:tc>
              </a:tr>
            </a:tbl>
          </a:graphicData>
        </a:graphic>
      </p:graphicFrame>
      <p:grpSp>
        <p:nvGrpSpPr>
          <p:cNvPr id="9" name="Группа 8"/>
          <p:cNvGrpSpPr/>
          <p:nvPr/>
        </p:nvGrpSpPr>
        <p:grpSpPr>
          <a:xfrm>
            <a:off x="0" y="0"/>
            <a:ext cx="576064" cy="504056"/>
            <a:chOff x="0" y="0"/>
            <a:chExt cx="576064" cy="504056"/>
          </a:xfrm>
        </p:grpSpPr>
        <p:sp>
          <p:nvSpPr>
            <p:cNvPr id="10" name="Прямоугольник 9">
              <a:hlinkClick r:id="rId15" action="ppaction://hlinksldjump"/>
            </p:cNvPr>
            <p:cNvSpPr/>
            <p:nvPr/>
          </p:nvSpPr>
          <p:spPr>
            <a:xfrm>
              <a:off x="144016" y="216024"/>
              <a:ext cx="288032" cy="28803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sp>
          <p:nvSpPr>
            <p:cNvPr id="11" name="Равнобедренный треугольник 10">
              <a:hlinkClick r:id="rId15" action="ppaction://hlinksldjump"/>
            </p:cNvPr>
            <p:cNvSpPr/>
            <p:nvPr/>
          </p:nvSpPr>
          <p:spPr>
            <a:xfrm>
              <a:off x="0" y="0"/>
              <a:ext cx="576064" cy="268559"/>
            </a:xfrm>
            <a:prstGeom prst="triangle">
              <a:avLst>
                <a:gd name="adj" fmla="val 5000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normAutofit/>
          </a:bodyPr>
          <a:lstStyle/>
          <a:p>
            <a:r>
              <a:rPr lang="ru-RU" sz="1200" b="1" dirty="0"/>
              <a:t>Животновод</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9563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"Животновод": </a:t>
                      </a:r>
                      <a:r>
                        <a:rPr lang="ru-RU" sz="1000" b="0" i="0" kern="1200" dirty="0" smtClean="0">
                          <a:solidFill>
                            <a:schemeClr val="lt1"/>
                          </a:solidFill>
                          <a:latin typeface="+mn-lt"/>
                          <a:ea typeface="+mn-ea"/>
                          <a:cs typeface="+mn-cs"/>
                        </a:rPr>
                        <a:t>разведение сельскохозяйственных животных в целях дальнейшего производства продуктов животноводства (мяса, молока, жиров, шерсти, яиц ).</a:t>
                      </a:r>
                      <a:endParaRPr lang="ru-RU" sz="100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"Животновод":</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создание условий для эффективного ведения животноводческого хозяйства;</a:t>
                      </a:r>
                    </a:p>
                    <a:p>
                      <a:r>
                        <a:rPr lang="ru-RU" sz="1000" b="1" i="0" u="none" strike="noStrike" kern="1200" dirty="0" smtClean="0">
                          <a:solidFill>
                            <a:schemeClr val="dk1"/>
                          </a:solidFill>
                          <a:latin typeface="+mn-lt"/>
                          <a:ea typeface="+mn-ea"/>
                          <a:cs typeface="+mn-cs"/>
                        </a:rPr>
                        <a:t>обеспечение правильного и рационального содержания животных;</a:t>
                      </a:r>
                    </a:p>
                    <a:p>
                      <a:r>
                        <a:rPr lang="ru-RU" sz="1000" b="1" i="0" u="none" strike="noStrike" kern="1200" dirty="0" smtClean="0">
                          <a:solidFill>
                            <a:schemeClr val="dk1"/>
                          </a:solidFill>
                          <a:latin typeface="+mn-lt"/>
                          <a:ea typeface="+mn-ea"/>
                          <a:cs typeface="+mn-cs"/>
                        </a:rPr>
                        <a:t>контроль над полноценностью и доброкачественностью кормления;</a:t>
                      </a:r>
                    </a:p>
                    <a:p>
                      <a:r>
                        <a:rPr lang="ru-RU" sz="1000" b="1" i="0" u="none" strike="noStrike" kern="1200" dirty="0" smtClean="0">
                          <a:solidFill>
                            <a:schemeClr val="dk1"/>
                          </a:solidFill>
                          <a:latin typeface="+mn-lt"/>
                          <a:ea typeface="+mn-ea"/>
                          <a:cs typeface="+mn-cs"/>
                        </a:rPr>
                        <a:t>поиск путей повышения продуктивности и жизнеспособности животных;</a:t>
                      </a:r>
                    </a:p>
                    <a:p>
                      <a:r>
                        <a:rPr lang="ru-RU" sz="1000" b="1" i="0" u="none" strike="noStrike" kern="1200" smtClean="0">
                          <a:solidFill>
                            <a:schemeClr val="dk1"/>
                          </a:solidFill>
                          <a:latin typeface="+mn-lt"/>
                          <a:ea typeface="+mn-ea"/>
                          <a:cs typeface="+mn-cs"/>
                        </a:rPr>
                        <a:t>внедрение новейших технологий призванных, оптимизировать деятельность, повысить качество и увеличить количество продукции.</a:t>
                      </a:r>
                      <a:endParaRPr lang="ru-RU" sz="1000" b="1" i="0" u="none" strike="noStrike" kern="1200">
                        <a:solidFill>
                          <a:schemeClr val="dk1"/>
                        </a:solidFill>
                        <a:latin typeface="+mn-lt"/>
                        <a:ea typeface="+mn-ea"/>
                        <a:cs typeface="+mn-cs"/>
                      </a:endParaRPr>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"Животновод":</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dirty="0">
                          <a:latin typeface="Arial"/>
                        </a:rPr>
                        <a:t>способность планировать свою деятельность во времени;</a:t>
                      </a:r>
                    </a:p>
                    <a:p>
                      <a:pPr>
                        <a:buFont typeface="Arial"/>
                        <a:buChar char="•"/>
                      </a:pPr>
                      <a:r>
                        <a:rPr lang="ru-RU" sz="1000" b="1" u="none" strike="noStrike" dirty="0">
                          <a:latin typeface="Arial"/>
                        </a:rPr>
                        <a:t>старательность, исполнительность; ответственность;</a:t>
                      </a:r>
                    </a:p>
                    <a:p>
                      <a:pPr>
                        <a:buFont typeface="Arial"/>
                        <a:buChar char="•"/>
                      </a:pPr>
                      <a:r>
                        <a:rPr lang="ru-RU" sz="1000" b="1" u="none" strike="noStrike" dirty="0">
                          <a:latin typeface="Arial"/>
                        </a:rPr>
                        <a:t>предусмотрительность;</a:t>
                      </a:r>
                    </a:p>
                    <a:p>
                      <a:pPr>
                        <a:buFont typeface="Arial"/>
                        <a:buChar char="•"/>
                      </a:pPr>
                      <a:r>
                        <a:rPr lang="ru-RU" sz="1000" b="1" u="none" strike="noStrike" dirty="0">
                          <a:latin typeface="Arial"/>
                        </a:rPr>
                        <a:t>трудолюбие;</a:t>
                      </a:r>
                    </a:p>
                    <a:p>
                      <a:pPr>
                        <a:buFont typeface="Arial"/>
                        <a:buChar char="•"/>
                      </a:pPr>
                      <a:r>
                        <a:rPr lang="ru-RU" sz="1000" b="1" u="none" strike="noStrike" dirty="0">
                          <a:latin typeface="Arial"/>
                        </a:rPr>
                        <a:t>ассоциативность мышления;</a:t>
                      </a:r>
                    </a:p>
                    <a:p>
                      <a:pPr>
                        <a:buFont typeface="Arial"/>
                        <a:buChar char="•"/>
                      </a:pPr>
                      <a:r>
                        <a:rPr lang="ru-RU" sz="1000" b="1" u="none" strike="noStrike" dirty="0">
                          <a:latin typeface="Arial"/>
                        </a:rPr>
                        <a:t>способность к обобщению информации;</a:t>
                      </a:r>
                    </a:p>
                    <a:p>
                      <a:pPr>
                        <a:buFont typeface="Arial"/>
                        <a:buChar char="•"/>
                      </a:pPr>
                      <a:r>
                        <a:rPr lang="ru-RU" sz="1000" b="1" u="none" strike="noStrike" dirty="0">
                          <a:latin typeface="Arial"/>
                        </a:rPr>
                        <a:t>предметность (объекты реального мира и их признаки) мышления;</a:t>
                      </a:r>
                    </a:p>
                    <a:p>
                      <a:pPr>
                        <a:buFont typeface="Arial"/>
                        <a:buChar char="•"/>
                      </a:pPr>
                      <a:r>
                        <a:rPr lang="ru-RU" sz="1000" b="1" u="none" strike="noStrike" dirty="0">
                          <a:latin typeface="Arial"/>
                        </a:rPr>
                        <a:t>техническое мышление;</a:t>
                      </a:r>
                    </a:p>
                    <a:p>
                      <a:pPr>
                        <a:buFont typeface="Arial"/>
                        <a:buChar char="•"/>
                      </a:pPr>
                      <a:r>
                        <a:rPr lang="ru-RU" sz="1000" b="1" u="none" strike="noStrike" dirty="0">
                          <a:latin typeface="Arial"/>
                        </a:rPr>
                        <a:t>хорошее общее физическое развитие – выносливость, </a:t>
                      </a:r>
                      <a:r>
                        <a:rPr lang="ru-RU" sz="1000" b="1" u="none" strike="noStrike" dirty="0" err="1">
                          <a:latin typeface="Arial"/>
                        </a:rPr>
                        <a:t>координированность</a:t>
                      </a:r>
                      <a:r>
                        <a:rPr lang="ru-RU" sz="1000" b="1" u="none" strike="noStrike" dirty="0">
                          <a:latin typeface="Arial"/>
                        </a:rPr>
                        <a:t>, сила, быстрота;</a:t>
                      </a:r>
                    </a:p>
                  </a:txBody>
                  <a:tcPr marL="28575" marR="28575" marT="28575" marB="28575" anchor="ctr"/>
                </a:tc>
                <a:tc>
                  <a:txBody>
                    <a:bodyPr/>
                    <a:lstStyle/>
                    <a:p>
                      <a:pPr>
                        <a:buFont typeface="Arial"/>
                        <a:buChar char="•"/>
                      </a:pPr>
                      <a:r>
                        <a:rPr lang="ru-RU" sz="1000" b="1" u="none" strike="noStrike" dirty="0">
                          <a:latin typeface="Arial"/>
                        </a:rPr>
                        <a:t>способность переносить неприятные ощущения без потрясений;</a:t>
                      </a:r>
                    </a:p>
                    <a:p>
                      <a:pPr>
                        <a:buFont typeface="Arial"/>
                        <a:buChar char="•"/>
                      </a:pPr>
                      <a:r>
                        <a:rPr lang="ru-RU" sz="1000" b="1" u="none" strike="noStrike" dirty="0">
                          <a:latin typeface="Arial"/>
                        </a:rPr>
                        <a:t>сохранение работоспособности при развивающемся утомлении;</a:t>
                      </a:r>
                    </a:p>
                    <a:p>
                      <a:pPr>
                        <a:buFont typeface="Arial"/>
                        <a:buChar char="•"/>
                      </a:pPr>
                      <a:r>
                        <a:rPr lang="ru-RU" sz="1000" b="1" u="none" strike="noStrike" dirty="0">
                          <a:latin typeface="Arial"/>
                        </a:rPr>
                        <a:t>способность быстро переключаться с одного вида деятельности на другой;</a:t>
                      </a:r>
                    </a:p>
                    <a:p>
                      <a:pPr>
                        <a:buFont typeface="Arial"/>
                        <a:buChar char="•"/>
                      </a:pPr>
                      <a:r>
                        <a:rPr lang="ru-RU" sz="1000" b="1" u="none" strike="noStrike" dirty="0">
                          <a:latin typeface="Arial"/>
                        </a:rPr>
                        <a:t>умение выполнять работу в определенном темпе;</a:t>
                      </a:r>
                    </a:p>
                    <a:p>
                      <a:pPr>
                        <a:buFont typeface="Arial"/>
                        <a:buChar char="•"/>
                      </a:pPr>
                      <a:r>
                        <a:rPr lang="ru-RU" sz="1000" b="1" u="none" strike="noStrike" dirty="0">
                          <a:latin typeface="Arial"/>
                        </a:rPr>
                        <a:t>умение работать в условиях ненормированного графика;</a:t>
                      </a:r>
                    </a:p>
                    <a:p>
                      <a:pPr>
                        <a:buFont typeface="Arial"/>
                        <a:buChar char="•"/>
                      </a:pPr>
                      <a:r>
                        <a:rPr lang="ru-RU" sz="1000" b="1" u="none" strike="noStrike" dirty="0">
                          <a:latin typeface="Arial"/>
                        </a:rPr>
                        <a:t>упорство;</a:t>
                      </a:r>
                    </a:p>
                    <a:p>
                      <a:pPr>
                        <a:buFont typeface="Arial"/>
                        <a:buChar char="•"/>
                      </a:pPr>
                      <a:r>
                        <a:rPr lang="ru-RU" sz="1000" b="1" u="none" strike="noStrike" dirty="0">
                          <a:latin typeface="Arial"/>
                        </a:rPr>
                        <a:t>энергичность;</a:t>
                      </a:r>
                    </a:p>
                    <a:p>
                      <a:pPr>
                        <a:buFont typeface="Arial"/>
                        <a:buChar char="•"/>
                      </a:pPr>
                      <a:r>
                        <a:rPr lang="ru-RU" sz="1000" b="1" u="none" strike="noStrike" dirty="0">
                          <a:latin typeface="Arial"/>
                        </a:rPr>
                        <a:t>способность прогнозирования;</a:t>
                      </a:r>
                    </a:p>
                    <a:p>
                      <a:pPr>
                        <a:buFont typeface="Arial"/>
                        <a:buChar char="•"/>
                      </a:pPr>
                      <a:r>
                        <a:rPr lang="ru-RU" sz="1000" b="1" u="none" strike="noStrike" dirty="0">
                          <a:latin typeface="Arial"/>
                        </a:rPr>
                        <a:t>умение правильно и эффективно распределять время.</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"Животновод":</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dirty="0">
                          <a:latin typeface="Arial"/>
                        </a:rPr>
                        <a:t>заболевания сердца или нарушения артериального давления;</a:t>
                      </a:r>
                    </a:p>
                    <a:p>
                      <a:pPr>
                        <a:buFont typeface="Arial"/>
                        <a:buChar char="•"/>
                      </a:pPr>
                      <a:r>
                        <a:rPr lang="ru-RU" sz="1000" b="1" u="none" strike="noStrike" dirty="0">
                          <a:latin typeface="Arial"/>
                        </a:rPr>
                        <a:t>нервно–психические расстройства;</a:t>
                      </a:r>
                    </a:p>
                    <a:p>
                      <a:pPr>
                        <a:buFont typeface="Arial"/>
                        <a:buChar char="•"/>
                      </a:pPr>
                      <a:r>
                        <a:rPr lang="ru-RU" sz="1000" b="1" u="none" strike="noStrike" dirty="0">
                          <a:latin typeface="Arial"/>
                        </a:rPr>
                        <a:t>судороги, потери сознания;</a:t>
                      </a:r>
                    </a:p>
                    <a:p>
                      <a:pPr>
                        <a:buFont typeface="Arial"/>
                        <a:buChar char="•"/>
                      </a:pPr>
                      <a:r>
                        <a:rPr lang="ru-RU" sz="1000" b="1" u="none" strike="noStrike" dirty="0">
                          <a:latin typeface="Arial"/>
                        </a:rPr>
                        <a:t>некорректируемое снижение остроты зрения;</a:t>
                      </a:r>
                    </a:p>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txBody>
                  <a:tcPr marL="28575" marR="28575" marT="28575" marB="28575" anchor="ctr"/>
                </a:tc>
                <a:tc>
                  <a:txBody>
                    <a:bodyPr/>
                    <a:lstStyle/>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аллергии;</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заболевания органов дыхания;</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741680">
                <a:tc gridSpan="2">
                  <a:txBody>
                    <a:bodyPr/>
                    <a:lstStyle/>
                    <a:p>
                      <a:r>
                        <a:rPr lang="ru-RU" sz="1200" b="1" dirty="0">
                          <a:latin typeface="Verdana"/>
                        </a:rPr>
                        <a:t>Уровень образования профессии "Животновод"</a:t>
                      </a:r>
                      <a:endParaRPr lang="ru-RU" sz="1200" dirty="0">
                        <a:latin typeface="Verdana"/>
                      </a:endParaRPr>
                    </a:p>
                    <a:p>
                      <a:r>
                        <a:rPr lang="ru-RU" sz="1000" dirty="0">
                          <a:latin typeface="Verdana"/>
                        </a:rPr>
                        <a:t>Для овладения профессией "Животновод" необходимо высшее образование. Профессии обучают сельскохозяйственные вузы</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Агроном</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539552" y="692696"/>
          <a:ext cx="8229600" cy="563372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400" b="1" i="0" kern="1200" dirty="0" smtClean="0">
                          <a:solidFill>
                            <a:schemeClr val="lt1"/>
                          </a:solidFill>
                          <a:latin typeface="+mn-lt"/>
                          <a:ea typeface="+mn-ea"/>
                          <a:cs typeface="+mn-cs"/>
                        </a:rPr>
                        <a:t>Назначение профессии "Агроном":</a:t>
                      </a:r>
                      <a:r>
                        <a:rPr lang="ru-RU" sz="1050" b="1" i="0" kern="1200" dirty="0" smtClean="0">
                          <a:solidFill>
                            <a:schemeClr val="lt1"/>
                          </a:solidFill>
                          <a:latin typeface="+mn-lt"/>
                          <a:ea typeface="+mn-ea"/>
                          <a:cs typeface="+mn-cs"/>
                        </a:rPr>
                        <a:t> </a:t>
                      </a:r>
                      <a:r>
                        <a:rPr lang="ru-RU" sz="1050" b="0" i="0" kern="1200" dirty="0" smtClean="0">
                          <a:solidFill>
                            <a:schemeClr val="lt1"/>
                          </a:solidFill>
                          <a:latin typeface="+mn-lt"/>
                          <a:ea typeface="+mn-ea"/>
                          <a:cs typeface="+mn-cs"/>
                        </a:rPr>
                        <a:t>создание оптимальных условий для выращивания сельскохозяйственных культур.</a:t>
                      </a:r>
                      <a:endParaRPr lang="ru-RU" sz="1050" dirty="0"/>
                    </a:p>
                  </a:txBody>
                  <a:tcPr/>
                </a:tc>
                <a:tc hMerge="1">
                  <a:txBody>
                    <a:bodyPr/>
                    <a:lstStyle/>
                    <a:p>
                      <a:endParaRPr lang="ru-RU" dirty="0"/>
                    </a:p>
                  </a:txBody>
                  <a:tcPr/>
                </a:tc>
              </a:tr>
              <a:tr h="370840">
                <a:tc gridSpan="2">
                  <a:txBody>
                    <a:bodyPr/>
                    <a:lstStyle/>
                    <a:p>
                      <a:r>
                        <a:rPr lang="ru-RU" sz="1400" b="1" i="0" kern="1200" dirty="0" smtClean="0">
                          <a:solidFill>
                            <a:schemeClr val="dk1"/>
                          </a:solidFill>
                          <a:latin typeface="+mn-lt"/>
                          <a:ea typeface="+mn-ea"/>
                          <a:cs typeface="+mn-cs"/>
                        </a:rPr>
                        <a:t>Основные решаемые задачи:</a:t>
                      </a:r>
                      <a:endParaRPr lang="ru-RU" sz="1400" b="0" i="0" kern="1200" dirty="0" smtClean="0">
                        <a:solidFill>
                          <a:schemeClr val="dk1"/>
                        </a:solidFill>
                        <a:latin typeface="+mn-lt"/>
                        <a:ea typeface="+mn-ea"/>
                        <a:cs typeface="+mn-cs"/>
                      </a:endParaRPr>
                    </a:p>
                    <a:p>
                      <a:r>
                        <a:rPr lang="ru-RU" sz="1050" b="1" i="0" u="none" strike="noStrike" kern="1200" dirty="0" smtClean="0">
                          <a:solidFill>
                            <a:schemeClr val="dk1"/>
                          </a:solidFill>
                          <a:latin typeface="+mn-lt"/>
                          <a:ea typeface="+mn-ea"/>
                          <a:cs typeface="+mn-cs"/>
                        </a:rPr>
                        <a:t>организация выращивания с/</a:t>
                      </a:r>
                      <a:r>
                        <a:rPr lang="ru-RU" sz="1050" b="1" i="0" u="none" strike="noStrike" kern="1200" dirty="0" err="1" smtClean="0">
                          <a:solidFill>
                            <a:schemeClr val="dk1"/>
                          </a:solidFill>
                          <a:latin typeface="+mn-lt"/>
                          <a:ea typeface="+mn-ea"/>
                          <a:cs typeface="+mn-cs"/>
                        </a:rPr>
                        <a:t>х</a:t>
                      </a:r>
                      <a:r>
                        <a:rPr lang="ru-RU" sz="1050" b="1" i="0" u="none" strike="noStrike" kern="1200" dirty="0" smtClean="0">
                          <a:solidFill>
                            <a:schemeClr val="dk1"/>
                          </a:solidFill>
                          <a:latin typeface="+mn-lt"/>
                          <a:ea typeface="+mn-ea"/>
                          <a:cs typeface="+mn-cs"/>
                        </a:rPr>
                        <a:t> культур, борьбы с вредителями, сорняком, болезнями растений;</a:t>
                      </a:r>
                    </a:p>
                    <a:p>
                      <a:r>
                        <a:rPr lang="ru-RU" sz="1050" b="1" i="0" u="none" strike="noStrike" kern="1200" dirty="0" smtClean="0">
                          <a:solidFill>
                            <a:schemeClr val="dk1"/>
                          </a:solidFill>
                          <a:latin typeface="+mn-lt"/>
                          <a:ea typeface="+mn-ea"/>
                          <a:cs typeface="+mn-cs"/>
                        </a:rPr>
                        <a:t>разработка системы севооборота и внесения удобрений;</a:t>
                      </a:r>
                    </a:p>
                    <a:p>
                      <a:r>
                        <a:rPr lang="ru-RU" sz="1050" b="1" i="0" u="none" strike="noStrike" kern="1200" dirty="0" smtClean="0">
                          <a:solidFill>
                            <a:schemeClr val="dk1"/>
                          </a:solidFill>
                          <a:latin typeface="+mn-lt"/>
                          <a:ea typeface="+mn-ea"/>
                          <a:cs typeface="+mn-cs"/>
                        </a:rPr>
                        <a:t>создание условий для жизни растений, регулирование водного светотеплового и питательного режимов;</a:t>
                      </a:r>
                    </a:p>
                    <a:p>
                      <a:r>
                        <a:rPr lang="ru-RU" sz="1050" b="1" i="0" u="none" strike="noStrike" kern="1200" dirty="0" smtClean="0">
                          <a:solidFill>
                            <a:schemeClr val="dk1"/>
                          </a:solidFill>
                          <a:latin typeface="+mn-lt"/>
                          <a:ea typeface="+mn-ea"/>
                          <a:cs typeface="+mn-cs"/>
                        </a:rPr>
                        <a:t>проведение расчетов потребности в удобрениях на основе химических анализов почвы, планирование их приобретения для хозяйства;</a:t>
                      </a:r>
                    </a:p>
                    <a:p>
                      <a:r>
                        <a:rPr lang="ru-RU" sz="1050" b="1" i="0" u="none" strike="noStrike" kern="1200" dirty="0" smtClean="0">
                          <a:solidFill>
                            <a:schemeClr val="dk1"/>
                          </a:solidFill>
                          <a:latin typeface="+mn-lt"/>
                          <a:ea typeface="+mn-ea"/>
                          <a:cs typeface="+mn-cs"/>
                        </a:rPr>
                        <a:t>определение доз и сроков, способов внесения удобрений в почву;</a:t>
                      </a:r>
                    </a:p>
                    <a:p>
                      <a:r>
                        <a:rPr lang="ru-RU" sz="1050" b="1" i="0" u="none" strike="noStrike" kern="1200" dirty="0" smtClean="0">
                          <a:solidFill>
                            <a:schemeClr val="dk1"/>
                          </a:solidFill>
                          <a:latin typeface="+mn-lt"/>
                          <a:ea typeface="+mn-ea"/>
                          <a:cs typeface="+mn-cs"/>
                        </a:rPr>
                        <a:t>определение посевных качеств семян, способов и глубины посевов, норм высева;</a:t>
                      </a:r>
                    </a:p>
                    <a:p>
                      <a:r>
                        <a:rPr lang="ru-RU" sz="1050" b="1" i="0" u="none" strike="noStrike" kern="1200" dirty="0" smtClean="0">
                          <a:solidFill>
                            <a:schemeClr val="dk1"/>
                          </a:solidFill>
                          <a:latin typeface="+mn-lt"/>
                          <a:ea typeface="+mn-ea"/>
                          <a:cs typeface="+mn-cs"/>
                        </a:rPr>
                        <a:t>внедрение новых способов выращивания растений;</a:t>
                      </a:r>
                    </a:p>
                    <a:p>
                      <a:r>
                        <a:rPr lang="ru-RU" sz="1050" b="1" i="0" u="none" strike="noStrike" kern="1200" dirty="0" smtClean="0">
                          <a:solidFill>
                            <a:schemeClr val="dk1"/>
                          </a:solidFill>
                          <a:latin typeface="+mn-lt"/>
                          <a:ea typeface="+mn-ea"/>
                          <a:cs typeface="+mn-cs"/>
                        </a:rPr>
                        <a:t>обеспечение своевременного полива, подкормки и других агротехнических мероприятий;</a:t>
                      </a:r>
                    </a:p>
                    <a:p>
                      <a:r>
                        <a:rPr lang="ru-RU" sz="1050" b="1" i="0" u="none" strike="noStrike" kern="1200" dirty="0" smtClean="0">
                          <a:solidFill>
                            <a:schemeClr val="dk1"/>
                          </a:solidFill>
                          <a:latin typeface="+mn-lt"/>
                          <a:ea typeface="+mn-ea"/>
                          <a:cs typeface="+mn-cs"/>
                        </a:rPr>
                        <a:t>определение сроков и очередности уборки урожая.</a:t>
                      </a:r>
                      <a:endParaRPr lang="ru-RU" sz="1050" b="1" i="0" u="none" strike="noStrike" kern="1200" dirty="0">
                        <a:solidFill>
                          <a:schemeClr val="dk1"/>
                        </a:solidFill>
                        <a:latin typeface="+mn-lt"/>
                        <a:ea typeface="+mn-ea"/>
                        <a:cs typeface="+mn-cs"/>
                      </a:endParaRPr>
                    </a:p>
                  </a:txBody>
                  <a:tcPr/>
                </a:tc>
                <a:tc hMerge="1">
                  <a:txBody>
                    <a:bodyPr/>
                    <a:lstStyle/>
                    <a:p>
                      <a:endParaRPr lang="ru-RU" dirty="0"/>
                    </a:p>
                  </a:txBody>
                  <a:tcPr/>
                </a:tc>
              </a:tr>
              <a:tr h="370840">
                <a:tc gridSpan="2">
                  <a:txBody>
                    <a:bodyPr/>
                    <a:lstStyle/>
                    <a:p>
                      <a:pPr algn="ctr"/>
                      <a:r>
                        <a:rPr lang="ru-RU" sz="1400" b="1" dirty="0">
                          <a:latin typeface="Verdana"/>
                        </a:rPr>
                        <a:t>Профессионально–важные качества профессии "Агроном":</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50" b="1" u="none" strike="noStrike" dirty="0">
                          <a:latin typeface="Arial"/>
                        </a:rPr>
                        <a:t>инициативность;</a:t>
                      </a:r>
                    </a:p>
                    <a:p>
                      <a:pPr>
                        <a:buFont typeface="Arial"/>
                        <a:buChar char="•"/>
                      </a:pPr>
                      <a:r>
                        <a:rPr lang="ru-RU" sz="1050" b="1" u="none" strike="noStrike" dirty="0">
                          <a:latin typeface="Arial"/>
                        </a:rPr>
                        <a:t>ответственность;</a:t>
                      </a:r>
                    </a:p>
                    <a:p>
                      <a:pPr>
                        <a:buFont typeface="Arial"/>
                        <a:buChar char="•"/>
                      </a:pPr>
                      <a:r>
                        <a:rPr lang="ru-RU" sz="1050" b="1" u="none" strike="noStrike" dirty="0">
                          <a:latin typeface="Arial"/>
                        </a:rPr>
                        <a:t>способность планировать свою деятельность во времени;</a:t>
                      </a:r>
                    </a:p>
                    <a:p>
                      <a:pPr>
                        <a:buFont typeface="Arial"/>
                        <a:buChar char="•"/>
                      </a:pPr>
                      <a:r>
                        <a:rPr lang="ru-RU" sz="1050" b="1" u="none" strike="noStrike" dirty="0">
                          <a:latin typeface="Arial"/>
                        </a:rPr>
                        <a:t>самостоятельность;</a:t>
                      </a:r>
                    </a:p>
                    <a:p>
                      <a:pPr>
                        <a:buFont typeface="Arial"/>
                        <a:buChar char="•"/>
                      </a:pPr>
                      <a:r>
                        <a:rPr lang="ru-RU" sz="1050" b="1" u="none" strike="noStrike" dirty="0">
                          <a:latin typeface="Arial"/>
                        </a:rPr>
                        <a:t>способность подмечать изменения в окружающей обстановке;</a:t>
                      </a:r>
                    </a:p>
                  </a:txBody>
                  <a:tcPr marL="28575" marR="28575" marT="28575" marB="28575" anchor="ctr"/>
                </a:tc>
                <a:tc>
                  <a:txBody>
                    <a:bodyPr/>
                    <a:lstStyle/>
                    <a:p>
                      <a:pPr>
                        <a:buFont typeface="Arial"/>
                        <a:buChar char="•"/>
                      </a:pPr>
                      <a:r>
                        <a:rPr lang="ru-RU" sz="1050" b="1" u="none" strike="noStrike" dirty="0" err="1">
                          <a:latin typeface="Arial"/>
                        </a:rPr>
                        <a:t>аналитичность</a:t>
                      </a:r>
                      <a:r>
                        <a:rPr lang="ru-RU" sz="1050" b="1" u="none" strike="noStrike" dirty="0">
                          <a:latin typeface="Arial"/>
                        </a:rPr>
                        <a:t> мышления;</a:t>
                      </a:r>
                    </a:p>
                    <a:p>
                      <a:pPr>
                        <a:buFont typeface="Arial"/>
                        <a:buChar char="•"/>
                      </a:pPr>
                      <a:r>
                        <a:rPr lang="ru-RU" sz="1050" b="1" u="none" strike="noStrike" dirty="0">
                          <a:latin typeface="Arial"/>
                        </a:rPr>
                        <a:t>интуитивное мышление;</a:t>
                      </a:r>
                    </a:p>
                    <a:p>
                      <a:pPr>
                        <a:buFont typeface="Arial"/>
                        <a:buChar char="•"/>
                      </a:pPr>
                      <a:r>
                        <a:rPr lang="ru-RU" sz="1050" b="1" u="none" strike="noStrike" dirty="0">
                          <a:latin typeface="Arial"/>
                        </a:rPr>
                        <a:t>развитая долговременная память;</a:t>
                      </a:r>
                    </a:p>
                    <a:p>
                      <a:pPr>
                        <a:buFont typeface="Arial"/>
                        <a:buChar char="•"/>
                      </a:pPr>
                      <a:r>
                        <a:rPr lang="ru-RU" sz="1050" b="1" u="none" strike="noStrike" dirty="0">
                          <a:latin typeface="Arial"/>
                        </a:rPr>
                        <a:t>память на цифры, даты;</a:t>
                      </a:r>
                    </a:p>
                    <a:p>
                      <a:pPr>
                        <a:buFont typeface="Arial"/>
                        <a:buChar char="•"/>
                      </a:pPr>
                      <a:r>
                        <a:rPr lang="ru-RU" sz="1050" b="1" u="none" strike="noStrike" dirty="0">
                          <a:latin typeface="Arial"/>
                        </a:rPr>
                        <a:t>усидчивость;</a:t>
                      </a:r>
                    </a:p>
                    <a:p>
                      <a:pPr>
                        <a:buFont typeface="Arial"/>
                        <a:buChar char="•"/>
                      </a:pPr>
                      <a:r>
                        <a:rPr lang="ru-RU" sz="1050" b="1" u="none" strike="noStrike" dirty="0">
                          <a:latin typeface="Arial"/>
                        </a:rPr>
                        <a:t>склонность к исследовательской деятельности.</a:t>
                      </a:r>
                    </a:p>
                  </a:txBody>
                  <a:tcPr marL="28575" marR="28575" marT="28575" marB="28575" anchor="ctr"/>
                </a:tc>
              </a:tr>
              <a:tr h="370840">
                <a:tc gridSpan="2">
                  <a:txBody>
                    <a:bodyPr/>
                    <a:lstStyle/>
                    <a:p>
                      <a:pPr algn="ctr"/>
                      <a:r>
                        <a:rPr lang="ru-RU" sz="1400" b="1" dirty="0">
                          <a:latin typeface="Verdana"/>
                        </a:rPr>
                        <a:t>Заболевания, противопоказанные для профессии "Агроном":</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50" b="1" u="none" strike="noStrike" dirty="0">
                          <a:latin typeface="Arial"/>
                        </a:rPr>
                        <a:t>нервно–психические расстройства;</a:t>
                      </a:r>
                    </a:p>
                    <a:p>
                      <a:pPr>
                        <a:buFont typeface="Arial"/>
                        <a:buChar char="•"/>
                      </a:pPr>
                      <a:r>
                        <a:rPr lang="ru-RU" sz="1050" b="1" u="none" strike="noStrike" dirty="0">
                          <a:latin typeface="Arial"/>
                        </a:rPr>
                        <a:t>некорректируемое снижение остроты зрения;</a:t>
                      </a:r>
                    </a:p>
                    <a:p>
                      <a:pPr>
                        <a:buFont typeface="Arial"/>
                        <a:buChar char="•"/>
                      </a:pPr>
                      <a:r>
                        <a:rPr lang="ru-RU" sz="1050" b="1" u="none" strike="noStrike" dirty="0">
                          <a:latin typeface="Arial"/>
                        </a:rPr>
                        <a:t>нарушение цветоразличения, бинокулярного зрения;</a:t>
                      </a:r>
                    </a:p>
                    <a:p>
                      <a:pPr>
                        <a:buFont typeface="Arial"/>
                        <a:buChar char="•"/>
                      </a:pPr>
                      <a:r>
                        <a:rPr lang="ru-RU" sz="1050" b="1" u="none" strike="noStrike" dirty="0">
                          <a:latin typeface="Arial"/>
                        </a:rPr>
                        <a:t>расстройства слуха;</a:t>
                      </a:r>
                    </a:p>
                    <a:p>
                      <a:pPr>
                        <a:buFont typeface="Arial"/>
                        <a:buChar char="•"/>
                      </a:pPr>
                      <a:r>
                        <a:rPr lang="ru-RU" sz="1050" b="1" u="none" strike="noStrike" dirty="0">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1050" b="1" u="none" strike="noStrike" dirty="0">
                          <a:latin typeface="Arial"/>
                        </a:rPr>
                        <a:t>расстройства координации движений;</a:t>
                      </a:r>
                    </a:p>
                    <a:p>
                      <a:pPr>
                        <a:buFont typeface="Arial"/>
                        <a:buChar char="•"/>
                      </a:pPr>
                      <a:r>
                        <a:rPr lang="ru-RU" sz="1050" b="1" u="none" strike="noStrike" dirty="0">
                          <a:latin typeface="Arial"/>
                        </a:rPr>
                        <a:t>расстройства речи;</a:t>
                      </a:r>
                    </a:p>
                    <a:p>
                      <a:pPr>
                        <a:buFont typeface="Arial"/>
                        <a:buChar char="•"/>
                      </a:pPr>
                      <a:r>
                        <a:rPr lang="ru-RU" sz="1050" b="1" u="none" strike="noStrike" dirty="0">
                          <a:latin typeface="Arial"/>
                        </a:rPr>
                        <a:t>заболевания позвоночника, суставов или нижних конечностей;</a:t>
                      </a:r>
                    </a:p>
                    <a:p>
                      <a:pPr>
                        <a:buFont typeface="Arial"/>
                        <a:buChar char="•"/>
                      </a:pPr>
                      <a:r>
                        <a:rPr lang="ru-RU" sz="1050" b="1" u="none" strike="noStrike" dirty="0">
                          <a:latin typeface="Arial"/>
                        </a:rPr>
                        <a:t>выраженные физические недостатки.</a:t>
                      </a:r>
                    </a:p>
                  </a:txBody>
                  <a:tcPr marL="28575" marR="28575" marT="28575" marB="28575" anchor="ctr"/>
                </a:tc>
              </a:tr>
              <a:tr h="741680">
                <a:tc gridSpan="2">
                  <a:txBody>
                    <a:bodyPr/>
                    <a:lstStyle/>
                    <a:p>
                      <a:r>
                        <a:rPr lang="ru-RU" sz="1400" b="1" dirty="0">
                          <a:latin typeface="Verdana"/>
                        </a:rPr>
                        <a:t>Уровень образования профессии "Агроном"</a:t>
                      </a:r>
                      <a:endParaRPr lang="ru-RU" sz="1400" dirty="0">
                        <a:latin typeface="Verdana"/>
                      </a:endParaRPr>
                    </a:p>
                    <a:p>
                      <a:r>
                        <a:rPr lang="ru-RU" sz="1050" dirty="0">
                          <a:latin typeface="Verdana"/>
                        </a:rPr>
                        <a:t>Для овладения профессией "Агроном" необходимо либо начальное,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Биолог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54991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400" b="1" i="0" kern="1200" dirty="0" smtClean="0">
                          <a:solidFill>
                            <a:schemeClr val="lt1"/>
                          </a:solidFill>
                          <a:latin typeface="+mn-lt"/>
                          <a:ea typeface="+mn-ea"/>
                          <a:cs typeface="+mn-cs"/>
                        </a:rPr>
                        <a:t>Назначение профессии "Биолог": </a:t>
                      </a:r>
                      <a:r>
                        <a:rPr lang="ru-RU" sz="1200" b="0" i="0" kern="1200" dirty="0" smtClean="0">
                          <a:solidFill>
                            <a:schemeClr val="lt1"/>
                          </a:solidFill>
                          <a:latin typeface="+mn-lt"/>
                          <a:ea typeface="+mn-ea"/>
                          <a:cs typeface="+mn-cs"/>
                        </a:rPr>
                        <a:t>развитие и преумножение знаний о живом мире; изучение, описание и систематизация свойств и характеристик флоры и фауны.</a:t>
                      </a:r>
                      <a:endParaRPr lang="ru-RU" sz="1200" dirty="0"/>
                    </a:p>
                  </a:txBody>
                  <a:tcPr/>
                </a:tc>
                <a:tc hMerge="1">
                  <a:txBody>
                    <a:bodyPr/>
                    <a:lstStyle/>
                    <a:p>
                      <a:endParaRPr lang="ru-RU" dirty="0"/>
                    </a:p>
                  </a:txBody>
                  <a:tcPr/>
                </a:tc>
              </a:tr>
              <a:tr h="370840">
                <a:tc gridSpan="2">
                  <a:txBody>
                    <a:bodyPr/>
                    <a:lstStyle/>
                    <a:p>
                      <a:r>
                        <a:rPr lang="ru-RU" sz="1400" b="1" i="0" kern="1200" dirty="0" smtClean="0">
                          <a:solidFill>
                            <a:schemeClr val="dk1"/>
                          </a:solidFill>
                          <a:latin typeface="+mn-lt"/>
                          <a:ea typeface="+mn-ea"/>
                          <a:cs typeface="+mn-cs"/>
                        </a:rPr>
                        <a:t>Основные решаемые задачи:</a:t>
                      </a:r>
                      <a:endParaRPr lang="ru-RU" sz="1400" b="0" i="0" kern="1200" dirty="0" smtClean="0">
                        <a:solidFill>
                          <a:schemeClr val="dk1"/>
                        </a:solidFill>
                        <a:latin typeface="+mn-lt"/>
                        <a:ea typeface="+mn-ea"/>
                        <a:cs typeface="+mn-cs"/>
                      </a:endParaRPr>
                    </a:p>
                    <a:p>
                      <a:r>
                        <a:rPr lang="ru-RU" sz="1200" b="1" i="0" u="none" strike="noStrike" kern="1200" dirty="0" smtClean="0">
                          <a:solidFill>
                            <a:schemeClr val="dk1"/>
                          </a:solidFill>
                          <a:latin typeface="+mn-lt"/>
                          <a:ea typeface="+mn-ea"/>
                          <a:cs typeface="+mn-cs"/>
                        </a:rPr>
                        <a:t>сбор материала;</a:t>
                      </a:r>
                    </a:p>
                    <a:p>
                      <a:r>
                        <a:rPr lang="ru-RU" sz="1200" b="1" i="0" u="none" strike="noStrike" kern="1200" dirty="0" smtClean="0">
                          <a:solidFill>
                            <a:schemeClr val="dk1"/>
                          </a:solidFill>
                          <a:latin typeface="+mn-lt"/>
                          <a:ea typeface="+mn-ea"/>
                          <a:cs typeface="+mn-cs"/>
                        </a:rPr>
                        <a:t>проведение полевых и лабораторных исследований;</a:t>
                      </a:r>
                    </a:p>
                    <a:p>
                      <a:r>
                        <a:rPr lang="ru-RU" sz="1200" b="1" i="0" u="none" strike="noStrike" kern="1200" dirty="0" smtClean="0">
                          <a:solidFill>
                            <a:schemeClr val="dk1"/>
                          </a:solidFill>
                          <a:latin typeface="+mn-lt"/>
                          <a:ea typeface="+mn-ea"/>
                          <a:cs typeface="+mn-cs"/>
                        </a:rPr>
                        <a:t>выявление неизвестных ранее свойств и качеств представителей живого мира;</a:t>
                      </a:r>
                    </a:p>
                    <a:p>
                      <a:r>
                        <a:rPr lang="ru-RU" sz="1200" b="1" i="0" u="none" strike="noStrike" kern="1200" dirty="0" smtClean="0">
                          <a:solidFill>
                            <a:schemeClr val="dk1"/>
                          </a:solidFill>
                          <a:latin typeface="+mn-lt"/>
                          <a:ea typeface="+mn-ea"/>
                          <a:cs typeface="+mn-cs"/>
                        </a:rPr>
                        <a:t>разработка технологии практического применения полученных данных.</a:t>
                      </a:r>
                    </a:p>
                    <a:p>
                      <a:endParaRPr lang="ru-RU" sz="1200" dirty="0"/>
                    </a:p>
                  </a:txBody>
                  <a:tcPr/>
                </a:tc>
                <a:tc hMerge="1">
                  <a:txBody>
                    <a:bodyPr/>
                    <a:lstStyle/>
                    <a:p>
                      <a:endParaRPr lang="ru-RU" dirty="0"/>
                    </a:p>
                  </a:txBody>
                  <a:tcPr/>
                </a:tc>
              </a:tr>
              <a:tr h="370840">
                <a:tc gridSpan="2">
                  <a:txBody>
                    <a:bodyPr/>
                    <a:lstStyle/>
                    <a:p>
                      <a:pPr algn="ctr"/>
                      <a:r>
                        <a:rPr lang="ru-RU" sz="1400" b="1" dirty="0">
                          <a:latin typeface="Verdana"/>
                        </a:rPr>
                        <a:t>Профессионально–важные качества профессии "Биолог":</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200" b="1" u="none" strike="noStrike" dirty="0">
                          <a:latin typeface="Arial"/>
                        </a:rPr>
                        <a:t>аккуратность в работе;</a:t>
                      </a:r>
                    </a:p>
                    <a:p>
                      <a:pPr>
                        <a:buFont typeface="Arial"/>
                        <a:buChar char="•"/>
                      </a:pPr>
                      <a:r>
                        <a:rPr lang="ru-RU" sz="1200" b="1" u="none" strike="noStrike" dirty="0">
                          <a:latin typeface="Arial"/>
                        </a:rPr>
                        <a:t>целеустремленность;</a:t>
                      </a:r>
                    </a:p>
                    <a:p>
                      <a:pPr>
                        <a:buFont typeface="Arial"/>
                        <a:buChar char="•"/>
                      </a:pPr>
                      <a:r>
                        <a:rPr lang="ru-RU" sz="1200" b="1" u="none" strike="noStrike" dirty="0">
                          <a:latin typeface="Arial"/>
                        </a:rPr>
                        <a:t>способность к распознаванию небольших различий в изучаемом объекте;</a:t>
                      </a:r>
                    </a:p>
                    <a:p>
                      <a:pPr>
                        <a:buFont typeface="Arial"/>
                        <a:buChar char="•"/>
                      </a:pPr>
                      <a:r>
                        <a:rPr lang="ru-RU" sz="1200" b="1" u="none" strike="noStrike" dirty="0">
                          <a:latin typeface="Arial"/>
                        </a:rPr>
                        <a:t>концентрированность внимания;</a:t>
                      </a:r>
                    </a:p>
                    <a:p>
                      <a:pPr>
                        <a:buFont typeface="Arial"/>
                        <a:buChar char="•"/>
                      </a:pPr>
                      <a:r>
                        <a:rPr lang="ru-RU" sz="1200" b="1" u="none" strike="noStrike" dirty="0">
                          <a:latin typeface="Arial"/>
                        </a:rPr>
                        <a:t>способность к образному представлению предметов, процессов и явлений;</a:t>
                      </a:r>
                    </a:p>
                  </a:txBody>
                  <a:tcPr marL="28575" marR="28575" marT="28575" marB="28575" anchor="ctr"/>
                </a:tc>
                <a:tc>
                  <a:txBody>
                    <a:bodyPr/>
                    <a:lstStyle/>
                    <a:p>
                      <a:pPr>
                        <a:buFont typeface="Arial"/>
                        <a:buChar char="•"/>
                      </a:pPr>
                      <a:r>
                        <a:rPr lang="ru-RU" sz="1200" b="1" u="none" strike="noStrike" dirty="0" err="1">
                          <a:latin typeface="Arial"/>
                        </a:rPr>
                        <a:t>аналитичность</a:t>
                      </a:r>
                      <a:r>
                        <a:rPr lang="ru-RU" sz="1200" b="1" u="none" strike="noStrike" dirty="0">
                          <a:latin typeface="Arial"/>
                        </a:rPr>
                        <a:t> мышления;</a:t>
                      </a:r>
                    </a:p>
                    <a:p>
                      <a:pPr>
                        <a:buFont typeface="Arial"/>
                        <a:buChar char="•"/>
                      </a:pPr>
                      <a:r>
                        <a:rPr lang="ru-RU" sz="1200" b="1" u="none" strike="noStrike" dirty="0">
                          <a:latin typeface="Arial"/>
                        </a:rPr>
                        <a:t>предметность мышления (ориентация на объекты реального мира);</a:t>
                      </a:r>
                    </a:p>
                    <a:p>
                      <a:pPr>
                        <a:buFont typeface="Arial"/>
                        <a:buChar char="•"/>
                      </a:pPr>
                      <a:r>
                        <a:rPr lang="ru-RU" sz="1200" b="1" u="none" strike="noStrike" dirty="0">
                          <a:latin typeface="Arial"/>
                        </a:rPr>
                        <a:t>способность запоминать на длительный срок большие объемы информации;</a:t>
                      </a:r>
                    </a:p>
                    <a:p>
                      <a:pPr>
                        <a:buFont typeface="Arial"/>
                        <a:buChar char="•"/>
                      </a:pPr>
                      <a:r>
                        <a:rPr lang="ru-RU" sz="1200" b="1" u="none" strike="noStrike" dirty="0">
                          <a:latin typeface="Arial"/>
                        </a:rPr>
                        <a:t>усидчивость;</a:t>
                      </a:r>
                    </a:p>
                    <a:p>
                      <a:pPr>
                        <a:buFont typeface="Arial"/>
                        <a:buChar char="•"/>
                      </a:pPr>
                      <a:r>
                        <a:rPr lang="ru-RU" sz="1200" b="1" u="none" strike="noStrike" dirty="0">
                          <a:latin typeface="Arial"/>
                        </a:rPr>
                        <a:t>умственная работоспособность</a:t>
                      </a:r>
                    </a:p>
                  </a:txBody>
                  <a:tcPr marL="28575" marR="28575" marT="28575" marB="28575" anchor="ctr"/>
                </a:tc>
              </a:tr>
              <a:tr h="370840">
                <a:tc gridSpan="2">
                  <a:txBody>
                    <a:bodyPr/>
                    <a:lstStyle/>
                    <a:p>
                      <a:pPr algn="ctr"/>
                      <a:r>
                        <a:rPr lang="ru-RU" sz="1400" b="1" dirty="0">
                          <a:latin typeface="Verdana"/>
                        </a:rPr>
                        <a:t>Заболевания, противопоказанные для профессии "Биолог":</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200" b="1" u="none" strike="noStrike" dirty="0">
                          <a:latin typeface="Arial"/>
                        </a:rPr>
                        <a:t>хронические инфекционные заболевания;</a:t>
                      </a:r>
                    </a:p>
                    <a:p>
                      <a:pPr>
                        <a:buFont typeface="Arial"/>
                        <a:buChar char="•"/>
                      </a:pPr>
                      <a:r>
                        <a:rPr lang="ru-RU" sz="1200" b="1" u="none" strike="noStrike" dirty="0">
                          <a:latin typeface="Arial"/>
                        </a:rPr>
                        <a:t>аллергии;</a:t>
                      </a:r>
                    </a:p>
                    <a:p>
                      <a:pPr>
                        <a:buFont typeface="Arial"/>
                        <a:buChar char="•"/>
                      </a:pPr>
                      <a:r>
                        <a:rPr lang="ru-RU" sz="1200" b="1" u="none" strike="noStrike" dirty="0">
                          <a:latin typeface="Arial"/>
                        </a:rPr>
                        <a:t>кожные заболевания;</a:t>
                      </a:r>
                    </a:p>
                    <a:p>
                      <a:pPr>
                        <a:buFont typeface="Arial"/>
                        <a:buChar char="•"/>
                      </a:pPr>
                      <a:r>
                        <a:rPr lang="ru-RU" sz="1200" b="1" u="none" strike="noStrike" dirty="0">
                          <a:latin typeface="Arial"/>
                        </a:rPr>
                        <a:t>заболевания органов дыхания;</a:t>
                      </a:r>
                    </a:p>
                  </a:txBody>
                  <a:tcPr marL="28575" marR="28575" marT="28575" marB="28575" anchor="ctr"/>
                </a:tc>
                <a:tc>
                  <a:txBody>
                    <a:bodyPr/>
                    <a:lstStyle/>
                    <a:p>
                      <a:pPr>
                        <a:buFont typeface="Arial"/>
                        <a:buChar char="•"/>
                      </a:pPr>
                      <a:r>
                        <a:rPr lang="ru-RU" sz="1200" b="1" u="none" strike="noStrike" dirty="0">
                          <a:latin typeface="Arial"/>
                        </a:rPr>
                        <a:t>геморроидальные расстройства;</a:t>
                      </a:r>
                    </a:p>
                    <a:p>
                      <a:pPr>
                        <a:buFont typeface="Arial"/>
                        <a:buChar char="•"/>
                      </a:pPr>
                      <a:r>
                        <a:rPr lang="ru-RU" sz="1200" b="1" u="none" strike="noStrike" dirty="0">
                          <a:latin typeface="Arial"/>
                        </a:rPr>
                        <a:t>некорректируемое снижение остроты зрения;</a:t>
                      </a:r>
                    </a:p>
                    <a:p>
                      <a:pPr>
                        <a:buFont typeface="Arial"/>
                        <a:buChar char="•"/>
                      </a:pPr>
                      <a:r>
                        <a:rPr lang="ru-RU" sz="1200" b="1" u="none" strike="noStrike" dirty="0">
                          <a:latin typeface="Arial"/>
                        </a:rPr>
                        <a:t>нарушение цветоразличения, бинокулярного зрения;</a:t>
                      </a:r>
                    </a:p>
                    <a:p>
                      <a:pPr>
                        <a:buFont typeface="Arial"/>
                        <a:buChar char="•"/>
                      </a:pPr>
                      <a:r>
                        <a:rPr lang="ru-RU" sz="1200" b="1" u="none" strike="noStrike" dirty="0">
                          <a:latin typeface="Arial"/>
                        </a:rPr>
                        <a:t>судороги, потери сознания.</a:t>
                      </a:r>
                    </a:p>
                  </a:txBody>
                  <a:tcPr marL="28575" marR="28575" marT="28575" marB="28575" anchor="ctr"/>
                </a:tc>
              </a:tr>
              <a:tr h="741680">
                <a:tc gridSpan="2">
                  <a:txBody>
                    <a:bodyPr/>
                    <a:lstStyle/>
                    <a:p>
                      <a:r>
                        <a:rPr lang="ru-RU" sz="1400" b="1" dirty="0" smtClean="0">
                          <a:latin typeface="Verdana"/>
                        </a:rPr>
                        <a:t>Уровень </a:t>
                      </a:r>
                      <a:r>
                        <a:rPr lang="ru-RU" sz="1400" b="1" dirty="0">
                          <a:latin typeface="Verdana"/>
                        </a:rPr>
                        <a:t>образования профессии "Биолог"</a:t>
                      </a:r>
                      <a:endParaRPr lang="ru-RU" sz="1400" dirty="0">
                        <a:latin typeface="Verdana"/>
                      </a:endParaRPr>
                    </a:p>
                    <a:p>
                      <a:r>
                        <a:rPr lang="ru-RU" sz="1200" dirty="0">
                          <a:latin typeface="Verdana"/>
                        </a:rPr>
                        <a:t>Для овладения профессией "Биолог"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600" b="1" dirty="0"/>
              <a:t>Военнослужащий по </a:t>
            </a:r>
            <a:r>
              <a:rPr lang="ru-RU" sz="1600" b="1" dirty="0" smtClean="0"/>
              <a:t>контракту (офицер)</a:t>
            </a:r>
            <a:endParaRPr lang="ru-RU" sz="1600" dirty="0"/>
          </a:p>
        </p:txBody>
      </p:sp>
      <p:graphicFrame>
        <p:nvGraphicFramePr>
          <p:cNvPr id="4" name="Содержимое 3"/>
          <p:cNvGraphicFramePr>
            <a:graphicFrameLocks noGrp="1"/>
          </p:cNvGraphicFramePr>
          <p:nvPr>
            <p:ph idx="1"/>
          </p:nvPr>
        </p:nvGraphicFramePr>
        <p:xfrm>
          <a:off x="179512" y="476673"/>
          <a:ext cx="8856984" cy="6294467"/>
        </p:xfrm>
        <a:graphic>
          <a:graphicData uri="http://schemas.openxmlformats.org/drawingml/2006/table">
            <a:tbl>
              <a:tblPr firstRow="1" bandRow="1">
                <a:tableStyleId>{5C22544A-7EE6-4342-B048-85BDC9FD1C3A}</a:tableStyleId>
              </a:tblPr>
              <a:tblGrid>
                <a:gridCol w="4466905"/>
                <a:gridCol w="4390079"/>
              </a:tblGrid>
              <a:tr h="299443">
                <a:tc gridSpan="2">
                  <a:txBody>
                    <a:bodyPr/>
                    <a:lstStyle/>
                    <a:p>
                      <a:r>
                        <a:rPr lang="ru-RU" sz="1400" b="1" i="0" kern="1200" dirty="0" smtClean="0">
                          <a:solidFill>
                            <a:schemeClr val="lt1"/>
                          </a:solidFill>
                          <a:latin typeface="+mn-lt"/>
                          <a:ea typeface="+mn-ea"/>
                          <a:cs typeface="+mn-cs"/>
                        </a:rPr>
                        <a:t>Назначение профессии </a:t>
                      </a:r>
                      <a:r>
                        <a:rPr lang="ru-RU" sz="1100" b="1" i="0" kern="1200" dirty="0" smtClean="0">
                          <a:solidFill>
                            <a:schemeClr val="lt1"/>
                          </a:solidFill>
                          <a:latin typeface="+mn-lt"/>
                          <a:ea typeface="+mn-ea"/>
                          <a:cs typeface="+mn-cs"/>
                        </a:rPr>
                        <a:t>": военная служба.</a:t>
                      </a:r>
                      <a:endParaRPr lang="ru-RU" sz="1100" b="1" dirty="0">
                        <a:latin typeface="+mn-lt"/>
                      </a:endParaRPr>
                    </a:p>
                  </a:txBody>
                  <a:tcPr/>
                </a:tc>
                <a:tc hMerge="1">
                  <a:txBody>
                    <a:bodyPr/>
                    <a:lstStyle/>
                    <a:p>
                      <a:endParaRPr lang="ru-RU" dirty="0"/>
                    </a:p>
                  </a:txBody>
                  <a:tcPr/>
                </a:tc>
              </a:tr>
              <a:tr h="464137">
                <a:tc gridSpan="2">
                  <a:txBody>
                    <a:bodyPr/>
                    <a:lstStyle/>
                    <a:p>
                      <a:r>
                        <a:rPr lang="ru-RU" sz="1400" b="1" i="0" kern="1200" dirty="0" smtClean="0">
                          <a:solidFill>
                            <a:schemeClr val="dk1"/>
                          </a:solidFill>
                          <a:latin typeface="+mn-lt"/>
                          <a:ea typeface="+mn-ea"/>
                          <a:cs typeface="+mn-cs"/>
                        </a:rPr>
                        <a:t>Основные решаемые задачи</a:t>
                      </a:r>
                      <a:r>
                        <a:rPr lang="ru-RU" sz="1100" b="1" i="0" kern="1200" dirty="0" smtClean="0">
                          <a:solidFill>
                            <a:schemeClr val="dk1"/>
                          </a:solidFill>
                          <a:latin typeface="+mn-lt"/>
                          <a:ea typeface="+mn-ea"/>
                          <a:cs typeface="+mn-cs"/>
                        </a:rPr>
                        <a:t>:</a:t>
                      </a:r>
                      <a:r>
                        <a:rPr lang="ru-RU" sz="1100" b="1" i="0" kern="1200" baseline="0" dirty="0" smtClean="0">
                          <a:solidFill>
                            <a:schemeClr val="dk1"/>
                          </a:solidFill>
                          <a:latin typeface="+mn-lt"/>
                          <a:ea typeface="+mn-ea"/>
                          <a:cs typeface="+mn-cs"/>
                        </a:rPr>
                        <a:t> </a:t>
                      </a:r>
                      <a:r>
                        <a:rPr lang="ru-RU" sz="1100" b="1" i="0" u="none" strike="noStrike" kern="1200" dirty="0" smtClean="0">
                          <a:solidFill>
                            <a:schemeClr val="dk1"/>
                          </a:solidFill>
                          <a:latin typeface="+mn-lt"/>
                          <a:ea typeface="+mn-ea"/>
                          <a:cs typeface="+mn-cs"/>
                        </a:rPr>
                        <a:t>поддержание боевой готовности, развитие боеспособности войск;</a:t>
                      </a:r>
                    </a:p>
                    <a:p>
                      <a:r>
                        <a:rPr lang="ru-RU" sz="1100" b="1" i="0" u="none" strike="noStrike" kern="1200" dirty="0" smtClean="0">
                          <a:solidFill>
                            <a:schemeClr val="dk1"/>
                          </a:solidFill>
                          <a:latin typeface="+mn-lt"/>
                          <a:ea typeface="+mn-ea"/>
                          <a:cs typeface="+mn-cs"/>
                        </a:rPr>
                        <a:t>выполнение специальных стратегических, оперативных и тактических задач.</a:t>
                      </a:r>
                      <a:endParaRPr lang="ru-RU" sz="1100" b="1" i="0" u="none" strike="noStrike" kern="1200" dirty="0">
                        <a:solidFill>
                          <a:schemeClr val="dk1"/>
                        </a:solidFill>
                        <a:latin typeface="+mn-lt"/>
                        <a:ea typeface="+mn-ea"/>
                        <a:cs typeface="+mn-cs"/>
                      </a:endParaRPr>
                    </a:p>
                  </a:txBody>
                  <a:tcPr/>
                </a:tc>
                <a:tc hMerge="1">
                  <a:txBody>
                    <a:bodyPr/>
                    <a:lstStyle/>
                    <a:p>
                      <a:endParaRPr lang="ru-RU" dirty="0"/>
                    </a:p>
                  </a:txBody>
                  <a:tcPr/>
                </a:tc>
              </a:tr>
              <a:tr h="265756">
                <a:tc gridSpan="2">
                  <a:txBody>
                    <a:bodyPr/>
                    <a:lstStyle/>
                    <a:p>
                      <a:pPr algn="ctr"/>
                      <a:r>
                        <a:rPr lang="ru-RU" sz="1400" b="1" dirty="0">
                          <a:latin typeface="+mn-lt"/>
                        </a:rPr>
                        <a:t>Профессионально–важные </a:t>
                      </a:r>
                      <a:r>
                        <a:rPr lang="ru-RU" sz="1400" b="1" dirty="0" smtClean="0">
                          <a:latin typeface="+mn-lt"/>
                        </a:rPr>
                        <a:t>качества</a:t>
                      </a:r>
                      <a:r>
                        <a:rPr lang="ru-RU" sz="1100" b="1" dirty="0" smtClean="0">
                          <a:latin typeface="+mn-lt"/>
                        </a:rPr>
                        <a:t>:</a:t>
                      </a:r>
                      <a:endParaRPr lang="ru-RU" sz="1100" b="1" dirty="0">
                        <a:latin typeface="+mn-lt"/>
                      </a:endParaRPr>
                    </a:p>
                  </a:txBody>
                  <a:tcPr marL="28575" marR="28575" marT="28575" marB="28575" anchor="ctr"/>
                </a:tc>
                <a:tc hMerge="1">
                  <a:txBody>
                    <a:bodyPr/>
                    <a:lstStyle/>
                    <a:p>
                      <a:endParaRPr lang="ru-RU"/>
                    </a:p>
                  </a:txBody>
                  <a:tcPr/>
                </a:tc>
              </a:tr>
              <a:tr h="2691245">
                <a:tc>
                  <a:txBody>
                    <a:bodyPr/>
                    <a:lstStyle/>
                    <a:p>
                      <a:pPr>
                        <a:buFont typeface="Arial"/>
                        <a:buChar char="•"/>
                      </a:pPr>
                      <a:r>
                        <a:rPr lang="ru-RU" sz="1100" b="1" u="none" strike="noStrike" dirty="0" smtClean="0">
                          <a:latin typeface="+mn-lt"/>
                        </a:rPr>
                        <a:t>дисциплинированность;</a:t>
                      </a:r>
                      <a:r>
                        <a:rPr lang="ru-RU" sz="1100" b="1" u="none" strike="noStrike" baseline="0" dirty="0" smtClean="0">
                          <a:latin typeface="+mn-lt"/>
                        </a:rPr>
                        <a:t> </a:t>
                      </a:r>
                      <a:r>
                        <a:rPr lang="ru-RU" sz="1100" b="1" u="none" strike="noStrike" dirty="0" smtClean="0">
                          <a:latin typeface="+mn-lt"/>
                        </a:rPr>
                        <a:t>организованность</a:t>
                      </a:r>
                      <a:r>
                        <a:rPr lang="ru-RU" sz="1100" b="1" u="none" strike="noStrike" dirty="0">
                          <a:latin typeface="+mn-lt"/>
                        </a:rPr>
                        <a:t>, самодисциплина;</a:t>
                      </a:r>
                    </a:p>
                    <a:p>
                      <a:pPr>
                        <a:buFont typeface="Arial"/>
                        <a:buChar char="•"/>
                      </a:pPr>
                      <a:r>
                        <a:rPr lang="ru-RU" sz="1100" b="1" u="none" strike="noStrike" dirty="0">
                          <a:latin typeface="+mn-lt"/>
                        </a:rPr>
                        <a:t>ответственность;</a:t>
                      </a:r>
                    </a:p>
                    <a:p>
                      <a:pPr>
                        <a:buFont typeface="Arial"/>
                        <a:buChar char="•"/>
                      </a:pPr>
                      <a:r>
                        <a:rPr lang="ru-RU" sz="1100" b="1" u="none" strike="noStrike" dirty="0">
                          <a:latin typeface="+mn-lt"/>
                        </a:rPr>
                        <a:t>порядочность;</a:t>
                      </a:r>
                    </a:p>
                    <a:p>
                      <a:pPr>
                        <a:buFont typeface="Arial"/>
                        <a:buChar char="•"/>
                      </a:pPr>
                      <a:r>
                        <a:rPr lang="ru-RU" sz="1100" b="1" u="none" strike="noStrike" dirty="0">
                          <a:latin typeface="+mn-lt"/>
                        </a:rPr>
                        <a:t>пунктуальность, педантичность;</a:t>
                      </a:r>
                    </a:p>
                    <a:p>
                      <a:pPr>
                        <a:buFont typeface="Arial"/>
                        <a:buChar char="•"/>
                      </a:pPr>
                      <a:r>
                        <a:rPr lang="ru-RU" sz="1100" b="1" u="none" strike="noStrike" dirty="0">
                          <a:latin typeface="+mn-lt"/>
                        </a:rPr>
                        <a:t>самообладание, эмоциональная уравновешенность, выдержка;</a:t>
                      </a:r>
                    </a:p>
                    <a:p>
                      <a:pPr marL="0" marR="0" indent="0" algn="l" defTabSz="914400" rtl="0" eaLnBrk="1" fontAlgn="auto" latinLnBrk="0" hangingPunct="1">
                        <a:lnSpc>
                          <a:spcPct val="100000"/>
                        </a:lnSpc>
                        <a:spcBef>
                          <a:spcPts val="0"/>
                        </a:spcBef>
                        <a:spcAft>
                          <a:spcPts val="0"/>
                        </a:spcAft>
                        <a:buClrTx/>
                        <a:buSzTx/>
                        <a:buFont typeface="Arial"/>
                        <a:buChar char="•"/>
                        <a:tabLst/>
                        <a:defRPr/>
                      </a:pPr>
                      <a:r>
                        <a:rPr lang="ru-RU" sz="1100" b="1" u="none" strike="noStrike" dirty="0">
                          <a:latin typeface="+mn-lt"/>
                        </a:rPr>
                        <a:t>смелость</a:t>
                      </a:r>
                      <a:r>
                        <a:rPr lang="ru-RU" sz="1100" b="1" u="none" strike="noStrike" dirty="0" smtClean="0">
                          <a:latin typeface="+mn-lt"/>
                        </a:rPr>
                        <a:t>; энергичность;</a:t>
                      </a:r>
                      <a:endParaRPr lang="ru-RU" sz="1100" b="1" u="none" strike="noStrike" dirty="0">
                        <a:latin typeface="+mn-lt"/>
                      </a:endParaRPr>
                    </a:p>
                    <a:p>
                      <a:pPr>
                        <a:buFont typeface="Arial"/>
                        <a:buChar char="•"/>
                      </a:pPr>
                      <a:r>
                        <a:rPr lang="ru-RU" sz="1100" b="1" u="none" strike="noStrike" dirty="0">
                          <a:latin typeface="+mn-lt"/>
                        </a:rPr>
                        <a:t>способность рационально действовать в экстремальных ситуациях;</a:t>
                      </a:r>
                    </a:p>
                    <a:p>
                      <a:pPr>
                        <a:buFont typeface="Arial"/>
                        <a:buChar char="•"/>
                      </a:pPr>
                      <a:r>
                        <a:rPr lang="ru-RU" sz="1100" b="1" u="none" strike="noStrike" dirty="0" smtClean="0">
                          <a:latin typeface="+mn-lt"/>
                        </a:rPr>
                        <a:t>товарищество;</a:t>
                      </a:r>
                      <a:r>
                        <a:rPr lang="ru-RU" sz="1100" b="1" u="none" strike="noStrike" baseline="0" dirty="0" smtClean="0">
                          <a:latin typeface="+mn-lt"/>
                        </a:rPr>
                        <a:t> </a:t>
                      </a:r>
                      <a:r>
                        <a:rPr lang="ru-RU" sz="1100" b="1" u="none" strike="noStrike" dirty="0" smtClean="0">
                          <a:latin typeface="+mn-lt"/>
                        </a:rPr>
                        <a:t>чувство </a:t>
                      </a:r>
                      <a:r>
                        <a:rPr lang="ru-RU" sz="1100" b="1" u="none" strike="noStrike" dirty="0">
                          <a:latin typeface="+mn-lt"/>
                        </a:rPr>
                        <a:t>долга;</a:t>
                      </a:r>
                    </a:p>
                    <a:p>
                      <a:pPr>
                        <a:buFont typeface="Arial"/>
                        <a:buChar char="•"/>
                      </a:pPr>
                      <a:r>
                        <a:rPr lang="ru-RU" sz="1100" b="1" u="none" strike="noStrike" dirty="0">
                          <a:latin typeface="+mn-lt"/>
                        </a:rPr>
                        <a:t>острота </a:t>
                      </a:r>
                      <a:r>
                        <a:rPr lang="ru-RU" sz="1100" b="1" u="none" strike="noStrike" dirty="0" smtClean="0">
                          <a:latin typeface="+mn-lt"/>
                        </a:rPr>
                        <a:t>зрения и слуха;</a:t>
                      </a:r>
                      <a:endParaRPr lang="ru-RU" sz="1100" b="1" u="none" strike="noStrike" dirty="0">
                        <a:latin typeface="+mn-lt"/>
                      </a:endParaRPr>
                    </a:p>
                    <a:p>
                      <a:pPr>
                        <a:buFont typeface="Arial"/>
                        <a:buNone/>
                      </a:pPr>
                      <a:r>
                        <a:rPr lang="ru-RU" sz="1100" b="1" u="none" strike="noStrike" baseline="0" dirty="0">
                          <a:latin typeface="+mn-lt"/>
                        </a:rPr>
                        <a:t> </a:t>
                      </a:r>
                      <a:r>
                        <a:rPr lang="ru-RU" sz="1100" b="1" u="none" strike="noStrike" dirty="0" smtClean="0">
                          <a:latin typeface="+mn-lt"/>
                        </a:rPr>
                        <a:t>ощущение </a:t>
                      </a:r>
                      <a:r>
                        <a:rPr lang="ru-RU" sz="1100" b="1" u="none" strike="noStrike" dirty="0">
                          <a:latin typeface="+mn-lt"/>
                        </a:rPr>
                        <a:t>равновесия;</a:t>
                      </a:r>
                    </a:p>
                    <a:p>
                      <a:pPr>
                        <a:buFont typeface="Arial"/>
                        <a:buChar char="•"/>
                      </a:pPr>
                      <a:r>
                        <a:rPr lang="ru-RU" sz="1100" b="1" u="none" strike="noStrike" dirty="0">
                          <a:latin typeface="+mn-lt"/>
                        </a:rPr>
                        <a:t>способность воспринимать большое количество информации;</a:t>
                      </a:r>
                    </a:p>
                    <a:p>
                      <a:pPr>
                        <a:buFont typeface="Arial"/>
                        <a:buChar char="•"/>
                      </a:pPr>
                      <a:r>
                        <a:rPr lang="ru-RU" sz="1100" b="1" u="none" strike="noStrike" dirty="0">
                          <a:latin typeface="+mn-lt"/>
                        </a:rPr>
                        <a:t>развитые свойства внимания </a:t>
                      </a:r>
                      <a:r>
                        <a:rPr lang="ru-RU" sz="1100" b="1" u="none" strike="noStrike" dirty="0" err="1" smtClean="0">
                          <a:latin typeface="+mn-lt"/>
                        </a:rPr>
                        <a:t>аналитичность</a:t>
                      </a:r>
                      <a:r>
                        <a:rPr lang="ru-RU" sz="1100" b="1" u="none" strike="noStrike" dirty="0" smtClean="0">
                          <a:latin typeface="+mn-lt"/>
                        </a:rPr>
                        <a:t> и ассоциативность мышления </a:t>
                      </a:r>
                      <a:r>
                        <a:rPr lang="ru-RU" sz="1100" b="1" u="none" strike="noStrike" dirty="0">
                          <a:latin typeface="+mn-lt"/>
                        </a:rPr>
                        <a:t>(способность выделять отдельные элементы </a:t>
                      </a:r>
                      <a:r>
                        <a:rPr lang="ru-RU" sz="1100" b="1" u="none" strike="noStrike" dirty="0" err="1" smtClean="0">
                          <a:latin typeface="+mn-lt"/>
                        </a:rPr>
                        <a:t>д</a:t>
                      </a:r>
                      <a:endParaRPr lang="ru-RU" sz="1100" b="1" u="none" strike="noStrike" dirty="0" smtClean="0">
                        <a:latin typeface="+mn-lt"/>
                      </a:endParaRPr>
                    </a:p>
                    <a:p>
                      <a:pPr>
                        <a:buFont typeface="Arial"/>
                        <a:buChar char="•"/>
                      </a:pPr>
                      <a:r>
                        <a:rPr lang="ru-RU" sz="1100" b="1" u="none" strike="noStrike" dirty="0" err="1" smtClean="0">
                          <a:latin typeface="+mn-lt"/>
                        </a:rPr>
                        <a:t>ействительности</a:t>
                      </a:r>
                      <a:r>
                        <a:rPr lang="ru-RU" sz="1100" b="1" u="none" strike="noStrike" dirty="0">
                          <a:latin typeface="+mn-lt"/>
                        </a:rPr>
                        <a:t>, способность к классификации) мышления</a:t>
                      </a:r>
                      <a:r>
                        <a:rPr lang="ru-RU" sz="1100" b="1" u="none" strike="noStrike" dirty="0" smtClean="0">
                          <a:latin typeface="+mn-lt"/>
                        </a:rPr>
                        <a:t>;</a:t>
                      </a:r>
                    </a:p>
                    <a:p>
                      <a:pPr marL="0" marR="0" indent="0" algn="l" defTabSz="914400" rtl="0" eaLnBrk="1" fontAlgn="auto" latinLnBrk="0" hangingPunct="1">
                        <a:lnSpc>
                          <a:spcPct val="100000"/>
                        </a:lnSpc>
                        <a:spcBef>
                          <a:spcPts val="0"/>
                        </a:spcBef>
                        <a:spcAft>
                          <a:spcPts val="0"/>
                        </a:spcAft>
                        <a:buClrTx/>
                        <a:buSzTx/>
                        <a:buFont typeface="Arial"/>
                        <a:buChar char="•"/>
                        <a:tabLst/>
                        <a:defRPr/>
                      </a:pPr>
                      <a:r>
                        <a:rPr lang="ru-RU" sz="1100" b="1" u="none" strike="noStrike" dirty="0" smtClean="0">
                          <a:latin typeface="+mn-lt"/>
                        </a:rPr>
                        <a:t>оперативность (скорость мыслительных процессов, интеллектуальная лабильность) мышления;</a:t>
                      </a:r>
                    </a:p>
                  </a:txBody>
                  <a:tcPr marL="28575" marR="28575" marT="28575" marB="28575" anchor="ctr"/>
                </a:tc>
                <a:tc>
                  <a:txBody>
                    <a:bodyPr/>
                    <a:lstStyle/>
                    <a:p>
                      <a:pPr>
                        <a:buFont typeface="Arial"/>
                        <a:buNone/>
                      </a:pPr>
                      <a:r>
                        <a:rPr lang="ru-RU" sz="1100" b="1" u="none" strike="noStrike" dirty="0" smtClean="0">
                          <a:latin typeface="+mn-lt"/>
                        </a:rPr>
                        <a:t>хорошо </a:t>
                      </a:r>
                      <a:r>
                        <a:rPr lang="ru-RU" sz="1100" b="1" u="none" strike="noStrike" dirty="0">
                          <a:latin typeface="+mn-lt"/>
                        </a:rPr>
                        <a:t>развитые </a:t>
                      </a:r>
                      <a:r>
                        <a:rPr lang="ru-RU" sz="1100" b="1" u="none" strike="noStrike" dirty="0" err="1">
                          <a:latin typeface="+mn-lt"/>
                        </a:rPr>
                        <a:t>мнемические</a:t>
                      </a:r>
                      <a:r>
                        <a:rPr lang="ru-RU" sz="1100" b="1" u="none" strike="noStrike" dirty="0">
                          <a:latin typeface="+mn-lt"/>
                        </a:rPr>
                        <a:t> способности (свойства памяти);</a:t>
                      </a:r>
                    </a:p>
                    <a:p>
                      <a:pPr>
                        <a:buFont typeface="Arial"/>
                        <a:buChar char="•"/>
                      </a:pPr>
                      <a:r>
                        <a:rPr lang="ru-RU" sz="1100" b="1" u="none" strike="noStrike" dirty="0">
                          <a:latin typeface="+mn-lt"/>
                        </a:rPr>
                        <a:t>хорошее общее физическое развитие – выносливость, </a:t>
                      </a:r>
                      <a:r>
                        <a:rPr lang="ru-RU" sz="1100" b="1" u="none" strike="noStrike" dirty="0" err="1">
                          <a:latin typeface="+mn-lt"/>
                        </a:rPr>
                        <a:t>координированность</a:t>
                      </a:r>
                      <a:r>
                        <a:rPr lang="ru-RU" sz="1100" b="1" u="none" strike="noStrike" dirty="0">
                          <a:latin typeface="+mn-lt"/>
                        </a:rPr>
                        <a:t>, сила, быстрота;</a:t>
                      </a:r>
                    </a:p>
                    <a:p>
                      <a:pPr>
                        <a:buFont typeface="Arial"/>
                        <a:buChar char="•"/>
                      </a:pPr>
                      <a:r>
                        <a:rPr lang="ru-RU" sz="1100" b="1" u="none" strike="noStrike" dirty="0">
                          <a:latin typeface="+mn-lt"/>
                        </a:rPr>
                        <a:t>коммуникативные способности (</a:t>
                      </a:r>
                      <a:r>
                        <a:rPr lang="ru-RU" sz="1100" b="1" u="none" strike="noStrike" dirty="0" err="1">
                          <a:latin typeface="+mn-lt"/>
                        </a:rPr>
                        <a:t>способности</a:t>
                      </a:r>
                      <a:r>
                        <a:rPr lang="ru-RU" sz="1100" b="1" u="none" strike="noStrike" dirty="0">
                          <a:latin typeface="+mn-lt"/>
                        </a:rPr>
                        <a:t> общения и взаимодействия с людьми);</a:t>
                      </a:r>
                    </a:p>
                    <a:p>
                      <a:pPr>
                        <a:buFont typeface="Arial"/>
                        <a:buChar char="•"/>
                      </a:pPr>
                      <a:r>
                        <a:rPr lang="ru-RU" sz="1100" b="1" u="none" strike="noStrike" dirty="0">
                          <a:latin typeface="+mn-lt"/>
                        </a:rPr>
                        <a:t>физическая подготовленность к воздействию неблагоприятных факторов профессиональной среды;</a:t>
                      </a:r>
                    </a:p>
                    <a:p>
                      <a:pPr>
                        <a:buFont typeface="Arial"/>
                        <a:buChar char="•"/>
                      </a:pPr>
                      <a:r>
                        <a:rPr lang="ru-RU" sz="1100" b="1" u="none" strike="noStrike" dirty="0">
                          <a:latin typeface="+mn-lt"/>
                        </a:rPr>
                        <a:t>сохранение работоспособности при развивающемся утомлении;</a:t>
                      </a:r>
                    </a:p>
                    <a:p>
                      <a:pPr>
                        <a:buFont typeface="Arial"/>
                        <a:buChar char="•"/>
                      </a:pPr>
                      <a:r>
                        <a:rPr lang="ru-RU" sz="1100" b="1" u="none" strike="noStrike" dirty="0">
                          <a:latin typeface="+mn-lt"/>
                        </a:rPr>
                        <a:t>способность переносить физическое и психическое напряжение;</a:t>
                      </a:r>
                    </a:p>
                    <a:p>
                      <a:pPr>
                        <a:buFont typeface="Arial"/>
                        <a:buChar char="•"/>
                      </a:pPr>
                      <a:r>
                        <a:rPr lang="ru-RU" sz="1100" b="1" u="none" strike="noStrike" dirty="0" smtClean="0">
                          <a:latin typeface="+mn-lt"/>
                        </a:rPr>
                        <a:t>организаторские </a:t>
                      </a:r>
                      <a:r>
                        <a:rPr lang="ru-RU" sz="1100" b="1" u="none" strike="noStrike" dirty="0">
                          <a:latin typeface="+mn-lt"/>
                        </a:rPr>
                        <a:t>способности;</a:t>
                      </a:r>
                    </a:p>
                    <a:p>
                      <a:pPr>
                        <a:buFont typeface="Arial"/>
                        <a:buChar char="•"/>
                      </a:pPr>
                      <a:r>
                        <a:rPr lang="ru-RU" sz="1100" b="1" u="none" strike="noStrike" dirty="0">
                          <a:latin typeface="+mn-lt"/>
                        </a:rPr>
                        <a:t>способность идти на риск;</a:t>
                      </a:r>
                    </a:p>
                    <a:p>
                      <a:pPr>
                        <a:buFont typeface="Arial"/>
                        <a:buChar char="•"/>
                      </a:pPr>
                      <a:r>
                        <a:rPr lang="ru-RU" sz="1100" b="1" u="none" strike="noStrike" dirty="0">
                          <a:latin typeface="+mn-lt"/>
                        </a:rPr>
                        <a:t>умение принимать адекватные решения;</a:t>
                      </a:r>
                    </a:p>
                    <a:p>
                      <a:pPr>
                        <a:buFont typeface="Arial"/>
                        <a:buChar char="•"/>
                      </a:pPr>
                      <a:r>
                        <a:rPr lang="ru-RU" sz="1100" b="1" u="none" strike="noStrike" dirty="0">
                          <a:latin typeface="+mn-lt"/>
                        </a:rPr>
                        <a:t>умение хранить тайну;</a:t>
                      </a:r>
                    </a:p>
                    <a:p>
                      <a:pPr>
                        <a:buFont typeface="Arial"/>
                        <a:buChar char="•"/>
                      </a:pPr>
                      <a:r>
                        <a:rPr lang="ru-RU" sz="1100" b="1" u="none" strike="noStrike" dirty="0">
                          <a:latin typeface="+mn-lt"/>
                        </a:rPr>
                        <a:t>способность к волевому саморегулированию.</a:t>
                      </a:r>
                    </a:p>
                  </a:txBody>
                  <a:tcPr marL="28575" marR="28575" marT="28575" marB="28575" anchor="ctr"/>
                </a:tc>
              </a:tr>
              <a:tr h="265756">
                <a:tc gridSpan="2">
                  <a:txBody>
                    <a:bodyPr/>
                    <a:lstStyle/>
                    <a:p>
                      <a:pPr algn="ctr"/>
                      <a:r>
                        <a:rPr lang="ru-RU" sz="1400" b="1" dirty="0">
                          <a:latin typeface="+mn-lt"/>
                        </a:rPr>
                        <a:t>Заболевания, противопоказанные для </a:t>
                      </a:r>
                      <a:r>
                        <a:rPr lang="ru-RU" sz="1400" b="1" dirty="0" smtClean="0">
                          <a:latin typeface="+mn-lt"/>
                        </a:rPr>
                        <a:t>профессии</a:t>
                      </a:r>
                      <a:r>
                        <a:rPr lang="ru-RU" sz="1100" b="1" dirty="0" smtClean="0">
                          <a:latin typeface="+mn-lt"/>
                        </a:rPr>
                        <a:t>:</a:t>
                      </a:r>
                      <a:endParaRPr lang="ru-RU" sz="1100" b="1" dirty="0">
                        <a:latin typeface="+mn-lt"/>
                      </a:endParaRPr>
                    </a:p>
                  </a:txBody>
                  <a:tcPr marL="28575" marR="28575" marT="28575" marB="28575" anchor="ctr"/>
                </a:tc>
                <a:tc hMerge="1">
                  <a:txBody>
                    <a:bodyPr/>
                    <a:lstStyle/>
                    <a:p>
                      <a:endParaRPr lang="ru-RU"/>
                    </a:p>
                  </a:txBody>
                  <a:tcPr/>
                </a:tc>
              </a:tr>
              <a:tr h="1703083">
                <a:tc>
                  <a:txBody>
                    <a:bodyPr/>
                    <a:lstStyle/>
                    <a:p>
                      <a:pPr>
                        <a:buFont typeface="Arial"/>
                        <a:buChar char="•"/>
                      </a:pPr>
                      <a:r>
                        <a:rPr lang="ru-RU" sz="1100" b="1" u="none" strike="noStrike" dirty="0">
                          <a:latin typeface="+mn-lt"/>
                        </a:rPr>
                        <a:t>заболевания сердца или нарушения артериального давления;</a:t>
                      </a:r>
                    </a:p>
                    <a:p>
                      <a:pPr>
                        <a:buFont typeface="Arial"/>
                        <a:buChar char="•"/>
                      </a:pPr>
                      <a:r>
                        <a:rPr lang="ru-RU" sz="1100" b="1" u="none" strike="noStrike" dirty="0">
                          <a:latin typeface="+mn-lt"/>
                        </a:rPr>
                        <a:t>нервно–психические расстройства;</a:t>
                      </a:r>
                    </a:p>
                    <a:p>
                      <a:pPr>
                        <a:buFont typeface="Arial"/>
                        <a:buChar char="•"/>
                      </a:pPr>
                      <a:r>
                        <a:rPr lang="ru-RU" sz="1100" b="1" u="none" strike="noStrike" dirty="0">
                          <a:latin typeface="+mn-lt"/>
                        </a:rPr>
                        <a:t>судороги, потери сознания;</a:t>
                      </a:r>
                    </a:p>
                    <a:p>
                      <a:pPr>
                        <a:buFont typeface="Arial"/>
                        <a:buChar char="•"/>
                      </a:pPr>
                      <a:r>
                        <a:rPr lang="ru-RU" sz="1100" b="1" u="none" strike="noStrike" dirty="0">
                          <a:latin typeface="+mn-lt"/>
                        </a:rPr>
                        <a:t>употребление наркотиков, зависимость от алкоголя;</a:t>
                      </a:r>
                    </a:p>
                    <a:p>
                      <a:pPr>
                        <a:buFont typeface="Arial"/>
                        <a:buChar char="•"/>
                      </a:pPr>
                      <a:r>
                        <a:rPr lang="ru-RU" sz="1100" b="1" u="none" strike="noStrike" dirty="0">
                          <a:latin typeface="+mn-lt"/>
                        </a:rPr>
                        <a:t>некорректируемое снижение остроты зрения;</a:t>
                      </a:r>
                    </a:p>
                    <a:p>
                      <a:pPr>
                        <a:buFont typeface="Arial"/>
                        <a:buChar char="•"/>
                      </a:pPr>
                      <a:r>
                        <a:rPr lang="ru-RU" sz="1100" b="1" u="none" strike="noStrike" dirty="0">
                          <a:latin typeface="+mn-lt"/>
                        </a:rPr>
                        <a:t>нарушение цветоразличения, бинокулярного зрения;</a:t>
                      </a:r>
                    </a:p>
                    <a:p>
                      <a:pPr>
                        <a:buFont typeface="Arial"/>
                        <a:buChar char="•"/>
                      </a:pPr>
                      <a:r>
                        <a:rPr lang="ru-RU" sz="1100" b="1" u="none" strike="noStrike" dirty="0">
                          <a:latin typeface="+mn-lt"/>
                        </a:rPr>
                        <a:t>расстройства слуха;</a:t>
                      </a:r>
                    </a:p>
                    <a:p>
                      <a:pPr>
                        <a:buFont typeface="Arial"/>
                        <a:buChar char="•"/>
                      </a:pPr>
                      <a:r>
                        <a:rPr lang="ru-RU" sz="1100" b="1" u="none" strike="noStrike" dirty="0">
                          <a:latin typeface="+mn-lt"/>
                        </a:rPr>
                        <a:t>вестибулярные расстройства, нарушение чувства равновесия;</a:t>
                      </a:r>
                    </a:p>
                    <a:p>
                      <a:pPr>
                        <a:buFont typeface="Arial"/>
                        <a:buChar char="•"/>
                      </a:pPr>
                      <a:r>
                        <a:rPr lang="ru-RU" sz="1100" b="1" u="none" strike="noStrike" dirty="0">
                          <a:latin typeface="+mn-lt"/>
                        </a:rPr>
                        <a:t>расстройства координации движений;</a:t>
                      </a:r>
                    </a:p>
                    <a:p>
                      <a:pPr>
                        <a:buFont typeface="Arial"/>
                        <a:buChar char="•"/>
                      </a:pPr>
                      <a:r>
                        <a:rPr lang="ru-RU" sz="1100" b="1" u="none" strike="noStrike" dirty="0">
                          <a:latin typeface="+mn-lt"/>
                        </a:rPr>
                        <a:t>дрожание рук; расстройства речи</a:t>
                      </a:r>
                      <a:r>
                        <a:rPr lang="ru-RU" sz="1100" b="1" u="none" strike="noStrike" dirty="0" smtClean="0">
                          <a:latin typeface="+mn-lt"/>
                        </a:rPr>
                        <a:t>;</a:t>
                      </a:r>
                      <a:endParaRPr lang="ru-RU" sz="1100" b="1" u="none" strike="noStrike" dirty="0">
                        <a:latin typeface="+mn-lt"/>
                      </a:endParaRPr>
                    </a:p>
                  </a:txBody>
                  <a:tcPr marL="28575" marR="28575" marT="28575" marB="28575" anchor="ctr"/>
                </a:tc>
                <a:tc>
                  <a:txBody>
                    <a:bodyPr/>
                    <a:lstStyle/>
                    <a:p>
                      <a:pPr>
                        <a:buFont typeface="Arial"/>
                        <a:buChar char="•"/>
                      </a:pPr>
                      <a:r>
                        <a:rPr lang="ru-RU" sz="1100" b="1" u="none" strike="noStrike" dirty="0">
                          <a:latin typeface="+mn-lt"/>
                        </a:rPr>
                        <a:t>заболевания позвоночника, суставов или нижних конечностей;</a:t>
                      </a:r>
                    </a:p>
                    <a:p>
                      <a:pPr>
                        <a:buFont typeface="Arial"/>
                        <a:buChar char="•"/>
                      </a:pPr>
                      <a:r>
                        <a:rPr lang="ru-RU" sz="1100" b="1" u="none" strike="noStrike" dirty="0">
                          <a:latin typeface="+mn-lt"/>
                        </a:rPr>
                        <a:t>хронические инфекционные заболевания;</a:t>
                      </a:r>
                    </a:p>
                    <a:p>
                      <a:pPr>
                        <a:buFont typeface="Arial"/>
                        <a:buChar char="•"/>
                      </a:pPr>
                      <a:r>
                        <a:rPr lang="ru-RU" sz="1100" b="1" u="none" strike="noStrike" dirty="0">
                          <a:latin typeface="+mn-lt"/>
                        </a:rPr>
                        <a:t>аллергии;</a:t>
                      </a:r>
                    </a:p>
                    <a:p>
                      <a:pPr>
                        <a:buFont typeface="Arial"/>
                        <a:buChar char="•"/>
                      </a:pPr>
                      <a:r>
                        <a:rPr lang="ru-RU" sz="1100" b="1" u="none" strike="noStrike" dirty="0">
                          <a:latin typeface="+mn-lt"/>
                        </a:rPr>
                        <a:t>кожные заболевания;</a:t>
                      </a:r>
                    </a:p>
                    <a:p>
                      <a:pPr>
                        <a:buFont typeface="Arial"/>
                        <a:buChar char="•"/>
                      </a:pPr>
                      <a:r>
                        <a:rPr lang="ru-RU" sz="1100" b="1" u="none" strike="noStrike" dirty="0">
                          <a:latin typeface="+mn-lt"/>
                        </a:rPr>
                        <a:t>заболевания органов дыхания;</a:t>
                      </a:r>
                    </a:p>
                    <a:p>
                      <a:pPr>
                        <a:buFont typeface="Arial"/>
                        <a:buChar char="•"/>
                      </a:pPr>
                      <a:r>
                        <a:rPr lang="ru-RU" sz="1100" b="1" u="none" strike="noStrike" dirty="0">
                          <a:latin typeface="+mn-lt"/>
                        </a:rPr>
                        <a:t>заболевания органов пищеварения и выделения;</a:t>
                      </a:r>
                    </a:p>
                    <a:p>
                      <a:pPr>
                        <a:buFont typeface="Arial"/>
                        <a:buChar char="•"/>
                      </a:pPr>
                      <a:r>
                        <a:rPr lang="ru-RU" sz="1100" b="1" u="none" strike="noStrike" dirty="0">
                          <a:latin typeface="+mn-lt"/>
                        </a:rPr>
                        <a:t>сахарный диабет;</a:t>
                      </a:r>
                    </a:p>
                    <a:p>
                      <a:pPr>
                        <a:buFont typeface="Arial"/>
                        <a:buChar char="•"/>
                      </a:pPr>
                      <a:r>
                        <a:rPr lang="ru-RU" sz="1100" b="1" u="none" strike="noStrike" dirty="0">
                          <a:latin typeface="+mn-lt"/>
                        </a:rPr>
                        <a:t>геморроидальные расстройства;</a:t>
                      </a:r>
                    </a:p>
                    <a:p>
                      <a:pPr>
                        <a:buFont typeface="Arial"/>
                        <a:buChar char="•"/>
                      </a:pPr>
                      <a:r>
                        <a:rPr lang="ru-RU" sz="1100" b="1" u="none" strike="noStrike" dirty="0">
                          <a:latin typeface="+mn-lt"/>
                        </a:rPr>
                        <a:t>выраженные физические недостатки</a:t>
                      </a:r>
                      <a:r>
                        <a:rPr lang="ru-RU" sz="1100" b="1" u="none" strike="noStrike" dirty="0" smtClean="0">
                          <a:latin typeface="+mn-lt"/>
                        </a:rPr>
                        <a:t>;</a:t>
                      </a:r>
                    </a:p>
                    <a:p>
                      <a:pPr marL="0" marR="0" indent="0" algn="l" defTabSz="914400" rtl="0" eaLnBrk="1" fontAlgn="auto" latinLnBrk="0" hangingPunct="1">
                        <a:lnSpc>
                          <a:spcPct val="100000"/>
                        </a:lnSpc>
                        <a:spcBef>
                          <a:spcPts val="0"/>
                        </a:spcBef>
                        <a:spcAft>
                          <a:spcPts val="0"/>
                        </a:spcAft>
                        <a:buClrTx/>
                        <a:buSzTx/>
                        <a:buFont typeface="Arial"/>
                        <a:buChar char="•"/>
                        <a:tabLst/>
                        <a:defRPr/>
                      </a:pPr>
                      <a:r>
                        <a:rPr lang="ru-RU" sz="1100" b="1" u="none" strike="noStrike" dirty="0" smtClean="0">
                          <a:latin typeface="+mn-lt"/>
                        </a:rPr>
                        <a:t>боязнь высоты;</a:t>
                      </a:r>
                    </a:p>
                  </a:txBody>
                  <a:tcPr marL="28575" marR="28575" marT="28575" marB="28575" anchor="ctr"/>
                </a:tc>
              </a:tr>
              <a:tr h="503267">
                <a:tc gridSpan="2">
                  <a:txBody>
                    <a:bodyPr/>
                    <a:lstStyle/>
                    <a:p>
                      <a:r>
                        <a:rPr lang="ru-RU" sz="1400" b="1" dirty="0" smtClean="0">
                          <a:latin typeface="+mn-lt"/>
                        </a:rPr>
                        <a:t>Уровень образования:</a:t>
                      </a:r>
                      <a:r>
                        <a:rPr lang="ru-RU" sz="1100" b="1" baseline="0" dirty="0" smtClean="0">
                          <a:latin typeface="+mn-lt"/>
                        </a:rPr>
                        <a:t> </a:t>
                      </a:r>
                      <a:r>
                        <a:rPr lang="ru-RU" sz="1100" b="1" dirty="0" smtClean="0">
                          <a:latin typeface="+mn-lt"/>
                        </a:rPr>
                        <a:t>среднее </a:t>
                      </a:r>
                      <a:r>
                        <a:rPr lang="ru-RU" sz="1100" b="1" dirty="0">
                          <a:latin typeface="+mn-lt"/>
                        </a:rPr>
                        <a:t>или высшее военное </a:t>
                      </a:r>
                      <a:r>
                        <a:rPr lang="ru-RU" sz="1100" b="1" dirty="0" smtClean="0">
                          <a:latin typeface="+mn-lt"/>
                        </a:rPr>
                        <a:t>образование</a:t>
                      </a:r>
                      <a:r>
                        <a:rPr lang="ru-RU" sz="1100" b="1" baseline="0" dirty="0" smtClean="0">
                          <a:latin typeface="+mn-lt"/>
                        </a:rPr>
                        <a:t> </a:t>
                      </a:r>
                      <a:r>
                        <a:rPr lang="ru-RU" sz="1100" b="1" dirty="0" smtClean="0">
                          <a:latin typeface="+mn-lt"/>
                        </a:rPr>
                        <a:t> в зависимости от </a:t>
                      </a:r>
                      <a:r>
                        <a:rPr lang="ru-RU" sz="1100" b="1" dirty="0" err="1" smtClean="0">
                          <a:latin typeface="+mn-lt"/>
                        </a:rPr>
                        <a:t>военно</a:t>
                      </a:r>
                      <a:r>
                        <a:rPr lang="ru-RU" sz="1100" b="1" dirty="0" smtClean="0">
                          <a:latin typeface="+mn-lt"/>
                        </a:rPr>
                        <a:t>–учетной специальности</a:t>
                      </a:r>
                      <a:r>
                        <a:rPr lang="ru-RU" sz="1100" b="1" dirty="0">
                          <a:latin typeface="+mn-lt"/>
                        </a:rPr>
                        <a:t>.</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66936"/>
          </a:xfrm>
        </p:spPr>
        <p:txBody>
          <a:bodyPr>
            <a:normAutofit/>
          </a:bodyPr>
          <a:lstStyle/>
          <a:p>
            <a:r>
              <a:rPr lang="ru-RU" sz="1200" b="1" dirty="0"/>
              <a:t>Ветеринарный врач </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598678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"Ветеринарный врач" (ветеринар):</a:t>
                      </a:r>
                      <a:r>
                        <a:rPr lang="ru-RU" sz="1050" b="1" i="0" kern="1200" dirty="0" smtClean="0">
                          <a:solidFill>
                            <a:schemeClr val="lt1"/>
                          </a:solidFill>
                          <a:latin typeface="+mn-lt"/>
                          <a:ea typeface="+mn-ea"/>
                          <a:cs typeface="+mn-cs"/>
                        </a:rPr>
                        <a:t> </a:t>
                      </a:r>
                      <a:r>
                        <a:rPr lang="ru-RU" sz="1050" b="0" i="0" kern="1200" dirty="0" smtClean="0">
                          <a:solidFill>
                            <a:schemeClr val="lt1"/>
                          </a:solidFill>
                          <a:latin typeface="+mn-lt"/>
                          <a:ea typeface="+mn-ea"/>
                          <a:cs typeface="+mn-cs"/>
                        </a:rPr>
                        <a:t>охрана здоровья и лечение домашних и сельскохозяйственных животных.</a:t>
                      </a:r>
                      <a:endParaRPr lang="ru-RU" sz="105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"Ветеринарный врач" (ветеринар):</a:t>
                      </a:r>
                      <a:endParaRPr lang="ru-RU" sz="1200" b="0" i="0" kern="1200" dirty="0" smtClean="0">
                        <a:solidFill>
                          <a:schemeClr val="dk1"/>
                        </a:solidFill>
                        <a:latin typeface="+mn-lt"/>
                        <a:ea typeface="+mn-ea"/>
                        <a:cs typeface="+mn-cs"/>
                      </a:endParaRPr>
                    </a:p>
                    <a:p>
                      <a:r>
                        <a:rPr lang="ru-RU" sz="1050" b="1" i="0" u="none" strike="noStrike" kern="1200" dirty="0" smtClean="0">
                          <a:solidFill>
                            <a:schemeClr val="dk1"/>
                          </a:solidFill>
                          <a:latin typeface="+mn-lt"/>
                          <a:ea typeface="+mn-ea"/>
                          <a:cs typeface="+mn-cs"/>
                        </a:rPr>
                        <a:t>выявление и лечение заболеваний;</a:t>
                      </a:r>
                    </a:p>
                    <a:p>
                      <a:r>
                        <a:rPr lang="ru-RU" sz="1050" b="1" i="0" u="none" strike="noStrike" kern="1200" dirty="0" smtClean="0">
                          <a:solidFill>
                            <a:schemeClr val="dk1"/>
                          </a:solidFill>
                          <a:latin typeface="+mn-lt"/>
                          <a:ea typeface="+mn-ea"/>
                          <a:cs typeface="+mn-cs"/>
                        </a:rPr>
                        <a:t>проведение профилактических прививок животных;</a:t>
                      </a:r>
                    </a:p>
                    <a:p>
                      <a:r>
                        <a:rPr lang="ru-RU" sz="1050" b="1" i="0" u="none" strike="noStrike" kern="1200" dirty="0" smtClean="0">
                          <a:solidFill>
                            <a:schemeClr val="dk1"/>
                          </a:solidFill>
                          <a:latin typeface="+mn-lt"/>
                          <a:ea typeface="+mn-ea"/>
                          <a:cs typeface="+mn-cs"/>
                        </a:rPr>
                        <a:t>предотвращение распространения инфекции.</a:t>
                      </a:r>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"Ветеринарный врач" (ветеринар):</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50" b="1" u="none" strike="noStrike" dirty="0">
                          <a:latin typeface="Arial"/>
                        </a:rPr>
                        <a:t>любовь к животным;</a:t>
                      </a:r>
                    </a:p>
                    <a:p>
                      <a:pPr>
                        <a:buFont typeface="Arial"/>
                        <a:buChar char="•"/>
                      </a:pPr>
                      <a:r>
                        <a:rPr lang="ru-RU" sz="1050" b="1" u="none" strike="noStrike" dirty="0">
                          <a:latin typeface="Arial"/>
                        </a:rPr>
                        <a:t>канцелярские способности;</a:t>
                      </a:r>
                    </a:p>
                    <a:p>
                      <a:pPr>
                        <a:buFont typeface="Arial"/>
                        <a:buChar char="•"/>
                      </a:pPr>
                      <a:r>
                        <a:rPr lang="ru-RU" sz="1050" b="1" u="none" strike="noStrike" dirty="0">
                          <a:latin typeface="Arial"/>
                        </a:rPr>
                        <a:t>способность быстро реагировать на ситуацию;</a:t>
                      </a:r>
                    </a:p>
                    <a:p>
                      <a:pPr>
                        <a:buFont typeface="Arial"/>
                        <a:buChar char="•"/>
                      </a:pPr>
                      <a:r>
                        <a:rPr lang="ru-RU" sz="1050" b="1" u="none" strike="noStrike" dirty="0">
                          <a:latin typeface="Arial"/>
                        </a:rPr>
                        <a:t>способность работать в команде;</a:t>
                      </a:r>
                    </a:p>
                    <a:p>
                      <a:pPr>
                        <a:buFont typeface="Arial"/>
                        <a:buChar char="•"/>
                      </a:pPr>
                      <a:r>
                        <a:rPr lang="ru-RU" sz="1050" b="1" u="none" strike="noStrike" dirty="0">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1050" b="1" u="none" strike="noStrike" dirty="0" err="1">
                          <a:latin typeface="Arial"/>
                        </a:rPr>
                        <a:t>аналитичность</a:t>
                      </a:r>
                      <a:r>
                        <a:rPr lang="ru-RU" sz="105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50" b="1" u="none" strike="noStrike" dirty="0">
                          <a:latin typeface="Arial"/>
                        </a:rPr>
                        <a:t>оперативность (скорость мыслительных процессов, интеллектуальная лабильность) мышления;</a:t>
                      </a:r>
                    </a:p>
                  </a:txBody>
                  <a:tcPr marL="28575" marR="28575" marT="28575" marB="28575" anchor="ctr"/>
                </a:tc>
                <a:tc>
                  <a:txBody>
                    <a:bodyPr/>
                    <a:lstStyle/>
                    <a:p>
                      <a:pPr>
                        <a:buFont typeface="Arial"/>
                        <a:buChar char="•"/>
                      </a:pPr>
                      <a:r>
                        <a:rPr lang="ru-RU" sz="1050" b="1" u="none" strike="noStrike" dirty="0">
                          <a:latin typeface="Arial"/>
                        </a:rPr>
                        <a:t>способность запоминать на длительный срок большие объемы информации;</a:t>
                      </a:r>
                    </a:p>
                    <a:p>
                      <a:pPr>
                        <a:buFont typeface="Arial"/>
                        <a:buChar char="•"/>
                      </a:pPr>
                      <a:r>
                        <a:rPr lang="ru-RU" sz="1050" b="1" u="none" strike="noStrike" dirty="0" err="1">
                          <a:latin typeface="Arial"/>
                        </a:rPr>
                        <a:t>операциональная</a:t>
                      </a:r>
                      <a:r>
                        <a:rPr lang="ru-RU" sz="1050" b="1" u="none" strike="noStrike" dirty="0">
                          <a:latin typeface="Arial"/>
                        </a:rPr>
                        <a:t> память;</a:t>
                      </a:r>
                    </a:p>
                    <a:p>
                      <a:pPr>
                        <a:buFont typeface="Arial"/>
                        <a:buChar char="•"/>
                      </a:pPr>
                      <a:r>
                        <a:rPr lang="ru-RU" sz="1050" b="1" u="none" strike="noStrike" dirty="0">
                          <a:latin typeface="Arial"/>
                        </a:rPr>
                        <a:t>координация движений обеих рук;</a:t>
                      </a:r>
                    </a:p>
                    <a:p>
                      <a:pPr>
                        <a:buFont typeface="Arial"/>
                        <a:buChar char="•"/>
                      </a:pPr>
                      <a:r>
                        <a:rPr lang="ru-RU" sz="1050" b="1" u="none" strike="noStrike" dirty="0">
                          <a:latin typeface="Arial"/>
                        </a:rPr>
                        <a:t>твердость руки, устойчивость кистей рук (низкий тремор);</a:t>
                      </a:r>
                    </a:p>
                    <a:p>
                      <a:pPr>
                        <a:buFont typeface="Arial"/>
                        <a:buChar char="•"/>
                      </a:pPr>
                      <a:r>
                        <a:rPr lang="ru-RU" sz="1050" b="1" u="none" strike="noStrike" dirty="0">
                          <a:latin typeface="Arial"/>
                        </a:rPr>
                        <a:t>упорство;</a:t>
                      </a:r>
                    </a:p>
                    <a:p>
                      <a:pPr>
                        <a:buFont typeface="Arial"/>
                        <a:buChar char="•"/>
                      </a:pPr>
                      <a:r>
                        <a:rPr lang="ru-RU" sz="1050" b="1" u="none" strike="noStrike" dirty="0">
                          <a:latin typeface="Arial"/>
                        </a:rPr>
                        <a:t>усидчивость;</a:t>
                      </a:r>
                    </a:p>
                    <a:p>
                      <a:pPr>
                        <a:buFont typeface="Arial"/>
                        <a:buChar char="•"/>
                      </a:pPr>
                      <a:r>
                        <a:rPr lang="ru-RU" sz="1050" b="1" u="none" strike="noStrike" dirty="0">
                          <a:latin typeface="Arial"/>
                        </a:rPr>
                        <a:t>умение работать в условиях ненормированного графика;</a:t>
                      </a:r>
                    </a:p>
                    <a:p>
                      <a:pPr>
                        <a:buFont typeface="Arial"/>
                        <a:buChar char="•"/>
                      </a:pPr>
                      <a:r>
                        <a:rPr lang="ru-RU" sz="1050" b="1" u="none" strike="noStrike" dirty="0">
                          <a:latin typeface="Arial"/>
                        </a:rPr>
                        <a:t>способность быстро реагировать на ситуацию;</a:t>
                      </a:r>
                    </a:p>
                    <a:p>
                      <a:pPr>
                        <a:buFont typeface="Arial"/>
                        <a:buChar char="•"/>
                      </a:pPr>
                      <a:r>
                        <a:rPr lang="ru-RU" sz="1050" b="1" u="none" strike="noStrike" dirty="0">
                          <a:latin typeface="Arial"/>
                        </a:rPr>
                        <a:t>способность прогнозирования.</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"Ветеринарный врач" (ветеринар):</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50" b="1" u="none" strike="noStrike">
                          <a:latin typeface="Arial"/>
                        </a:rPr>
                        <a:t>нервно–психические расстройства;</a:t>
                      </a:r>
                    </a:p>
                    <a:p>
                      <a:pPr>
                        <a:buFont typeface="Arial"/>
                        <a:buChar char="•"/>
                      </a:pPr>
                      <a:r>
                        <a:rPr lang="ru-RU" sz="1050" b="1" u="none" strike="noStrike">
                          <a:latin typeface="Arial"/>
                        </a:rPr>
                        <a:t>судороги, потери сознания;</a:t>
                      </a:r>
                    </a:p>
                    <a:p>
                      <a:pPr>
                        <a:buFont typeface="Arial"/>
                        <a:buChar char="•"/>
                      </a:pPr>
                      <a:r>
                        <a:rPr lang="ru-RU" sz="1050" b="1" u="none" strike="noStrike">
                          <a:latin typeface="Arial"/>
                        </a:rPr>
                        <a:t>употребление наркотиков, зависимость от алкоголя;</a:t>
                      </a:r>
                    </a:p>
                    <a:p>
                      <a:pPr>
                        <a:buFont typeface="Arial"/>
                        <a:buChar char="•"/>
                      </a:pPr>
                      <a:r>
                        <a:rPr lang="ru-RU" sz="1050" b="1" u="none" strike="noStrike">
                          <a:latin typeface="Arial"/>
                        </a:rPr>
                        <a:t>некорректируемое снижение остроты зрения;</a:t>
                      </a:r>
                    </a:p>
                    <a:p>
                      <a:pPr>
                        <a:buFont typeface="Arial"/>
                        <a:buChar char="•"/>
                      </a:pPr>
                      <a:r>
                        <a:rPr lang="ru-RU" sz="1050" b="1" u="none" strike="noStrike">
                          <a:latin typeface="Arial"/>
                        </a:rPr>
                        <a:t>нарушение цветоразличения, бинокулярного зрения;</a:t>
                      </a:r>
                    </a:p>
                    <a:p>
                      <a:pPr>
                        <a:buFont typeface="Arial"/>
                        <a:buChar char="•"/>
                      </a:pPr>
                      <a:r>
                        <a:rPr lang="ru-RU" sz="1050" b="1" u="none" strike="noStrike">
                          <a:latin typeface="Arial"/>
                        </a:rPr>
                        <a:t>расстройства слуха;</a:t>
                      </a:r>
                    </a:p>
                    <a:p>
                      <a:pPr>
                        <a:buFont typeface="Arial"/>
                        <a:buChar char="•"/>
                      </a:pPr>
                      <a:r>
                        <a:rPr lang="ru-RU" sz="1050" b="1" u="none" strike="noStrike">
                          <a:latin typeface="Arial"/>
                        </a:rPr>
                        <a:t>вестибулярные расстройства, нарушение чувства равновесия;</a:t>
                      </a:r>
                    </a:p>
                    <a:p>
                      <a:pPr>
                        <a:buFont typeface="Arial"/>
                        <a:buChar char="•"/>
                      </a:pPr>
                      <a:r>
                        <a:rPr lang="ru-RU" sz="1050" b="1" u="none" strike="noStrike">
                          <a:latin typeface="Arial"/>
                        </a:rPr>
                        <a:t>расстройства координации движений;</a:t>
                      </a:r>
                    </a:p>
                  </a:txBody>
                  <a:tcPr marL="28575" marR="28575" marT="28575" marB="28575" anchor="ctr"/>
                </a:tc>
                <a:tc>
                  <a:txBody>
                    <a:bodyPr/>
                    <a:lstStyle/>
                    <a:p>
                      <a:pPr>
                        <a:buFont typeface="Arial"/>
                        <a:buChar char="•"/>
                      </a:pPr>
                      <a:r>
                        <a:rPr lang="ru-RU" sz="1050" b="1" u="none" strike="noStrike" dirty="0">
                          <a:latin typeface="Arial"/>
                        </a:rPr>
                        <a:t>дрожание рук;</a:t>
                      </a:r>
                    </a:p>
                    <a:p>
                      <a:pPr>
                        <a:buFont typeface="Arial"/>
                        <a:buChar char="•"/>
                      </a:pPr>
                      <a:r>
                        <a:rPr lang="ru-RU" sz="1050" b="1" u="none" strike="noStrike" dirty="0">
                          <a:latin typeface="Arial"/>
                        </a:rPr>
                        <a:t>расстройства речи;</a:t>
                      </a:r>
                    </a:p>
                    <a:p>
                      <a:pPr>
                        <a:buFont typeface="Arial"/>
                        <a:buChar char="•"/>
                      </a:pPr>
                      <a:r>
                        <a:rPr lang="ru-RU" sz="1050" b="1" u="none" strike="noStrike" dirty="0">
                          <a:latin typeface="Arial"/>
                        </a:rPr>
                        <a:t>заболевания позвоночника, суставов или нижних конечностей;</a:t>
                      </a:r>
                    </a:p>
                    <a:p>
                      <a:pPr>
                        <a:buFont typeface="Arial"/>
                        <a:buChar char="•"/>
                      </a:pPr>
                      <a:r>
                        <a:rPr lang="ru-RU" sz="1050" b="1" u="none" strike="noStrike" dirty="0">
                          <a:latin typeface="Arial"/>
                        </a:rPr>
                        <a:t>хронические инфекционные заболевания;</a:t>
                      </a:r>
                    </a:p>
                    <a:p>
                      <a:pPr>
                        <a:buFont typeface="Arial"/>
                        <a:buChar char="•"/>
                      </a:pPr>
                      <a:r>
                        <a:rPr lang="ru-RU" sz="1050" b="1" u="none" strike="noStrike" dirty="0">
                          <a:latin typeface="Arial"/>
                        </a:rPr>
                        <a:t>аллергии;</a:t>
                      </a:r>
                    </a:p>
                    <a:p>
                      <a:pPr>
                        <a:buFont typeface="Arial"/>
                        <a:buChar char="•"/>
                      </a:pPr>
                      <a:r>
                        <a:rPr lang="ru-RU" sz="1050" b="1" u="none" strike="noStrike" dirty="0">
                          <a:latin typeface="Arial"/>
                        </a:rPr>
                        <a:t>кожные заболевания;</a:t>
                      </a:r>
                    </a:p>
                    <a:p>
                      <a:pPr>
                        <a:buFont typeface="Arial"/>
                        <a:buChar char="•"/>
                      </a:pPr>
                      <a:r>
                        <a:rPr lang="ru-RU" sz="1050" b="1" u="none" strike="noStrike" dirty="0">
                          <a:latin typeface="Arial"/>
                        </a:rPr>
                        <a:t>заболевания органов дыхания;</a:t>
                      </a:r>
                    </a:p>
                    <a:p>
                      <a:pPr>
                        <a:buFont typeface="Arial"/>
                        <a:buChar char="•"/>
                      </a:pPr>
                      <a:r>
                        <a:rPr lang="ru-RU" sz="1050" b="1" u="none" strike="noStrike" dirty="0">
                          <a:latin typeface="Arial"/>
                        </a:rPr>
                        <a:t>выраженные физические недостатки.</a:t>
                      </a:r>
                    </a:p>
                  </a:txBody>
                  <a:tcPr marL="28575" marR="28575" marT="28575" marB="28575" anchor="ctr"/>
                </a:tc>
              </a:tr>
              <a:tr h="741680">
                <a:tc gridSpan="2">
                  <a:txBody>
                    <a:bodyPr/>
                    <a:lstStyle/>
                    <a:p>
                      <a:r>
                        <a:rPr lang="ru-RU" sz="1200" b="1" dirty="0">
                          <a:latin typeface="Verdana"/>
                        </a:rPr>
                        <a:t>Уровень образования профессии "Ветеринарный врач" (ветеринар)</a:t>
                      </a:r>
                      <a:endParaRPr lang="ru-RU" sz="1200" dirty="0">
                        <a:latin typeface="Verdana"/>
                      </a:endParaRPr>
                    </a:p>
                    <a:p>
                      <a:r>
                        <a:rPr lang="ru-RU" sz="1050" dirty="0">
                          <a:latin typeface="Verdana"/>
                        </a:rPr>
                        <a:t>Для овладения профессией "Ветеринарный врач" (ветеринар) необходимо высшее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36910"/>
          </a:xfrm>
        </p:spPr>
        <p:txBody>
          <a:bodyPr/>
          <a:lstStyle/>
          <a:p>
            <a:r>
              <a:rPr lang="ru-RU" sz="1200" b="1" dirty="0"/>
              <a:t>Геолог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6005420"/>
        </p:xfrm>
        <a:graphic>
          <a:graphicData uri="http://schemas.openxmlformats.org/drawingml/2006/table">
            <a:tbl>
              <a:tblPr firstRow="1" bandRow="1">
                <a:tableStyleId>{5C22544A-7EE6-4342-B048-85BDC9FD1C3A}</a:tableStyleId>
              </a:tblPr>
              <a:tblGrid>
                <a:gridCol w="4114800"/>
                <a:gridCol w="4114800"/>
              </a:tblGrid>
              <a:tr h="327854">
                <a:tc gridSpan="2">
                  <a:txBody>
                    <a:bodyPr/>
                    <a:lstStyle/>
                    <a:p>
                      <a:r>
                        <a:rPr lang="ru-RU" sz="1200" b="1" i="0" kern="1200" dirty="0" smtClean="0">
                          <a:solidFill>
                            <a:schemeClr val="lt1"/>
                          </a:solidFill>
                          <a:latin typeface="+mn-lt"/>
                          <a:ea typeface="+mn-ea"/>
                          <a:cs typeface="+mn-cs"/>
                        </a:rPr>
                        <a:t>Назначение профессии "Геолог":</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изучение участков геосферы, на предмет содержания в них полезных ископаемых, в целях их разработки и добычи, различных пород земной коры для определения их возраста, принадлежности, истории образования, обновления.</a:t>
                      </a:r>
                      <a:endParaRPr lang="ru-RU" sz="1000" dirty="0"/>
                    </a:p>
                  </a:txBody>
                  <a:tcPr/>
                </a:tc>
                <a:tc hMerge="1">
                  <a:txBody>
                    <a:bodyPr/>
                    <a:lstStyle/>
                    <a:p>
                      <a:endParaRPr lang="ru-RU" dirty="0"/>
                    </a:p>
                  </a:txBody>
                  <a:tcPr/>
                </a:tc>
              </a:tr>
              <a:tr h="580050">
                <a:tc gridSpan="2">
                  <a:txBody>
                    <a:bodyPr/>
                    <a:lstStyle/>
                    <a:p>
                      <a:r>
                        <a:rPr lang="ru-RU" sz="1200" b="1" i="0" kern="1200" dirty="0" smtClean="0">
                          <a:solidFill>
                            <a:schemeClr val="dk1"/>
                          </a:solidFill>
                          <a:latin typeface="+mn-lt"/>
                          <a:ea typeface="+mn-ea"/>
                          <a:cs typeface="+mn-cs"/>
                        </a:rPr>
                        <a:t>Основные решаемые задачи профессии "Геолог":</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проведение </a:t>
                      </a:r>
                      <a:r>
                        <a:rPr lang="ru-RU" sz="1000" b="1" i="0" u="none" strike="noStrike" kern="1200" dirty="0" err="1" smtClean="0">
                          <a:solidFill>
                            <a:schemeClr val="dk1"/>
                          </a:solidFill>
                          <a:latin typeface="+mn-lt"/>
                          <a:ea typeface="+mn-ea"/>
                          <a:cs typeface="+mn-cs"/>
                        </a:rPr>
                        <a:t>геологосъемочных</a:t>
                      </a:r>
                      <a:r>
                        <a:rPr lang="ru-RU" sz="1000" b="1" i="0" u="none" strike="noStrike" kern="1200" dirty="0" smtClean="0">
                          <a:solidFill>
                            <a:schemeClr val="dk1"/>
                          </a:solidFill>
                          <a:latin typeface="+mn-lt"/>
                          <a:ea typeface="+mn-ea"/>
                          <a:cs typeface="+mn-cs"/>
                        </a:rPr>
                        <a:t>, поисковых работ на перспективных площадях;</a:t>
                      </a:r>
                    </a:p>
                    <a:p>
                      <a:r>
                        <a:rPr lang="ru-RU" sz="1000" b="1" i="0" u="none" strike="noStrike" kern="1200" dirty="0" smtClean="0">
                          <a:solidFill>
                            <a:schemeClr val="dk1"/>
                          </a:solidFill>
                          <a:latin typeface="+mn-lt"/>
                          <a:ea typeface="+mn-ea"/>
                          <a:cs typeface="+mn-cs"/>
                        </a:rPr>
                        <a:t>разведка и оценка выявленных месторождений на суше и в морских условиях;</a:t>
                      </a:r>
                    </a:p>
                    <a:p>
                      <a:r>
                        <a:rPr lang="ru-RU" sz="1000" b="1" i="0" u="none" strike="noStrike" kern="1200" dirty="0" smtClean="0">
                          <a:solidFill>
                            <a:schemeClr val="dk1"/>
                          </a:solidFill>
                          <a:latin typeface="+mn-lt"/>
                          <a:ea typeface="+mn-ea"/>
                          <a:cs typeface="+mn-cs"/>
                        </a:rPr>
                        <a:t>обеспечение геологического обслуживания горнодобывающих предприятий.</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221410">
                <a:tc gridSpan="2">
                  <a:txBody>
                    <a:bodyPr/>
                    <a:lstStyle/>
                    <a:p>
                      <a:pPr algn="ctr"/>
                      <a:r>
                        <a:rPr lang="ru-RU" sz="1200" b="1" dirty="0">
                          <a:latin typeface="Verdana"/>
                        </a:rPr>
                        <a:t>Профессионально–важные качества профессии "Геолог":</a:t>
                      </a:r>
                      <a:endParaRPr lang="ru-RU" sz="1200" dirty="0">
                        <a:latin typeface="Verdana"/>
                      </a:endParaRPr>
                    </a:p>
                  </a:txBody>
                  <a:tcPr marL="28575" marR="28575" marT="28575" marB="28575" anchor="ctr"/>
                </a:tc>
                <a:tc hMerge="1">
                  <a:txBody>
                    <a:bodyPr/>
                    <a:lstStyle/>
                    <a:p>
                      <a:endParaRPr lang="ru-RU"/>
                    </a:p>
                  </a:txBody>
                  <a:tcPr/>
                </a:tc>
              </a:tr>
              <a:tr h="1812655">
                <a:tc>
                  <a:txBody>
                    <a:bodyPr/>
                    <a:lstStyle/>
                    <a:p>
                      <a:pPr>
                        <a:buFont typeface="Arial"/>
                        <a:buChar char="•"/>
                      </a:pPr>
                      <a:r>
                        <a:rPr lang="ru-RU" sz="1000" b="1" u="none" strike="noStrike" dirty="0">
                          <a:latin typeface="Arial"/>
                        </a:rPr>
                        <a:t>педантичность;</a:t>
                      </a:r>
                    </a:p>
                    <a:p>
                      <a:pPr>
                        <a:buFont typeface="Arial"/>
                        <a:buChar char="•"/>
                      </a:pPr>
                      <a:r>
                        <a:rPr lang="ru-RU" sz="1000" b="1" u="none" strike="noStrike" dirty="0">
                          <a:latin typeface="Arial"/>
                        </a:rPr>
                        <a:t>организованность, самодисциплина;</a:t>
                      </a:r>
                    </a:p>
                    <a:p>
                      <a:pPr>
                        <a:buFont typeface="Arial"/>
                        <a:buChar char="•"/>
                      </a:pPr>
                      <a:r>
                        <a:rPr lang="ru-RU" sz="1000" b="1" u="none" strike="noStrike" dirty="0">
                          <a:latin typeface="Arial"/>
                        </a:rPr>
                        <a:t>способность переносить неприятные ощущения (шум, грязь, изменение температуры и т.д.) без потрясений;</a:t>
                      </a:r>
                    </a:p>
                    <a:p>
                      <a:pPr>
                        <a:buFont typeface="Arial"/>
                        <a:buChar char="•"/>
                      </a:pPr>
                      <a:r>
                        <a:rPr lang="ru-RU" sz="1000" b="1" u="none" strike="noStrike" dirty="0">
                          <a:latin typeface="Arial"/>
                        </a:rPr>
                        <a:t>острота зрения;</a:t>
                      </a:r>
                    </a:p>
                    <a:p>
                      <a:pPr>
                        <a:buFont typeface="Arial"/>
                        <a:buChar char="•"/>
                      </a:pPr>
                      <a:r>
                        <a:rPr lang="ru-RU" sz="1000" b="1" u="none" strike="noStrike" dirty="0">
                          <a:latin typeface="Arial"/>
                        </a:rPr>
                        <a:t>цветовое восприятие;</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избирательность внимания;</a:t>
                      </a:r>
                    </a:p>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ассоциативность мышления;</a:t>
                      </a:r>
                    </a:p>
                    <a:p>
                      <a:pPr>
                        <a:buFont typeface="Arial"/>
                        <a:buChar char="•"/>
                      </a:pPr>
                      <a:r>
                        <a:rPr lang="ru-RU" sz="1000" b="1" u="none" strike="noStrike" dirty="0">
                          <a:latin typeface="Arial"/>
                        </a:rPr>
                        <a:t>развитое наглядно–образное мышление;</a:t>
                      </a:r>
                    </a:p>
                    <a:p>
                      <a:pPr>
                        <a:buFont typeface="Arial"/>
                        <a:buChar char="•"/>
                      </a:pPr>
                      <a:r>
                        <a:rPr lang="ru-RU" sz="1000" b="1" u="none" strike="noStrike" dirty="0">
                          <a:latin typeface="Arial"/>
                        </a:rPr>
                        <a:t>хорошее общее физическое развитие – выносливость, </a:t>
                      </a:r>
                      <a:r>
                        <a:rPr lang="ru-RU" sz="1000" b="1" u="none" strike="noStrike" dirty="0" err="1">
                          <a:latin typeface="Arial"/>
                        </a:rPr>
                        <a:t>координированность</a:t>
                      </a:r>
                      <a:r>
                        <a:rPr lang="ru-RU" sz="1000" b="1" u="none" strike="noStrike" dirty="0">
                          <a:latin typeface="Arial"/>
                        </a:rPr>
                        <a:t>, сила, быстрота;</a:t>
                      </a:r>
                    </a:p>
                  </a:txBody>
                  <a:tcPr marL="28575" marR="28575" marT="28575" marB="28575" anchor="ctr"/>
                </a:tc>
                <a:tc>
                  <a:txBody>
                    <a:bodyPr/>
                    <a:lstStyle/>
                    <a:p>
                      <a:pPr>
                        <a:buFont typeface="Arial"/>
                        <a:buChar char="•"/>
                      </a:pPr>
                      <a:r>
                        <a:rPr lang="ru-RU" sz="1000" b="1" u="none" strike="noStrike" dirty="0">
                          <a:latin typeface="Arial"/>
                        </a:rPr>
                        <a:t>хорошо развитые </a:t>
                      </a:r>
                      <a:r>
                        <a:rPr lang="ru-RU" sz="1000" b="1" u="none" strike="noStrike" dirty="0" err="1">
                          <a:latin typeface="Arial"/>
                        </a:rPr>
                        <a:t>мнемические</a:t>
                      </a:r>
                      <a:r>
                        <a:rPr lang="ru-RU" sz="1000" b="1" u="none" strike="noStrike" dirty="0">
                          <a:latin typeface="Arial"/>
                        </a:rPr>
                        <a:t> способности (свойства памяти);</a:t>
                      </a:r>
                    </a:p>
                    <a:p>
                      <a:pPr>
                        <a:buFont typeface="Arial"/>
                        <a:buChar char="•"/>
                      </a:pPr>
                      <a:r>
                        <a:rPr lang="ru-RU" sz="1000" b="1" u="none" strike="noStrike" dirty="0">
                          <a:latin typeface="Arial"/>
                        </a:rPr>
                        <a:t>сохранение работоспособности в разных </a:t>
                      </a:r>
                      <a:r>
                        <a:rPr lang="ru-RU" sz="1000" b="1" u="none" strike="noStrike" dirty="0" err="1">
                          <a:latin typeface="Arial"/>
                        </a:rPr>
                        <a:t>природно</a:t>
                      </a:r>
                      <a:r>
                        <a:rPr lang="ru-RU" sz="1000" b="1" u="none" strike="noStrike" dirty="0">
                          <a:latin typeface="Arial"/>
                        </a:rPr>
                        <a:t>–климатических условиях; сохранение работоспособности в некомфортных температурных условиях;</a:t>
                      </a:r>
                    </a:p>
                    <a:p>
                      <a:pPr>
                        <a:buFont typeface="Arial"/>
                        <a:buChar char="•"/>
                      </a:pPr>
                      <a:r>
                        <a:rPr lang="ru-RU" sz="10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1000" b="1" u="none" strike="noStrike" dirty="0">
                          <a:latin typeface="Arial"/>
                        </a:rPr>
                        <a:t>умение быстро ориентироваться в окружающей обстановке;</a:t>
                      </a:r>
                    </a:p>
                    <a:p>
                      <a:pPr>
                        <a:buFont typeface="Arial"/>
                        <a:buChar char="•"/>
                      </a:pPr>
                      <a:r>
                        <a:rPr lang="ru-RU" sz="1000" b="1" u="none" strike="noStrike" dirty="0">
                          <a:latin typeface="Arial"/>
                        </a:rPr>
                        <a:t>упорство;</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способность заниматься длительное время кропотливой работой;</a:t>
                      </a:r>
                    </a:p>
                    <a:p>
                      <a:pPr>
                        <a:buFont typeface="Arial"/>
                        <a:buChar char="•"/>
                      </a:pPr>
                      <a:r>
                        <a:rPr lang="ru-RU" sz="1000" b="1" u="none" strike="noStrike" dirty="0">
                          <a:latin typeface="Arial"/>
                        </a:rPr>
                        <a:t>способность прогнозирования;</a:t>
                      </a:r>
                    </a:p>
                    <a:p>
                      <a:pPr>
                        <a:buFont typeface="Arial"/>
                        <a:buChar char="•"/>
                      </a:pPr>
                      <a:r>
                        <a:rPr lang="ru-RU" sz="1000" b="1" u="none" strike="noStrike" dirty="0">
                          <a:latin typeface="Arial"/>
                        </a:rPr>
                        <a:t>умение работать в команде.</a:t>
                      </a:r>
                    </a:p>
                  </a:txBody>
                  <a:tcPr marL="28575" marR="28575" marT="28575" marB="28575" anchor="ctr"/>
                </a:tc>
              </a:tr>
              <a:tr h="221410">
                <a:tc gridSpan="2">
                  <a:txBody>
                    <a:bodyPr/>
                    <a:lstStyle/>
                    <a:p>
                      <a:pPr algn="ctr"/>
                      <a:r>
                        <a:rPr lang="ru-RU" sz="1200" b="1" dirty="0">
                          <a:latin typeface="Verdana"/>
                        </a:rPr>
                        <a:t>Заболевания, противопоказанные для профессии "Геолог":</a:t>
                      </a:r>
                      <a:endParaRPr lang="ru-RU" sz="1200" dirty="0">
                        <a:latin typeface="Verdana"/>
                      </a:endParaRPr>
                    </a:p>
                  </a:txBody>
                  <a:tcPr marL="28575" marR="28575" marT="28575" marB="28575" anchor="ctr"/>
                </a:tc>
                <a:tc hMerge="1">
                  <a:txBody>
                    <a:bodyPr/>
                    <a:lstStyle/>
                    <a:p>
                      <a:endParaRPr lang="ru-RU"/>
                    </a:p>
                  </a:txBody>
                  <a:tcPr/>
                </a:tc>
              </a:tr>
              <a:tr h="1434362">
                <a:tc>
                  <a:txBody>
                    <a:bodyPr/>
                    <a:lstStyle/>
                    <a:p>
                      <a:pPr>
                        <a:buFont typeface="Arial"/>
                        <a:buChar char="•"/>
                      </a:pPr>
                      <a:r>
                        <a:rPr lang="ru-RU" sz="1000" b="1" u="none" strike="noStrike" dirty="0">
                          <a:latin typeface="Arial"/>
                        </a:rPr>
                        <a:t>заболевания сердца или нарушения артериального давления;</a:t>
                      </a:r>
                    </a:p>
                    <a:p>
                      <a:pPr>
                        <a:buFont typeface="Arial"/>
                        <a:buChar char="•"/>
                      </a:pPr>
                      <a:r>
                        <a:rPr lang="ru-RU" sz="1000" b="1" u="none" strike="noStrike" dirty="0">
                          <a:latin typeface="Arial"/>
                        </a:rPr>
                        <a:t>нервно–психические расстройства;</a:t>
                      </a:r>
                    </a:p>
                    <a:p>
                      <a:pPr>
                        <a:buFont typeface="Arial"/>
                        <a:buChar char="•"/>
                      </a:pPr>
                      <a:r>
                        <a:rPr lang="ru-RU" sz="1000" b="1" u="none" strike="noStrike" dirty="0">
                          <a:latin typeface="Arial"/>
                        </a:rPr>
                        <a:t>судороги, потери сознания;</a:t>
                      </a:r>
                    </a:p>
                    <a:p>
                      <a:pPr>
                        <a:buFont typeface="Arial"/>
                        <a:buChar char="•"/>
                      </a:pPr>
                      <a:r>
                        <a:rPr lang="ru-RU" sz="1000" b="1" u="none" strike="noStrike" dirty="0">
                          <a:latin typeface="Arial"/>
                        </a:rPr>
                        <a:t>употребление наркотиков, зависимость от алкоголя;</a:t>
                      </a:r>
                    </a:p>
                    <a:p>
                      <a:pPr>
                        <a:buFont typeface="Arial"/>
                        <a:buChar char="•"/>
                      </a:pPr>
                      <a:r>
                        <a:rPr lang="ru-RU" sz="1000" b="1" u="none" strike="noStrike" dirty="0">
                          <a:latin typeface="Arial"/>
                        </a:rPr>
                        <a:t>некорректируемое снижение остроты зрения;</a:t>
                      </a:r>
                    </a:p>
                    <a:p>
                      <a:pPr>
                        <a:buFont typeface="Arial"/>
                        <a:buChar char="•"/>
                      </a:pPr>
                      <a:r>
                        <a:rPr lang="ru-RU" sz="1000" b="1" u="none" strike="noStrike" dirty="0">
                          <a:latin typeface="Arial"/>
                        </a:rPr>
                        <a:t>нарушение цветоразличения, бинокулярного зрения;</a:t>
                      </a:r>
                    </a:p>
                    <a:p>
                      <a:pPr>
                        <a:buFont typeface="Arial"/>
                        <a:buChar char="•"/>
                      </a:pPr>
                      <a:r>
                        <a:rPr lang="ru-RU" sz="1000" b="1" u="none" strike="noStrike" dirty="0">
                          <a:latin typeface="Arial"/>
                        </a:rPr>
                        <a:t>расстройства слуха;</a:t>
                      </a:r>
                    </a:p>
                  </a:txBody>
                  <a:tcPr marL="28575" marR="28575" marT="28575" marB="28575" anchor="ctr"/>
                </a:tc>
                <a:tc>
                  <a:txBody>
                    <a:bodyPr/>
                    <a:lstStyle/>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дрожание рук;</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боязнь высоты;</a:t>
                      </a:r>
                    </a:p>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заболевания органов пищеварения и выделения;</a:t>
                      </a:r>
                    </a:p>
                    <a:p>
                      <a:pPr>
                        <a:buFont typeface="Arial"/>
                        <a:buChar char="•"/>
                      </a:pPr>
                      <a:r>
                        <a:rPr lang="ru-RU" sz="1000" b="1" u="none" strike="noStrike" dirty="0">
                          <a:latin typeface="Arial"/>
                        </a:rPr>
                        <a:t>сахарный диабет;</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442820">
                <a:tc gridSpan="2">
                  <a:txBody>
                    <a:bodyPr/>
                    <a:lstStyle/>
                    <a:p>
                      <a:r>
                        <a:rPr lang="ru-RU" sz="1200" b="1" dirty="0">
                          <a:latin typeface="Verdana"/>
                        </a:rPr>
                        <a:t>Уровень образования профессии "Геолог"</a:t>
                      </a:r>
                      <a:endParaRPr lang="ru-RU" sz="1200" dirty="0">
                        <a:latin typeface="Verdana"/>
                      </a:endParaRPr>
                    </a:p>
                    <a:p>
                      <a:r>
                        <a:rPr lang="ru-RU" sz="1000" dirty="0">
                          <a:latin typeface="Verdana"/>
                        </a:rPr>
                        <a:t>Для овладения профессией "Геолог"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Метеоролог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395536" y="548680"/>
          <a:ext cx="8229600" cy="6107430"/>
        </p:xfrm>
        <a:graphic>
          <a:graphicData uri="http://schemas.openxmlformats.org/drawingml/2006/table">
            <a:tbl>
              <a:tblPr firstRow="1" bandRow="1">
                <a:tableStyleId>{5C22544A-7EE6-4342-B048-85BDC9FD1C3A}</a:tableStyleId>
              </a:tblPr>
              <a:tblGrid>
                <a:gridCol w="4114800"/>
                <a:gridCol w="4114800"/>
              </a:tblGrid>
              <a:tr h="229096">
                <a:tc gridSpan="2">
                  <a:txBody>
                    <a:bodyPr/>
                    <a:lstStyle/>
                    <a:p>
                      <a:r>
                        <a:rPr lang="ru-RU" sz="1100" b="1" i="0" kern="1200" dirty="0" smtClean="0">
                          <a:solidFill>
                            <a:schemeClr val="lt1"/>
                          </a:solidFill>
                          <a:latin typeface="+mn-lt"/>
                          <a:ea typeface="+mn-ea"/>
                          <a:cs typeface="+mn-cs"/>
                        </a:rPr>
                        <a:t>Назначение профессии "Метеоролог": </a:t>
                      </a:r>
                      <a:r>
                        <a:rPr lang="ru-RU" sz="900" b="0" i="0" kern="1200" dirty="0" smtClean="0">
                          <a:solidFill>
                            <a:schemeClr val="lt1"/>
                          </a:solidFill>
                          <a:latin typeface="+mn-lt"/>
                          <a:ea typeface="+mn-ea"/>
                          <a:cs typeface="+mn-cs"/>
                        </a:rPr>
                        <a:t>изучение метеорологических тенденций и обстановки с целью контроля динамики погодных условий.</a:t>
                      </a:r>
                      <a:endParaRPr lang="ru-RU" sz="900" dirty="0"/>
                    </a:p>
                  </a:txBody>
                  <a:tcPr/>
                </a:tc>
                <a:tc hMerge="1">
                  <a:txBody>
                    <a:bodyPr/>
                    <a:lstStyle/>
                    <a:p>
                      <a:endParaRPr lang="ru-RU" dirty="0"/>
                    </a:p>
                  </a:txBody>
                  <a:tcPr/>
                </a:tc>
              </a:tr>
              <a:tr h="1078099">
                <a:tc gridSpan="2">
                  <a:txBody>
                    <a:bodyPr/>
                    <a:lstStyle/>
                    <a:p>
                      <a:r>
                        <a:rPr lang="ru-RU" sz="1100" b="1" i="0" kern="1200" dirty="0" smtClean="0">
                          <a:solidFill>
                            <a:schemeClr val="dk1"/>
                          </a:solidFill>
                          <a:latin typeface="+mn-lt"/>
                          <a:ea typeface="+mn-ea"/>
                          <a:cs typeface="+mn-cs"/>
                        </a:rPr>
                        <a:t>Основные решаемые задачи профессии "Метеоролог":</a:t>
                      </a:r>
                      <a:endParaRPr lang="ru-RU" sz="1100" b="0" i="0" kern="1200" dirty="0" smtClean="0">
                        <a:solidFill>
                          <a:schemeClr val="dk1"/>
                        </a:solidFill>
                        <a:latin typeface="+mn-lt"/>
                        <a:ea typeface="+mn-ea"/>
                        <a:cs typeface="+mn-cs"/>
                      </a:endParaRPr>
                    </a:p>
                    <a:p>
                      <a:r>
                        <a:rPr lang="ru-RU" sz="900" b="1" i="0" u="none" strike="noStrike" kern="1200" dirty="0" smtClean="0">
                          <a:solidFill>
                            <a:schemeClr val="dk1"/>
                          </a:solidFill>
                          <a:latin typeface="+mn-lt"/>
                          <a:ea typeface="+mn-ea"/>
                          <a:cs typeface="+mn-cs"/>
                        </a:rPr>
                        <a:t>сбор, оценка и систематизация данных атмосферных явлений, поступающих с гидрометеорологических станций, показаний специальных приборов, атмосферных зондов, космических спутников;</a:t>
                      </a:r>
                    </a:p>
                    <a:p>
                      <a:r>
                        <a:rPr lang="ru-RU" sz="900" b="1" i="0" u="none" strike="noStrike" kern="1200" dirty="0" smtClean="0">
                          <a:solidFill>
                            <a:schemeClr val="dk1"/>
                          </a:solidFill>
                          <a:latin typeface="+mn-lt"/>
                          <a:ea typeface="+mn-ea"/>
                          <a:cs typeface="+mn-cs"/>
                        </a:rPr>
                        <a:t>анализ и обработка материалов, их отражение на материальных носителях (географических картах, графиках) с выделением областей и зон низкого, высокого давления, движения циклонов, антициклонов;</a:t>
                      </a:r>
                    </a:p>
                    <a:p>
                      <a:r>
                        <a:rPr lang="ru-RU" sz="900" b="1" i="0" u="none" strike="noStrike" kern="1200" dirty="0" smtClean="0">
                          <a:solidFill>
                            <a:schemeClr val="dk1"/>
                          </a:solidFill>
                          <a:latin typeface="+mn-lt"/>
                          <a:ea typeface="+mn-ea"/>
                          <a:cs typeface="+mn-cs"/>
                        </a:rPr>
                        <a:t>составление прогнозов динамики температур воздуха, атмосферного давления, осадков, силы и направления ветра;</a:t>
                      </a:r>
                    </a:p>
                    <a:p>
                      <a:r>
                        <a:rPr lang="ru-RU" sz="900" b="1" i="0" u="none" strike="noStrike" kern="1200" dirty="0" smtClean="0">
                          <a:solidFill>
                            <a:schemeClr val="dk1"/>
                          </a:solidFill>
                          <a:latin typeface="+mn-lt"/>
                          <a:ea typeface="+mn-ea"/>
                          <a:cs typeface="+mn-cs"/>
                        </a:rPr>
                        <a:t>контроль уровня загрязненности атмосферы;</a:t>
                      </a:r>
                    </a:p>
                    <a:p>
                      <a:r>
                        <a:rPr lang="ru-RU" sz="900" b="1" i="0" u="none" strike="noStrike" kern="1200" dirty="0" smtClean="0">
                          <a:solidFill>
                            <a:schemeClr val="dk1"/>
                          </a:solidFill>
                          <a:latin typeface="+mn-lt"/>
                          <a:ea typeface="+mn-ea"/>
                          <a:cs typeface="+mn-cs"/>
                        </a:rPr>
                        <a:t>передача информации на центральный узел – </a:t>
                      </a:r>
                      <a:r>
                        <a:rPr lang="ru-RU" sz="900" b="1" i="0" u="none" strike="noStrike" kern="1200" dirty="0" err="1" smtClean="0">
                          <a:solidFill>
                            <a:schemeClr val="dk1"/>
                          </a:solidFill>
                          <a:latin typeface="+mn-lt"/>
                          <a:ea typeface="+mn-ea"/>
                          <a:cs typeface="+mn-cs"/>
                        </a:rPr>
                        <a:t>гидрометеоцентр</a:t>
                      </a:r>
                      <a:r>
                        <a:rPr lang="ru-RU" sz="900" b="1" i="0" u="none" strike="noStrike" kern="1200" dirty="0" smtClean="0">
                          <a:solidFill>
                            <a:schemeClr val="dk1"/>
                          </a:solidFill>
                          <a:latin typeface="+mn-lt"/>
                          <a:ea typeface="+mn-ea"/>
                          <a:cs typeface="+mn-cs"/>
                        </a:rPr>
                        <a:t>.</a:t>
                      </a:r>
                    </a:p>
                  </a:txBody>
                  <a:tcPr/>
                </a:tc>
                <a:tc hMerge="1">
                  <a:txBody>
                    <a:bodyPr/>
                    <a:lstStyle/>
                    <a:p>
                      <a:endParaRPr lang="ru-RU" dirty="0"/>
                    </a:p>
                  </a:txBody>
                  <a:tcPr/>
                </a:tc>
              </a:tr>
              <a:tr h="198774">
                <a:tc gridSpan="2">
                  <a:txBody>
                    <a:bodyPr/>
                    <a:lstStyle/>
                    <a:p>
                      <a:pPr algn="ctr"/>
                      <a:r>
                        <a:rPr lang="ru-RU" sz="1100" b="1" dirty="0">
                          <a:latin typeface="Verdana"/>
                        </a:rPr>
                        <a:t>Профессионально–важные качества профессии "Метеоролог":</a:t>
                      </a:r>
                      <a:endParaRPr lang="ru-RU" sz="1100" dirty="0">
                        <a:latin typeface="Verdana"/>
                      </a:endParaRPr>
                    </a:p>
                  </a:txBody>
                  <a:tcPr marL="28575" marR="28575" marT="28575" marB="28575" anchor="ctr"/>
                </a:tc>
                <a:tc hMerge="1">
                  <a:txBody>
                    <a:bodyPr/>
                    <a:lstStyle/>
                    <a:p>
                      <a:endParaRPr lang="ru-RU"/>
                    </a:p>
                  </a:txBody>
                  <a:tcPr/>
                </a:tc>
              </a:tr>
              <a:tr h="2840116">
                <a:tc>
                  <a:txBody>
                    <a:bodyPr/>
                    <a:lstStyle/>
                    <a:p>
                      <a:pPr>
                        <a:buFont typeface="Arial"/>
                        <a:buChar char="•"/>
                      </a:pPr>
                      <a:r>
                        <a:rPr lang="ru-RU" sz="900" b="1" u="none" strike="noStrike" dirty="0">
                          <a:latin typeface="Arial"/>
                        </a:rPr>
                        <a:t>аккуратность;</a:t>
                      </a:r>
                    </a:p>
                    <a:p>
                      <a:pPr>
                        <a:buFont typeface="Arial"/>
                        <a:buChar char="•"/>
                      </a:pPr>
                      <a:r>
                        <a:rPr lang="ru-RU" sz="900" b="1" u="none" strike="noStrike" dirty="0">
                          <a:latin typeface="Arial"/>
                        </a:rPr>
                        <a:t>дисциплинированность;</a:t>
                      </a:r>
                    </a:p>
                    <a:p>
                      <a:pPr>
                        <a:buFont typeface="Arial"/>
                        <a:buChar char="•"/>
                      </a:pPr>
                      <a:r>
                        <a:rPr lang="ru-RU" sz="900" b="1" u="none" strike="noStrike" dirty="0">
                          <a:latin typeface="Arial"/>
                        </a:rPr>
                        <a:t>предусмотрительность;</a:t>
                      </a:r>
                    </a:p>
                    <a:p>
                      <a:pPr>
                        <a:buFont typeface="Arial"/>
                        <a:buChar char="•"/>
                      </a:pPr>
                      <a:r>
                        <a:rPr lang="ru-RU" sz="900" b="1" u="none" strike="noStrike" dirty="0">
                          <a:latin typeface="Arial"/>
                        </a:rPr>
                        <a:t>пунктуальность, педантичность;</a:t>
                      </a:r>
                    </a:p>
                    <a:p>
                      <a:pPr>
                        <a:buFont typeface="Arial"/>
                        <a:buChar char="•"/>
                      </a:pPr>
                      <a:r>
                        <a:rPr lang="ru-RU" sz="900" b="1" u="none" strike="noStrike" dirty="0">
                          <a:latin typeface="Arial"/>
                        </a:rPr>
                        <a:t>самообладание, эмоциональная уравновешенность, выдержка;</a:t>
                      </a:r>
                    </a:p>
                    <a:p>
                      <a:pPr>
                        <a:buFont typeface="Arial"/>
                        <a:buChar char="•"/>
                      </a:pPr>
                      <a:r>
                        <a:rPr lang="ru-RU" sz="900" b="1" u="none" strike="noStrike" dirty="0">
                          <a:latin typeface="Arial"/>
                        </a:rPr>
                        <a:t>организованность, самодисциплина;</a:t>
                      </a:r>
                    </a:p>
                    <a:p>
                      <a:pPr>
                        <a:buFont typeface="Arial"/>
                        <a:buChar char="•"/>
                      </a:pPr>
                      <a:r>
                        <a:rPr lang="ru-RU" sz="9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900" b="1" u="none" strike="noStrike" dirty="0">
                          <a:latin typeface="Arial"/>
                        </a:rPr>
                        <a:t>способность переносить неприятные ощущения (дурной запах, шум, грязь, холодная вода, ожог, царапина, удар электрического тока и т.д.) без потрясений;</a:t>
                      </a:r>
                    </a:p>
                    <a:p>
                      <a:pPr>
                        <a:buFont typeface="Arial"/>
                        <a:buChar char="•"/>
                      </a:pPr>
                      <a:r>
                        <a:rPr lang="ru-RU" sz="900" b="1" u="none" strike="noStrike" dirty="0">
                          <a:latin typeface="Arial"/>
                        </a:rPr>
                        <a:t>вибрационная чувствительность;</a:t>
                      </a:r>
                    </a:p>
                    <a:p>
                      <a:pPr>
                        <a:buFont typeface="Arial"/>
                        <a:buChar char="•"/>
                      </a:pPr>
                      <a:r>
                        <a:rPr lang="ru-RU" sz="900" b="1" u="none" strike="noStrike" dirty="0">
                          <a:latin typeface="Arial"/>
                        </a:rPr>
                        <a:t>контрастная чувствительность слуха;</a:t>
                      </a:r>
                    </a:p>
                    <a:p>
                      <a:pPr>
                        <a:buFont typeface="Arial"/>
                        <a:buChar char="•"/>
                      </a:pPr>
                      <a:r>
                        <a:rPr lang="ru-RU" sz="900" b="1" u="none" strike="noStrike" dirty="0" err="1">
                          <a:latin typeface="Arial"/>
                        </a:rPr>
                        <a:t>мышечно</a:t>
                      </a:r>
                      <a:r>
                        <a:rPr lang="ru-RU" sz="900" b="1" u="none" strike="noStrike" dirty="0">
                          <a:latin typeface="Arial"/>
                        </a:rPr>
                        <a:t>–суставная чувствительность усилий или сопротивления;</a:t>
                      </a:r>
                    </a:p>
                    <a:p>
                      <a:pPr>
                        <a:buFont typeface="Arial"/>
                        <a:buChar char="•"/>
                      </a:pPr>
                      <a:r>
                        <a:rPr lang="ru-RU" sz="900" b="1" u="none" strike="noStrike" dirty="0">
                          <a:latin typeface="Arial"/>
                        </a:rPr>
                        <a:t>хороший глазомер: линейный, угловой, объемный;</a:t>
                      </a:r>
                    </a:p>
                    <a:p>
                      <a:pPr>
                        <a:buFont typeface="Arial"/>
                        <a:buChar char="•"/>
                      </a:pPr>
                      <a:r>
                        <a:rPr lang="ru-RU" sz="900" b="1" u="none" strike="noStrike" dirty="0">
                          <a:latin typeface="Arial"/>
                        </a:rPr>
                        <a:t>хороший глазомер динамический (способность оценивать направление и скорость движения предмета);</a:t>
                      </a:r>
                    </a:p>
                    <a:p>
                      <a:pPr>
                        <a:buFont typeface="Arial"/>
                        <a:buChar char="•"/>
                      </a:pPr>
                      <a:r>
                        <a:rPr lang="ru-RU" sz="900" b="1" u="none" strike="noStrike" dirty="0">
                          <a:latin typeface="Arial"/>
                        </a:rPr>
                        <a:t>способность к различению фигуры (предмета, отметки, сигнала и пр.) на малоконтрастном фоне;</a:t>
                      </a:r>
                    </a:p>
                    <a:p>
                      <a:pPr>
                        <a:buFont typeface="Arial"/>
                        <a:buChar char="•"/>
                      </a:pPr>
                      <a:r>
                        <a:rPr lang="ru-RU" sz="900" b="1" u="none" strike="noStrike" dirty="0">
                          <a:latin typeface="Arial"/>
                        </a:rPr>
                        <a:t>развитый объем внимания (способность одновременно воспринимать несколько объектов);</a:t>
                      </a:r>
                    </a:p>
                  </a:txBody>
                  <a:tcPr marL="28575" marR="28575" marT="28575" marB="28575" anchor="ctr"/>
                </a:tc>
                <a:tc>
                  <a:txBody>
                    <a:bodyPr/>
                    <a:lstStyle/>
                    <a:p>
                      <a:pPr>
                        <a:buFont typeface="Arial"/>
                        <a:buChar char="•"/>
                      </a:pPr>
                      <a:r>
                        <a:rPr lang="ru-RU" sz="900" b="1" u="none" strike="noStrike" dirty="0">
                          <a:latin typeface="Arial"/>
                        </a:rPr>
                        <a:t>внимание к деталям;</a:t>
                      </a:r>
                    </a:p>
                    <a:p>
                      <a:pPr>
                        <a:buFont typeface="Arial"/>
                        <a:buChar char="•"/>
                      </a:pPr>
                      <a:r>
                        <a:rPr lang="ru-RU" sz="900" b="1" u="none" strike="noStrike" dirty="0">
                          <a:latin typeface="Arial"/>
                        </a:rPr>
                        <a:t>концентрированность внимания;</a:t>
                      </a:r>
                    </a:p>
                    <a:p>
                      <a:pPr>
                        <a:buFont typeface="Arial"/>
                        <a:buChar char="•"/>
                      </a:pPr>
                      <a:r>
                        <a:rPr lang="ru-RU" sz="900" b="1" u="none" strike="noStrike" dirty="0">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900" b="1" u="none" strike="noStrike" dirty="0">
                          <a:latin typeface="Arial"/>
                        </a:rPr>
                        <a:t>способность к образному представлению предметов, процессов и явлений;</a:t>
                      </a:r>
                    </a:p>
                    <a:p>
                      <a:pPr>
                        <a:buFont typeface="Arial"/>
                        <a:buChar char="•"/>
                      </a:pPr>
                      <a:r>
                        <a:rPr lang="ru-RU" sz="900" b="1" u="none" strike="noStrike" dirty="0" err="1">
                          <a:latin typeface="Arial"/>
                        </a:rPr>
                        <a:t>аналитичность</a:t>
                      </a:r>
                      <a:r>
                        <a:rPr lang="ru-RU" sz="9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900" b="1" u="none" strike="noStrike" dirty="0">
                          <a:latin typeface="Arial"/>
                        </a:rPr>
                        <a:t>ассоциативность мышления;</a:t>
                      </a:r>
                    </a:p>
                    <a:p>
                      <a:pPr>
                        <a:buFont typeface="Arial"/>
                        <a:buChar char="•"/>
                      </a:pPr>
                      <a:r>
                        <a:rPr lang="ru-RU" sz="900" b="1" u="none" strike="noStrike" dirty="0">
                          <a:latin typeface="Arial"/>
                        </a:rPr>
                        <a:t>математическое мышление;</a:t>
                      </a:r>
                    </a:p>
                    <a:p>
                      <a:pPr>
                        <a:buFont typeface="Arial"/>
                        <a:buChar char="•"/>
                      </a:pPr>
                      <a:r>
                        <a:rPr lang="ru-RU" sz="900" b="1" u="none" strike="noStrike" dirty="0">
                          <a:latin typeface="Arial"/>
                        </a:rPr>
                        <a:t>образность (наглядные образы, схемы, планы и т.д.) мышления;</a:t>
                      </a:r>
                    </a:p>
                    <a:p>
                      <a:pPr>
                        <a:buFont typeface="Arial"/>
                        <a:buChar char="•"/>
                      </a:pPr>
                      <a:r>
                        <a:rPr lang="ru-RU" sz="900" b="1" u="none" strike="noStrike" dirty="0">
                          <a:latin typeface="Arial"/>
                        </a:rPr>
                        <a:t>память на условные обозначения (знаки, символы, планы, схемы, графики);</a:t>
                      </a:r>
                    </a:p>
                    <a:p>
                      <a:pPr>
                        <a:buFont typeface="Arial"/>
                        <a:buChar char="•"/>
                      </a:pPr>
                      <a:r>
                        <a:rPr lang="ru-RU" sz="900" b="1" u="none" strike="noStrike" dirty="0" err="1">
                          <a:latin typeface="Arial"/>
                        </a:rPr>
                        <a:t>навки</a:t>
                      </a:r>
                      <a:r>
                        <a:rPr lang="ru-RU" sz="900" b="1" u="none" strike="noStrike" dirty="0">
                          <a:latin typeface="Arial"/>
                        </a:rPr>
                        <a:t> точной манипуляции и ловкость;</a:t>
                      </a:r>
                    </a:p>
                    <a:p>
                      <a:pPr>
                        <a:buFont typeface="Arial"/>
                        <a:buChar char="•"/>
                      </a:pPr>
                      <a:r>
                        <a:rPr lang="ru-RU" sz="900" b="1" u="none" strike="noStrike" dirty="0">
                          <a:latin typeface="Arial"/>
                        </a:rPr>
                        <a:t>умение четко и кратко формулировать информацию;</a:t>
                      </a:r>
                    </a:p>
                    <a:p>
                      <a:pPr>
                        <a:buFont typeface="Arial"/>
                        <a:buChar char="•"/>
                      </a:pPr>
                      <a:r>
                        <a:rPr lang="ru-RU" sz="900" b="1" u="none" strike="noStrike" dirty="0">
                          <a:latin typeface="Arial"/>
                        </a:rPr>
                        <a:t>сохранение работоспособности в некомфортных температурных условиях;</a:t>
                      </a:r>
                    </a:p>
                    <a:p>
                      <a:pPr>
                        <a:buFont typeface="Arial"/>
                        <a:buChar char="•"/>
                      </a:pPr>
                      <a:r>
                        <a:rPr lang="ru-RU" sz="900" b="1" u="none" strike="noStrike" dirty="0">
                          <a:latin typeface="Arial"/>
                        </a:rPr>
                        <a:t>физическая подготовленность к воздействию неблагоприятных факторов профессиональной среды;</a:t>
                      </a:r>
                    </a:p>
                    <a:p>
                      <a:pPr>
                        <a:buFont typeface="Arial"/>
                        <a:buChar char="•"/>
                      </a:pPr>
                      <a:r>
                        <a:rPr lang="ru-RU" sz="900" b="1" u="none" strike="noStrike" dirty="0">
                          <a:latin typeface="Arial"/>
                        </a:rPr>
                        <a:t>умение быстро ориентироваться в окружающей обстановке;</a:t>
                      </a:r>
                    </a:p>
                    <a:p>
                      <a:pPr>
                        <a:buFont typeface="Arial"/>
                        <a:buChar char="•"/>
                      </a:pPr>
                      <a:r>
                        <a:rPr lang="ru-RU" sz="900" b="1" u="none" strike="noStrike" dirty="0">
                          <a:latin typeface="Arial"/>
                        </a:rPr>
                        <a:t>склонность к исследовательской деятельности;</a:t>
                      </a:r>
                    </a:p>
                    <a:p>
                      <a:pPr>
                        <a:buFont typeface="Arial"/>
                        <a:buChar char="•"/>
                      </a:pPr>
                      <a:r>
                        <a:rPr lang="ru-RU" sz="900" b="1" u="none" strike="noStrike" dirty="0">
                          <a:latin typeface="Arial"/>
                        </a:rPr>
                        <a:t>способность анализировать и сопоставлять факты;</a:t>
                      </a:r>
                    </a:p>
                    <a:p>
                      <a:pPr>
                        <a:buFont typeface="Arial"/>
                        <a:buChar char="•"/>
                      </a:pPr>
                      <a:r>
                        <a:rPr lang="ru-RU" sz="900" b="1" u="none" strike="noStrike" dirty="0">
                          <a:latin typeface="Arial"/>
                        </a:rPr>
                        <a:t>умение прогнозировать ситуацию.</a:t>
                      </a:r>
                    </a:p>
                  </a:txBody>
                  <a:tcPr marL="28575" marR="28575" marT="28575" marB="28575" anchor="ctr"/>
                </a:tc>
              </a:tr>
              <a:tr h="198774">
                <a:tc gridSpan="2">
                  <a:txBody>
                    <a:bodyPr/>
                    <a:lstStyle/>
                    <a:p>
                      <a:pPr algn="ctr"/>
                      <a:r>
                        <a:rPr lang="ru-RU" sz="1100" b="1" dirty="0">
                          <a:latin typeface="Verdana"/>
                        </a:rPr>
                        <a:t>Заболевания, противопоказанные для профессии "Метеоролог":</a:t>
                      </a:r>
                      <a:endParaRPr lang="ru-RU" sz="1100" dirty="0">
                        <a:latin typeface="Verdana"/>
                      </a:endParaRPr>
                    </a:p>
                  </a:txBody>
                  <a:tcPr marL="28575" marR="28575" marT="28575" marB="28575" anchor="ctr"/>
                </a:tc>
                <a:tc hMerge="1">
                  <a:txBody>
                    <a:bodyPr/>
                    <a:lstStyle/>
                    <a:p>
                      <a:endParaRPr lang="ru-RU"/>
                    </a:p>
                  </a:txBody>
                  <a:tcPr/>
                </a:tc>
              </a:tr>
              <a:tr h="535680">
                <a:tc>
                  <a:txBody>
                    <a:bodyPr/>
                    <a:lstStyle/>
                    <a:p>
                      <a:pPr>
                        <a:buFont typeface="Arial"/>
                        <a:buChar char="•"/>
                      </a:pPr>
                      <a:r>
                        <a:rPr lang="ru-RU" sz="900" b="1" u="none" strike="noStrike">
                          <a:latin typeface="Arial"/>
                        </a:rPr>
                        <a:t>нервно–психические расстройства;</a:t>
                      </a:r>
                    </a:p>
                    <a:p>
                      <a:pPr>
                        <a:buFont typeface="Arial"/>
                        <a:buChar char="•"/>
                      </a:pPr>
                      <a:r>
                        <a:rPr lang="ru-RU" sz="900" b="1" u="none" strike="noStrike">
                          <a:latin typeface="Arial"/>
                        </a:rPr>
                        <a:t>некорректируемое снижение остроты зрения;</a:t>
                      </a:r>
                    </a:p>
                    <a:p>
                      <a:pPr>
                        <a:buFont typeface="Arial"/>
                        <a:buChar char="•"/>
                      </a:pPr>
                      <a:r>
                        <a:rPr lang="ru-RU" sz="900" b="1" u="none" strike="noStrike">
                          <a:latin typeface="Arial"/>
                        </a:rPr>
                        <a:t>нарушение цветоразличения, бинокулярного зрения;</a:t>
                      </a:r>
                    </a:p>
                    <a:p>
                      <a:pPr>
                        <a:buFont typeface="Arial"/>
                        <a:buChar char="•"/>
                      </a:pPr>
                      <a:r>
                        <a:rPr lang="ru-RU" sz="900" b="1" u="none" strike="noStrike">
                          <a:latin typeface="Arial"/>
                        </a:rPr>
                        <a:t>расстройства слуха;</a:t>
                      </a:r>
                    </a:p>
                  </a:txBody>
                  <a:tcPr marL="28575" marR="28575" marT="28575" marB="28575" anchor="ctr"/>
                </a:tc>
                <a:tc>
                  <a:txBody>
                    <a:bodyPr/>
                    <a:lstStyle/>
                    <a:p>
                      <a:pPr>
                        <a:buFont typeface="Arial"/>
                        <a:buChar char="•"/>
                      </a:pPr>
                      <a:r>
                        <a:rPr lang="ru-RU" sz="900" b="1" u="none" strike="noStrike" dirty="0">
                          <a:latin typeface="Arial"/>
                        </a:rPr>
                        <a:t>вестибулярные расстройства, нарушение чувства равновесия;</a:t>
                      </a:r>
                    </a:p>
                    <a:p>
                      <a:pPr>
                        <a:buFont typeface="Arial"/>
                        <a:buChar char="•"/>
                      </a:pPr>
                      <a:r>
                        <a:rPr lang="ru-RU" sz="900" b="1" u="none" strike="noStrike" dirty="0">
                          <a:latin typeface="Arial"/>
                        </a:rPr>
                        <a:t>расстройства координации движений;</a:t>
                      </a:r>
                    </a:p>
                    <a:p>
                      <a:pPr>
                        <a:buFont typeface="Arial"/>
                        <a:buChar char="•"/>
                      </a:pPr>
                      <a:r>
                        <a:rPr lang="ru-RU" sz="900" b="1" u="none" strike="noStrike" dirty="0">
                          <a:latin typeface="Arial"/>
                        </a:rPr>
                        <a:t>расстройства речи;</a:t>
                      </a:r>
                    </a:p>
                    <a:p>
                      <a:pPr>
                        <a:buFont typeface="Arial"/>
                        <a:buChar char="•"/>
                      </a:pPr>
                      <a:r>
                        <a:rPr lang="ru-RU" sz="900" b="1" u="none" strike="noStrike" dirty="0">
                          <a:latin typeface="Arial"/>
                        </a:rPr>
                        <a:t>выраженные физические недостатки.</a:t>
                      </a:r>
                    </a:p>
                  </a:txBody>
                  <a:tcPr marL="28575" marR="28575" marT="28575" marB="28575" anchor="ctr"/>
                </a:tc>
              </a:tr>
              <a:tr h="320061">
                <a:tc gridSpan="2">
                  <a:txBody>
                    <a:bodyPr/>
                    <a:lstStyle/>
                    <a:p>
                      <a:r>
                        <a:rPr lang="ru-RU" sz="1100" b="1" dirty="0">
                          <a:latin typeface="Verdana"/>
                        </a:rPr>
                        <a:t>Уровень образования профессии "Метеоролог"</a:t>
                      </a:r>
                      <a:endParaRPr lang="ru-RU" sz="1100" dirty="0">
                        <a:latin typeface="Verdana"/>
                      </a:endParaRPr>
                    </a:p>
                    <a:p>
                      <a:r>
                        <a:rPr lang="ru-RU" sz="900" dirty="0">
                          <a:latin typeface="Verdana"/>
                        </a:rPr>
                        <a:t>Для овладения профессией "Метеоролог" необходимо высшее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Океанолог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6031230"/>
        </p:xfrm>
        <a:graphic>
          <a:graphicData uri="http://schemas.openxmlformats.org/drawingml/2006/table">
            <a:tbl>
              <a:tblPr firstRow="1" bandRow="1">
                <a:tableStyleId>{5C22544A-7EE6-4342-B048-85BDC9FD1C3A}</a:tableStyleId>
              </a:tblPr>
              <a:tblGrid>
                <a:gridCol w="4114800"/>
                <a:gridCol w="4114800"/>
              </a:tblGrid>
              <a:tr h="272113">
                <a:tc gridSpan="2">
                  <a:txBody>
                    <a:bodyPr/>
                    <a:lstStyle/>
                    <a:p>
                      <a:r>
                        <a:rPr lang="ru-RU" sz="1100" b="1" i="0" kern="1200" dirty="0" smtClean="0">
                          <a:solidFill>
                            <a:schemeClr val="lt1"/>
                          </a:solidFill>
                          <a:latin typeface="+mn-lt"/>
                          <a:ea typeface="+mn-ea"/>
                          <a:cs typeface="+mn-cs"/>
                        </a:rPr>
                        <a:t>Назначение профессии "Океанолог":</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изучение физических, химических и биологических процессов, протекающих в морях и океанах, закономерностей круговорота веществ и энергии, взаимодействия океана с атмосферой, водами суши, литосферой и биосферой.</a:t>
                      </a:r>
                      <a:endParaRPr lang="ru-RU" sz="1000" dirty="0"/>
                    </a:p>
                  </a:txBody>
                  <a:tcPr/>
                </a:tc>
                <a:tc hMerge="1">
                  <a:txBody>
                    <a:bodyPr/>
                    <a:lstStyle/>
                    <a:p>
                      <a:endParaRPr lang="ru-RU" dirty="0"/>
                    </a:p>
                  </a:txBody>
                  <a:tcPr/>
                </a:tc>
              </a:tr>
              <a:tr h="900065">
                <a:tc gridSpan="2">
                  <a:txBody>
                    <a:bodyPr/>
                    <a:lstStyle/>
                    <a:p>
                      <a:r>
                        <a:rPr lang="ru-RU" sz="1100" b="1" i="0" kern="1200" dirty="0" smtClean="0">
                          <a:solidFill>
                            <a:schemeClr val="dk1"/>
                          </a:solidFill>
                          <a:latin typeface="+mn-lt"/>
                          <a:ea typeface="+mn-ea"/>
                          <a:cs typeface="+mn-cs"/>
                        </a:rPr>
                        <a:t>Основные решаемые задачи профессии "Океанолог":</a:t>
                      </a:r>
                      <a:endParaRPr lang="ru-RU" sz="11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изучение состава, свойств, строения вод океанов и морей;</a:t>
                      </a:r>
                    </a:p>
                    <a:p>
                      <a:r>
                        <a:rPr lang="ru-RU" sz="1000" b="1" i="0" u="none" strike="noStrike" kern="1200" dirty="0" smtClean="0">
                          <a:solidFill>
                            <a:schemeClr val="dk1"/>
                          </a:solidFill>
                          <a:latin typeface="+mn-lt"/>
                          <a:ea typeface="+mn-ea"/>
                          <a:cs typeface="+mn-cs"/>
                        </a:rPr>
                        <a:t>оценка изменения океанологических параметров и всей климатической системы атмосфера–океан–суша, вызванного естественными и антропогенными причинами;</a:t>
                      </a:r>
                    </a:p>
                    <a:p>
                      <a:r>
                        <a:rPr lang="ru-RU" sz="1000" b="1" i="0" u="none" strike="noStrike" kern="1200" dirty="0" smtClean="0">
                          <a:solidFill>
                            <a:schemeClr val="dk1"/>
                          </a:solidFill>
                          <a:latin typeface="+mn-lt"/>
                          <a:ea typeface="+mn-ea"/>
                          <a:cs typeface="+mn-cs"/>
                        </a:rPr>
                        <a:t>обеспечение океанографической информацией государственных учреждений и субъектов хозяйственной деятельности, создание специализированных баз данных и информационных систем;</a:t>
                      </a:r>
                    </a:p>
                    <a:p>
                      <a:r>
                        <a:rPr lang="ru-RU" sz="1000" b="1" i="0" u="none" strike="noStrike" kern="1200" dirty="0" smtClean="0">
                          <a:solidFill>
                            <a:schemeClr val="dk1"/>
                          </a:solidFill>
                          <a:latin typeface="+mn-lt"/>
                          <a:ea typeface="+mn-ea"/>
                          <a:cs typeface="+mn-cs"/>
                        </a:rPr>
                        <a:t>организация и проведение режимных океанографических наблюдений;</a:t>
                      </a:r>
                    </a:p>
                    <a:p>
                      <a:r>
                        <a:rPr lang="ru-RU" sz="1000" b="1" i="0" u="none" strike="noStrike" kern="1200" dirty="0" smtClean="0">
                          <a:solidFill>
                            <a:schemeClr val="dk1"/>
                          </a:solidFill>
                          <a:latin typeface="+mn-lt"/>
                          <a:ea typeface="+mn-ea"/>
                          <a:cs typeface="+mn-cs"/>
                        </a:rPr>
                        <a:t>составление морских гидрологических прогнозов.</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152261">
                <a:tc gridSpan="2">
                  <a:txBody>
                    <a:bodyPr/>
                    <a:lstStyle/>
                    <a:p>
                      <a:pPr algn="ctr"/>
                      <a:r>
                        <a:rPr lang="ru-RU" sz="1100" b="1" dirty="0">
                          <a:latin typeface="Verdana"/>
                        </a:rPr>
                        <a:t>Профессионально–важные качества профессии "Океанолог":</a:t>
                      </a:r>
                      <a:endParaRPr lang="ru-RU" sz="1100" dirty="0">
                        <a:latin typeface="Verdana"/>
                      </a:endParaRPr>
                    </a:p>
                  </a:txBody>
                  <a:tcPr marL="28575" marR="28575" marT="28575" marB="28575" anchor="ctr"/>
                </a:tc>
                <a:tc hMerge="1">
                  <a:txBody>
                    <a:bodyPr/>
                    <a:lstStyle/>
                    <a:p>
                      <a:endParaRPr lang="ru-RU"/>
                    </a:p>
                  </a:txBody>
                  <a:tcPr/>
                </a:tc>
              </a:tr>
              <a:tr h="1609129">
                <a:tc>
                  <a:txBody>
                    <a:bodyPr/>
                    <a:lstStyle/>
                    <a:p>
                      <a:pPr>
                        <a:buFont typeface="Arial"/>
                        <a:buChar char="•"/>
                      </a:pPr>
                      <a:r>
                        <a:rPr lang="ru-RU" sz="1000" b="1" u="none" strike="noStrike" dirty="0">
                          <a:latin typeface="Arial"/>
                        </a:rPr>
                        <a:t>предусмотрительность;</a:t>
                      </a:r>
                    </a:p>
                    <a:p>
                      <a:pPr>
                        <a:buFont typeface="Arial"/>
                        <a:buChar char="•"/>
                      </a:pPr>
                      <a:r>
                        <a:rPr lang="ru-RU" sz="1000" b="1" u="none" strike="noStrike" dirty="0">
                          <a:latin typeface="Arial"/>
                        </a:rPr>
                        <a:t>пунктуальность, педантичность;</a:t>
                      </a:r>
                    </a:p>
                    <a:p>
                      <a:pPr>
                        <a:buFont typeface="Arial"/>
                        <a:buChar char="•"/>
                      </a:pPr>
                      <a:r>
                        <a:rPr lang="ru-RU" sz="1000" b="1" u="none" strike="noStrike" dirty="0">
                          <a:latin typeface="Arial"/>
                        </a:rPr>
                        <a:t>самостоятельность;</a:t>
                      </a:r>
                    </a:p>
                    <a:p>
                      <a:pPr>
                        <a:buFont typeface="Arial"/>
                        <a:buChar char="•"/>
                      </a:pPr>
                      <a:r>
                        <a:rPr lang="ru-RU" sz="1000" b="1" u="none" strike="noStrike" dirty="0">
                          <a:latin typeface="Arial"/>
                        </a:rPr>
                        <a:t>организованность, самодисциплина;</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концентрированность внимания;</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наглядно–образное мышление;</a:t>
                      </a:r>
                    </a:p>
                    <a:p>
                      <a:pPr>
                        <a:buFont typeface="Arial"/>
                        <a:buChar char="•"/>
                      </a:pPr>
                      <a:r>
                        <a:rPr lang="ru-RU" sz="1000" b="1" u="none" strike="noStrike" dirty="0">
                          <a:latin typeface="Arial"/>
                        </a:rPr>
                        <a:t>предметность (объекты реального мира и их признаки) мышления;</a:t>
                      </a:r>
                    </a:p>
                    <a:p>
                      <a:pPr>
                        <a:buFont typeface="Arial"/>
                        <a:buChar char="•"/>
                      </a:pPr>
                      <a:r>
                        <a:rPr lang="ru-RU" sz="1000" b="1" u="none" strike="noStrike" dirty="0">
                          <a:latin typeface="Arial"/>
                        </a:rPr>
                        <a:t>хорошая координация движений;</a:t>
                      </a:r>
                    </a:p>
                  </a:txBody>
                  <a:tcPr marL="28575" marR="28575" marT="28575" marB="28575" anchor="ctr"/>
                </a:tc>
                <a:tc>
                  <a:txBody>
                    <a:bodyPr/>
                    <a:lstStyle/>
                    <a:p>
                      <a:pPr>
                        <a:buFont typeface="Arial"/>
                        <a:buChar char="•"/>
                      </a:pPr>
                      <a:r>
                        <a:rPr lang="ru-RU" sz="1000" b="1" u="none" strike="noStrike" dirty="0">
                          <a:latin typeface="Arial"/>
                        </a:rPr>
                        <a:t>хорошо развитые </a:t>
                      </a:r>
                      <a:r>
                        <a:rPr lang="ru-RU" sz="1000" b="1" u="none" strike="noStrike" dirty="0" err="1">
                          <a:latin typeface="Arial"/>
                        </a:rPr>
                        <a:t>мнемические</a:t>
                      </a:r>
                      <a:r>
                        <a:rPr lang="ru-RU" sz="1000" b="1" u="none" strike="noStrike" dirty="0">
                          <a:latin typeface="Arial"/>
                        </a:rPr>
                        <a:t> способности (свойства памяти);</a:t>
                      </a:r>
                    </a:p>
                    <a:p>
                      <a:pPr>
                        <a:buFont typeface="Arial"/>
                        <a:buChar char="•"/>
                      </a:pPr>
                      <a:r>
                        <a:rPr lang="ru-RU" sz="1000" b="1" u="none" strike="noStrike" dirty="0">
                          <a:latin typeface="Arial"/>
                        </a:rPr>
                        <a:t>физическая подготовленность к воздействию неблагоприятных факторов профессиональной среды;</a:t>
                      </a:r>
                    </a:p>
                    <a:p>
                      <a:pPr>
                        <a:buFont typeface="Arial"/>
                        <a:buChar char="•"/>
                      </a:pPr>
                      <a:r>
                        <a:rPr lang="ru-RU" sz="1000" b="1" u="none" strike="noStrike" dirty="0">
                          <a:latin typeface="Arial"/>
                        </a:rPr>
                        <a:t>сохранение работоспособности при развивающемся утомлении;</a:t>
                      </a:r>
                    </a:p>
                    <a:p>
                      <a:pPr>
                        <a:buFont typeface="Arial"/>
                        <a:buChar char="•"/>
                      </a:pPr>
                      <a:r>
                        <a:rPr lang="ru-RU" sz="1000" b="1" u="none" strike="noStrike" dirty="0">
                          <a:latin typeface="Arial"/>
                        </a:rPr>
                        <a:t>выдержка;</a:t>
                      </a:r>
                    </a:p>
                    <a:p>
                      <a:pPr>
                        <a:buFont typeface="Arial"/>
                        <a:buChar char="•"/>
                      </a:pPr>
                      <a:r>
                        <a:rPr lang="ru-RU" sz="1000" b="1" u="none" strike="noStrike" dirty="0">
                          <a:latin typeface="Arial"/>
                        </a:rPr>
                        <a:t>умственная работоспособность;</a:t>
                      </a:r>
                    </a:p>
                    <a:p>
                      <a:pPr>
                        <a:buFont typeface="Arial"/>
                        <a:buChar char="•"/>
                      </a:pPr>
                      <a:r>
                        <a:rPr lang="ru-RU" sz="1000" b="1" u="none" strike="noStrike" dirty="0">
                          <a:latin typeface="Arial"/>
                        </a:rPr>
                        <a:t>упорство;</a:t>
                      </a:r>
                    </a:p>
                    <a:p>
                      <a:pPr>
                        <a:buFont typeface="Arial"/>
                        <a:buChar char="•"/>
                      </a:pPr>
                      <a:r>
                        <a:rPr lang="ru-RU" sz="1000" b="1" u="none" strike="noStrike" dirty="0">
                          <a:latin typeface="Arial"/>
                        </a:rPr>
                        <a:t>усидчивость;</a:t>
                      </a:r>
                    </a:p>
                    <a:p>
                      <a:pPr>
                        <a:buFont typeface="Arial"/>
                        <a:buChar char="•"/>
                      </a:pPr>
                      <a:r>
                        <a:rPr lang="ru-RU" sz="1000" b="1" u="none" strike="noStrike" dirty="0">
                          <a:latin typeface="Arial"/>
                        </a:rPr>
                        <a:t>навыки письменного изложения информации;</a:t>
                      </a:r>
                    </a:p>
                    <a:p>
                      <a:pPr>
                        <a:buFont typeface="Arial"/>
                        <a:buChar char="•"/>
                      </a:pPr>
                      <a:r>
                        <a:rPr lang="ru-RU" sz="1000" b="1" u="none" strike="noStrike" dirty="0">
                          <a:latin typeface="Arial"/>
                        </a:rPr>
                        <a:t>навыки черчения;</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способность прогнозирования;</a:t>
                      </a:r>
                    </a:p>
                    <a:p>
                      <a:pPr>
                        <a:buFont typeface="Arial"/>
                        <a:buChar char="•"/>
                      </a:pPr>
                      <a:r>
                        <a:rPr lang="ru-RU" sz="1000" b="1" u="none" strike="noStrike" dirty="0">
                          <a:latin typeface="Arial"/>
                        </a:rPr>
                        <a:t>умение работать в команде.</a:t>
                      </a:r>
                    </a:p>
                  </a:txBody>
                  <a:tcPr marL="28575" marR="28575" marT="28575" marB="28575" anchor="ctr"/>
                </a:tc>
              </a:tr>
              <a:tr h="152261">
                <a:tc gridSpan="2">
                  <a:txBody>
                    <a:bodyPr/>
                    <a:lstStyle/>
                    <a:p>
                      <a:pPr algn="ctr"/>
                      <a:r>
                        <a:rPr lang="ru-RU" sz="1100" b="1" dirty="0">
                          <a:latin typeface="Verdana"/>
                        </a:rPr>
                        <a:t>Заболевания, противопоказанные для профессии "Океанолог":</a:t>
                      </a:r>
                      <a:endParaRPr lang="ru-RU" sz="1100" dirty="0">
                        <a:latin typeface="Verdana"/>
                      </a:endParaRPr>
                    </a:p>
                  </a:txBody>
                  <a:tcPr marL="28575" marR="28575" marT="28575" marB="28575" anchor="ctr"/>
                </a:tc>
                <a:tc hMerge="1">
                  <a:txBody>
                    <a:bodyPr/>
                    <a:lstStyle/>
                    <a:p>
                      <a:endParaRPr lang="ru-RU"/>
                    </a:p>
                  </a:txBody>
                  <a:tcPr/>
                </a:tc>
              </a:tr>
              <a:tr h="771858">
                <a:tc>
                  <a:txBody>
                    <a:bodyPr/>
                    <a:lstStyle/>
                    <a:p>
                      <a:pPr>
                        <a:buFont typeface="Arial"/>
                        <a:buChar char="•"/>
                      </a:pPr>
                      <a:r>
                        <a:rPr lang="ru-RU" sz="1000" b="1" u="none" strike="noStrike" dirty="0">
                          <a:latin typeface="Arial"/>
                        </a:rPr>
                        <a:t>употребление наркотиков, зависимость от алкоголя;</a:t>
                      </a:r>
                    </a:p>
                    <a:p>
                      <a:pPr>
                        <a:buFont typeface="Arial"/>
                        <a:buChar char="•"/>
                      </a:pPr>
                      <a:r>
                        <a:rPr lang="ru-RU" sz="1000" b="1" u="none" strike="noStrike" dirty="0">
                          <a:latin typeface="Arial"/>
                        </a:rPr>
                        <a:t>нарушение цветоразличения, бинокулярного зрения;</a:t>
                      </a:r>
                    </a:p>
                    <a:p>
                      <a:pPr>
                        <a:buFont typeface="Arial"/>
                        <a:buChar char="•"/>
                      </a:pPr>
                      <a:r>
                        <a:rPr lang="ru-RU" sz="1000" b="1" u="none" strike="noStrike" dirty="0">
                          <a:latin typeface="Arial"/>
                        </a:rPr>
                        <a:t>расстройства слуха;</a:t>
                      </a:r>
                    </a:p>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txBody>
                  <a:tcPr marL="28575" marR="28575" marT="28575" marB="28575" anchor="ctr"/>
                </a:tc>
                <a:tc>
                  <a:txBody>
                    <a:bodyPr/>
                    <a:lstStyle/>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боязнь высоты;</a:t>
                      </a:r>
                    </a:p>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аллергии;</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заболевания органов дыхания;</a:t>
                      </a:r>
                    </a:p>
                  </a:txBody>
                  <a:tcPr marL="28575" marR="28575" marT="28575" marB="28575" anchor="ctr"/>
                </a:tc>
              </a:tr>
              <a:tr h="304522">
                <a:tc gridSpan="2">
                  <a:txBody>
                    <a:bodyPr/>
                    <a:lstStyle/>
                    <a:p>
                      <a:r>
                        <a:rPr lang="ru-RU" sz="1100" b="1" dirty="0">
                          <a:latin typeface="Verdana"/>
                        </a:rPr>
                        <a:t>Уровень образования профессии "Океанолог"</a:t>
                      </a:r>
                      <a:endParaRPr lang="ru-RU" sz="1100" dirty="0">
                        <a:latin typeface="Verdana"/>
                      </a:endParaRPr>
                    </a:p>
                    <a:p>
                      <a:r>
                        <a:rPr lang="ru-RU" sz="1000" dirty="0">
                          <a:latin typeface="Verdana"/>
                        </a:rPr>
                        <a:t>Для овладения профессией "Океанолог" необходимо высшее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a:t>Фармацевт</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955030"/>
        </p:xfrm>
        <a:graphic>
          <a:graphicData uri="http://schemas.openxmlformats.org/drawingml/2006/table">
            <a:tbl>
              <a:tblPr firstRow="1" bandRow="1">
                <a:tableStyleId>{5C22544A-7EE6-4342-B048-85BDC9FD1C3A}</a:tableStyleId>
              </a:tblPr>
              <a:tblGrid>
                <a:gridCol w="4114800"/>
                <a:gridCol w="4114800"/>
              </a:tblGrid>
              <a:tr h="208302">
                <a:tc gridSpan="2">
                  <a:txBody>
                    <a:bodyPr/>
                    <a:lstStyle/>
                    <a:p>
                      <a:r>
                        <a:rPr lang="ru-RU" sz="1200" b="1" i="0" kern="1200" dirty="0" smtClean="0">
                          <a:solidFill>
                            <a:schemeClr val="lt1"/>
                          </a:solidFill>
                          <a:latin typeface="+mn-lt"/>
                          <a:ea typeface="+mn-ea"/>
                          <a:cs typeface="+mn-cs"/>
                        </a:rPr>
                        <a:t>Назначение профессии "Фармацевт":</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продажа, хранение, изготовление лекарственных средств в аптеках, контрольно–аналитических лабораториях, лечебно–профилактических учреждениях. </a:t>
                      </a:r>
                      <a:endParaRPr lang="ru-RU" sz="1000" dirty="0"/>
                    </a:p>
                  </a:txBody>
                  <a:tcPr/>
                </a:tc>
                <a:tc hMerge="1">
                  <a:txBody>
                    <a:bodyPr/>
                    <a:lstStyle/>
                    <a:p>
                      <a:endParaRPr lang="ru-RU" dirty="0"/>
                    </a:p>
                  </a:txBody>
                  <a:tcPr/>
                </a:tc>
              </a:tr>
              <a:tr h="511286">
                <a:tc gridSpan="2">
                  <a:txBody>
                    <a:bodyPr/>
                    <a:lstStyle/>
                    <a:p>
                      <a:r>
                        <a:rPr lang="ru-RU" sz="1200" b="1" i="0" kern="1200" dirty="0" smtClean="0">
                          <a:solidFill>
                            <a:schemeClr val="dk1"/>
                          </a:solidFill>
                          <a:latin typeface="+mn-lt"/>
                          <a:ea typeface="+mn-ea"/>
                          <a:cs typeface="+mn-cs"/>
                        </a:rPr>
                        <a:t>Основные решаемые задачи профессии "Фармацевт":</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прием рецептов, осуществление требований учреждения;</a:t>
                      </a:r>
                    </a:p>
                    <a:p>
                      <a:r>
                        <a:rPr lang="ru-RU" sz="1000" b="1" i="0" u="none" strike="noStrike" kern="1200" dirty="0" smtClean="0">
                          <a:solidFill>
                            <a:schemeClr val="dk1"/>
                          </a:solidFill>
                          <a:latin typeface="+mn-lt"/>
                          <a:ea typeface="+mn-ea"/>
                          <a:cs typeface="+mn-cs"/>
                        </a:rPr>
                        <a:t>отпуск лекарственных средств и изделий медицинского назначения;</a:t>
                      </a:r>
                    </a:p>
                    <a:p>
                      <a:r>
                        <a:rPr lang="ru-RU" sz="1000" b="1" i="0" u="none" strike="noStrike" kern="1200" dirty="0" smtClean="0">
                          <a:solidFill>
                            <a:schemeClr val="dk1"/>
                          </a:solidFill>
                          <a:latin typeface="+mn-lt"/>
                          <a:ea typeface="+mn-ea"/>
                          <a:cs typeface="+mn-cs"/>
                        </a:rPr>
                        <a:t>изготовление и проверка качества лекарства;</a:t>
                      </a:r>
                    </a:p>
                    <a:p>
                      <a:r>
                        <a:rPr lang="ru-RU" sz="1000" b="1" i="0" u="none" strike="noStrike" kern="1200" dirty="0" smtClean="0">
                          <a:solidFill>
                            <a:schemeClr val="dk1"/>
                          </a:solidFill>
                          <a:latin typeface="+mn-lt"/>
                          <a:ea typeface="+mn-ea"/>
                          <a:cs typeface="+mn-cs"/>
                        </a:rPr>
                        <a:t>прием и распределение по местам хранения товара (обеспечение условий хранения);</a:t>
                      </a:r>
                    </a:p>
                    <a:p>
                      <a:r>
                        <a:rPr lang="ru-RU" sz="1000" b="1" i="0" u="none" strike="noStrike" kern="1200" dirty="0" smtClean="0">
                          <a:solidFill>
                            <a:schemeClr val="dk1"/>
                          </a:solidFill>
                          <a:latin typeface="+mn-lt"/>
                          <a:ea typeface="+mn-ea"/>
                          <a:cs typeface="+mn-cs"/>
                        </a:rPr>
                        <a:t>проведение санитарно–просветительской и информационной работы среди населения.</a:t>
                      </a:r>
                    </a:p>
                  </a:txBody>
                  <a:tcPr/>
                </a:tc>
                <a:tc hMerge="1">
                  <a:txBody>
                    <a:bodyPr/>
                    <a:lstStyle/>
                    <a:p>
                      <a:endParaRPr lang="ru-RU" dirty="0"/>
                    </a:p>
                  </a:txBody>
                  <a:tcPr/>
                </a:tc>
              </a:tr>
              <a:tr h="123410">
                <a:tc gridSpan="2">
                  <a:txBody>
                    <a:bodyPr/>
                    <a:lstStyle/>
                    <a:p>
                      <a:pPr algn="ctr"/>
                      <a:r>
                        <a:rPr lang="ru-RU" sz="1200" b="1" dirty="0">
                          <a:latin typeface="Verdana"/>
                        </a:rPr>
                        <a:t>Профессионально–важные качества профессии "Фармацевт":</a:t>
                      </a:r>
                      <a:endParaRPr lang="ru-RU" sz="1200" dirty="0">
                        <a:latin typeface="Verdana"/>
                      </a:endParaRPr>
                    </a:p>
                  </a:txBody>
                  <a:tcPr marL="28575" marR="28575" marT="28575" marB="28575" anchor="ctr"/>
                </a:tc>
                <a:tc hMerge="1">
                  <a:txBody>
                    <a:bodyPr/>
                    <a:lstStyle/>
                    <a:p>
                      <a:endParaRPr lang="ru-RU"/>
                    </a:p>
                  </a:txBody>
                  <a:tcPr/>
                </a:tc>
              </a:tr>
              <a:tr h="1171698">
                <a:tc>
                  <a:txBody>
                    <a:bodyPr/>
                    <a:lstStyle/>
                    <a:p>
                      <a:pPr>
                        <a:buFont typeface="Arial"/>
                        <a:buChar char="•"/>
                      </a:pPr>
                      <a:r>
                        <a:rPr lang="ru-RU" sz="1000" b="1" u="none" strike="noStrike" dirty="0">
                          <a:latin typeface="Arial"/>
                        </a:rPr>
                        <a:t>аккуратность;</a:t>
                      </a:r>
                    </a:p>
                    <a:p>
                      <a:pPr>
                        <a:buFont typeface="Arial"/>
                        <a:buChar char="•"/>
                      </a:pPr>
                      <a:r>
                        <a:rPr lang="ru-RU" sz="1000" b="1" u="none" strike="noStrike" dirty="0">
                          <a:latin typeface="Arial"/>
                        </a:rPr>
                        <a:t>ответственность;</a:t>
                      </a:r>
                    </a:p>
                    <a:p>
                      <a:pPr>
                        <a:buFont typeface="Arial"/>
                        <a:buChar char="•"/>
                      </a:pPr>
                      <a:r>
                        <a:rPr lang="ru-RU" sz="1000" b="1" u="none" strike="noStrike" dirty="0">
                          <a:latin typeface="Arial"/>
                        </a:rPr>
                        <a:t>пунктуальность, педантичность;</a:t>
                      </a:r>
                    </a:p>
                    <a:p>
                      <a:pPr>
                        <a:buFont typeface="Arial"/>
                        <a:buChar char="•"/>
                      </a:pPr>
                      <a:r>
                        <a:rPr lang="ru-RU" sz="1000" b="1" u="none" strike="noStrike" dirty="0">
                          <a:latin typeface="Arial"/>
                        </a:rPr>
                        <a:t>способность к переключениям с одной деятельности на другую;</a:t>
                      </a:r>
                    </a:p>
                    <a:p>
                      <a:pPr>
                        <a:buFont typeface="Arial"/>
                        <a:buChar char="•"/>
                      </a:pPr>
                      <a:r>
                        <a:rPr lang="ru-RU" sz="1000" b="1" u="none" strike="noStrike" dirty="0">
                          <a:latin typeface="Arial"/>
                        </a:rPr>
                        <a:t>способность планировать свою деятельность во времени;</a:t>
                      </a:r>
                    </a:p>
                    <a:p>
                      <a:pPr>
                        <a:buFont typeface="Arial"/>
                        <a:buChar char="•"/>
                      </a:pPr>
                      <a:r>
                        <a:rPr lang="ru-RU" sz="1000" b="1" u="none" strike="noStrike" dirty="0" err="1">
                          <a:latin typeface="Arial"/>
                        </a:rPr>
                        <a:t>экстравертированность</a:t>
                      </a:r>
                      <a:r>
                        <a:rPr lang="ru-RU" sz="1000" b="1" u="none" strike="noStrike" dirty="0">
                          <a:latin typeface="Arial"/>
                        </a:rPr>
                        <a:t> (ориентация на взаимодействие с людьми, общительность);</a:t>
                      </a:r>
                    </a:p>
                    <a:p>
                      <a:pPr>
                        <a:buFont typeface="Arial"/>
                        <a:buChar char="•"/>
                      </a:pPr>
                      <a:r>
                        <a:rPr lang="ru-RU" sz="1000" b="1" u="none" strike="noStrike" dirty="0">
                          <a:latin typeface="Arial"/>
                        </a:rPr>
                        <a:t>обонятельная чувствительность;</a:t>
                      </a:r>
                    </a:p>
                    <a:p>
                      <a:pPr>
                        <a:buFont typeface="Arial"/>
                        <a:buChar char="•"/>
                      </a:pPr>
                      <a:r>
                        <a:rPr lang="ru-RU" sz="1000" b="1" u="none" strike="noStrike" dirty="0">
                          <a:latin typeface="Arial"/>
                        </a:rPr>
                        <a:t>способность к распознаванию небольших отклонений параметров технологических процессов от заданных значений по визуальным признакам;</a:t>
                      </a:r>
                    </a:p>
                    <a:p>
                      <a:pPr>
                        <a:buFont typeface="Arial"/>
                        <a:buChar char="•"/>
                      </a:pPr>
                      <a:r>
                        <a:rPr lang="ru-RU" sz="1000" b="1" u="none" strike="noStrike" dirty="0">
                          <a:latin typeface="Arial"/>
                        </a:rPr>
                        <a:t>хорошее цветовое восприятие;</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способность к образному представлению предметов, процессов и явлений;</a:t>
                      </a:r>
                    </a:p>
                  </a:txBody>
                  <a:tcPr marL="28575" marR="28575" marT="28575" marB="28575" anchor="ctr"/>
                </a:tc>
                <a:tc>
                  <a:txBody>
                    <a:bodyPr/>
                    <a:lstStyle/>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предметность (объекты реального мира и их признаки) мышления;</a:t>
                      </a:r>
                    </a:p>
                    <a:p>
                      <a:pPr>
                        <a:buFont typeface="Arial"/>
                        <a:buChar char="•"/>
                      </a:pPr>
                      <a:r>
                        <a:rPr lang="ru-RU" sz="1000" b="1" u="none" strike="noStrike" dirty="0">
                          <a:latin typeface="Arial"/>
                        </a:rPr>
                        <a:t>долговременная память;</a:t>
                      </a:r>
                    </a:p>
                    <a:p>
                      <a:pPr>
                        <a:buFont typeface="Arial"/>
                        <a:buChar char="•"/>
                      </a:pPr>
                      <a:r>
                        <a:rPr lang="ru-RU" sz="1000" b="1" u="none" strike="noStrike" dirty="0">
                          <a:latin typeface="Arial"/>
                        </a:rPr>
                        <a:t>сенсорная память ("</a:t>
                      </a:r>
                      <a:r>
                        <a:rPr lang="ru-RU" sz="1000" b="1" u="none" strike="noStrike" dirty="0" err="1">
                          <a:latin typeface="Arial"/>
                        </a:rPr>
                        <a:t>память</a:t>
                      </a:r>
                      <a:r>
                        <a:rPr lang="ru-RU" sz="1000" b="1" u="none" strike="noStrike" dirty="0">
                          <a:latin typeface="Arial"/>
                        </a:rPr>
                        <a:t> чувств");</a:t>
                      </a:r>
                    </a:p>
                    <a:p>
                      <a:pPr>
                        <a:buFont typeface="Arial"/>
                        <a:buChar char="•"/>
                      </a:pPr>
                      <a:r>
                        <a:rPr lang="ru-RU" sz="1000" b="1" u="none" strike="noStrike" dirty="0">
                          <a:latin typeface="Arial"/>
                        </a:rPr>
                        <a:t>хорошая координация движений;</a:t>
                      </a:r>
                    </a:p>
                    <a:p>
                      <a:pPr>
                        <a:buFont typeface="Arial"/>
                        <a:buChar char="•"/>
                      </a:pPr>
                      <a:r>
                        <a:rPr lang="ru-RU" sz="1000" b="1" u="none" strike="noStrike" dirty="0">
                          <a:latin typeface="Arial"/>
                        </a:rPr>
                        <a:t>твердость руки, устойчивость кистей рук (низкий тремор);</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выносливость к эмоциональным нагрузкам;</a:t>
                      </a:r>
                    </a:p>
                    <a:p>
                      <a:pPr>
                        <a:buFont typeface="Arial"/>
                        <a:buChar char="•"/>
                      </a:pPr>
                      <a:r>
                        <a:rPr lang="ru-RU" sz="1000" b="1" u="none" strike="noStrike" dirty="0">
                          <a:latin typeface="Arial"/>
                        </a:rPr>
                        <a:t>организаторские способности;</a:t>
                      </a:r>
                    </a:p>
                    <a:p>
                      <a:pPr>
                        <a:buFont typeface="Arial"/>
                        <a:buChar char="•"/>
                      </a:pPr>
                      <a:r>
                        <a:rPr lang="ru-RU" sz="1000" b="1" u="none" strike="noStrike" dirty="0">
                          <a:latin typeface="Arial"/>
                        </a:rPr>
                        <a:t>склонность к работе с документацией;</a:t>
                      </a:r>
                    </a:p>
                    <a:p>
                      <a:pPr>
                        <a:buFont typeface="Arial"/>
                        <a:buChar char="•"/>
                      </a:pPr>
                      <a:r>
                        <a:rPr lang="ru-RU" sz="1000" b="1" u="none" strike="noStrike" dirty="0">
                          <a:latin typeface="Arial"/>
                        </a:rPr>
                        <a:t>способность устанавливать контакты с людьми;</a:t>
                      </a:r>
                    </a:p>
                    <a:p>
                      <a:pPr>
                        <a:buFont typeface="Arial"/>
                        <a:buChar char="•"/>
                      </a:pPr>
                      <a:r>
                        <a:rPr lang="ru-RU" sz="1000" b="1" u="none" strike="noStrike" dirty="0">
                          <a:latin typeface="Arial"/>
                        </a:rPr>
                        <a:t>умение правильно и эффективно распределять время;</a:t>
                      </a:r>
                    </a:p>
                    <a:p>
                      <a:pPr>
                        <a:buFont typeface="Arial"/>
                        <a:buChar char="•"/>
                      </a:pPr>
                      <a:r>
                        <a:rPr lang="ru-RU" sz="1000" b="1" u="none" strike="noStrike" dirty="0">
                          <a:latin typeface="Arial"/>
                        </a:rPr>
                        <a:t>умение предвидеть результат;</a:t>
                      </a:r>
                    </a:p>
                    <a:p>
                      <a:pPr>
                        <a:buFont typeface="Arial"/>
                        <a:buChar char="•"/>
                      </a:pPr>
                      <a:r>
                        <a:rPr lang="ru-RU" sz="1000" b="1" u="none" strike="noStrike" dirty="0">
                          <a:latin typeface="Arial"/>
                        </a:rPr>
                        <a:t>умение работать в команде.</a:t>
                      </a:r>
                    </a:p>
                  </a:txBody>
                  <a:tcPr marL="28575" marR="28575" marT="28575" marB="28575" anchor="ctr"/>
                </a:tc>
              </a:tr>
              <a:tr h="123410">
                <a:tc gridSpan="2">
                  <a:txBody>
                    <a:bodyPr/>
                    <a:lstStyle/>
                    <a:p>
                      <a:pPr algn="ctr"/>
                      <a:r>
                        <a:rPr lang="ru-RU" sz="1200" b="1" dirty="0">
                          <a:latin typeface="Verdana"/>
                        </a:rPr>
                        <a:t>Заболевания, противопоказанные для профессии "Фармацевт":</a:t>
                      </a:r>
                      <a:endParaRPr lang="ru-RU" sz="1200" dirty="0">
                        <a:latin typeface="Verdana"/>
                      </a:endParaRPr>
                    </a:p>
                  </a:txBody>
                  <a:tcPr marL="28575" marR="28575" marT="28575" marB="28575" anchor="ctr"/>
                </a:tc>
                <a:tc hMerge="1">
                  <a:txBody>
                    <a:bodyPr/>
                    <a:lstStyle/>
                    <a:p>
                      <a:endParaRPr lang="ru-RU"/>
                    </a:p>
                  </a:txBody>
                  <a:tcPr/>
                </a:tc>
              </a:tr>
              <a:tr h="489983">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расстройства слуха;</a:t>
                      </a:r>
                    </a:p>
                  </a:txBody>
                  <a:tcPr marL="28575" marR="28575" marT="28575" marB="28575" anchor="ctr"/>
                </a:tc>
                <a:tc>
                  <a:txBody>
                    <a:bodyPr/>
                    <a:lstStyle/>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дрожание рук;</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аллергии;</a:t>
                      </a:r>
                    </a:p>
                    <a:p>
                      <a:pPr>
                        <a:buFont typeface="Arial"/>
                        <a:buChar char="•"/>
                      </a:pPr>
                      <a:r>
                        <a:rPr lang="ru-RU" sz="1000" b="1" u="none" strike="noStrike" dirty="0">
                          <a:latin typeface="Arial"/>
                        </a:rPr>
                        <a:t>кожные заболевания.</a:t>
                      </a:r>
                    </a:p>
                  </a:txBody>
                  <a:tcPr marL="28575" marR="28575" marT="28575" marB="28575" anchor="ctr"/>
                </a:tc>
              </a:tr>
              <a:tr h="246820">
                <a:tc gridSpan="2">
                  <a:txBody>
                    <a:bodyPr/>
                    <a:lstStyle/>
                    <a:p>
                      <a:r>
                        <a:rPr lang="ru-RU" sz="1200" b="1" dirty="0">
                          <a:latin typeface="Verdana"/>
                        </a:rPr>
                        <a:t>Уровень образования профессии "Фармацевт"</a:t>
                      </a:r>
                      <a:endParaRPr lang="ru-RU" sz="1200" dirty="0">
                        <a:latin typeface="Verdana"/>
                      </a:endParaRPr>
                    </a:p>
                    <a:p>
                      <a:r>
                        <a:rPr lang="ru-RU" sz="1000" dirty="0">
                          <a:latin typeface="Verdana"/>
                        </a:rPr>
                        <a:t>Для овладения профессией "Фармацевт" необходимо среднее или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a:t>Физик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539552" y="548680"/>
          <a:ext cx="8229600" cy="6027558"/>
        </p:xfrm>
        <a:graphic>
          <a:graphicData uri="http://schemas.openxmlformats.org/drawingml/2006/table">
            <a:tbl>
              <a:tblPr firstRow="1" bandRow="1">
                <a:tableStyleId>{5C22544A-7EE6-4342-B048-85BDC9FD1C3A}</a:tableStyleId>
              </a:tblPr>
              <a:tblGrid>
                <a:gridCol w="4114800"/>
                <a:gridCol w="4114800"/>
              </a:tblGrid>
              <a:tr h="297862">
                <a:tc gridSpan="2">
                  <a:txBody>
                    <a:bodyPr/>
                    <a:lstStyle/>
                    <a:p>
                      <a:r>
                        <a:rPr lang="ru-RU" sz="1200" b="1" i="0" kern="1200" dirty="0" smtClean="0">
                          <a:solidFill>
                            <a:schemeClr val="lt1"/>
                          </a:solidFill>
                          <a:latin typeface="+mn-lt"/>
                          <a:ea typeface="+mn-ea"/>
                          <a:cs typeface="+mn-cs"/>
                        </a:rPr>
                        <a:t>Назначение профессии "Физик":</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изучение и построение математических моделей, выявление новых законов и закономерностей физической реальности. </a:t>
                      </a:r>
                      <a:endParaRPr lang="ru-RU" sz="1000" dirty="0"/>
                    </a:p>
                  </a:txBody>
                  <a:tcPr/>
                </a:tc>
                <a:tc hMerge="1">
                  <a:txBody>
                    <a:bodyPr/>
                    <a:lstStyle/>
                    <a:p>
                      <a:endParaRPr lang="ru-RU" dirty="0"/>
                    </a:p>
                  </a:txBody>
                  <a:tcPr/>
                </a:tc>
              </a:tr>
              <a:tr h="870672">
                <a:tc gridSpan="2">
                  <a:txBody>
                    <a:bodyPr/>
                    <a:lstStyle/>
                    <a:p>
                      <a:r>
                        <a:rPr lang="ru-RU" sz="1200" b="1" i="0" kern="1200" dirty="0" smtClean="0">
                          <a:solidFill>
                            <a:schemeClr val="dk1"/>
                          </a:solidFill>
                          <a:latin typeface="+mn-lt"/>
                          <a:ea typeface="+mn-ea"/>
                          <a:cs typeface="+mn-cs"/>
                        </a:rPr>
                        <a:t>Основные решаемые задачи профессии "Физик":</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изучение физического явления;</a:t>
                      </a:r>
                    </a:p>
                    <a:p>
                      <a:r>
                        <a:rPr lang="ru-RU" sz="1000" b="1" i="0" u="none" strike="noStrike" kern="1200" dirty="0" smtClean="0">
                          <a:solidFill>
                            <a:schemeClr val="dk1"/>
                          </a:solidFill>
                          <a:latin typeface="+mn-lt"/>
                          <a:ea typeface="+mn-ea"/>
                          <a:cs typeface="+mn-cs"/>
                        </a:rPr>
                        <a:t>выдвижение гипотез;</a:t>
                      </a:r>
                    </a:p>
                    <a:p>
                      <a:r>
                        <a:rPr lang="ru-RU" sz="1000" b="1" i="0" u="none" strike="noStrike" kern="1200" dirty="0" smtClean="0">
                          <a:solidFill>
                            <a:schemeClr val="dk1"/>
                          </a:solidFill>
                          <a:latin typeface="+mn-lt"/>
                          <a:ea typeface="+mn-ea"/>
                          <a:cs typeface="+mn-cs"/>
                        </a:rPr>
                        <a:t>описание физических процессов с помощью математического аппарата;</a:t>
                      </a:r>
                    </a:p>
                    <a:p>
                      <a:r>
                        <a:rPr lang="ru-RU" sz="1000" b="1" i="0" u="none" strike="noStrike" kern="1200" dirty="0" smtClean="0">
                          <a:solidFill>
                            <a:schemeClr val="dk1"/>
                          </a:solidFill>
                          <a:latin typeface="+mn-lt"/>
                          <a:ea typeface="+mn-ea"/>
                          <a:cs typeface="+mn-cs"/>
                        </a:rPr>
                        <a:t>доказательство выдвинутых гипотез (разработка плана эксперимента;</a:t>
                      </a:r>
                    </a:p>
                    <a:p>
                      <a:r>
                        <a:rPr lang="ru-RU" sz="1000" b="1" i="0" u="none" strike="noStrike" kern="1200" dirty="0" smtClean="0">
                          <a:solidFill>
                            <a:schemeClr val="dk1"/>
                          </a:solidFill>
                          <a:latin typeface="+mn-lt"/>
                          <a:ea typeface="+mn-ea"/>
                          <a:cs typeface="+mn-cs"/>
                        </a:rPr>
                        <a:t>проведение экспериментальных исследований, обработка первичной информации, анализ результатов);</a:t>
                      </a:r>
                    </a:p>
                    <a:p>
                      <a:r>
                        <a:rPr lang="ru-RU" sz="1000" b="1" i="0" u="none" strike="noStrike" kern="1200" dirty="0" smtClean="0">
                          <a:solidFill>
                            <a:schemeClr val="dk1"/>
                          </a:solidFill>
                          <a:latin typeface="+mn-lt"/>
                          <a:ea typeface="+mn-ea"/>
                          <a:cs typeface="+mn-cs"/>
                        </a:rPr>
                        <a:t>выработка выводов исследования.</a:t>
                      </a:r>
                    </a:p>
                  </a:txBody>
                  <a:tcPr/>
                </a:tc>
                <a:tc hMerge="1">
                  <a:txBody>
                    <a:bodyPr/>
                    <a:lstStyle/>
                    <a:p>
                      <a:endParaRPr lang="ru-RU" dirty="0"/>
                    </a:p>
                  </a:txBody>
                  <a:tcPr/>
                </a:tc>
              </a:tr>
              <a:tr h="232479">
                <a:tc gridSpan="2">
                  <a:txBody>
                    <a:bodyPr/>
                    <a:lstStyle/>
                    <a:p>
                      <a:pPr algn="ctr"/>
                      <a:r>
                        <a:rPr lang="ru-RU" sz="1200" b="1" dirty="0">
                          <a:latin typeface="Verdana"/>
                        </a:rPr>
                        <a:t>Профессионально–важные качества профессии "Физик":</a:t>
                      </a:r>
                      <a:endParaRPr lang="ru-RU" sz="1200" dirty="0">
                        <a:latin typeface="Verdana"/>
                      </a:endParaRPr>
                    </a:p>
                  </a:txBody>
                  <a:tcPr marL="28575" marR="28575" marT="28575" marB="28575" anchor="ctr"/>
                </a:tc>
                <a:tc hMerge="1">
                  <a:txBody>
                    <a:bodyPr/>
                    <a:lstStyle/>
                    <a:p>
                      <a:endParaRPr lang="ru-RU"/>
                    </a:p>
                  </a:txBody>
                  <a:tcPr/>
                </a:tc>
              </a:tr>
              <a:tr h="2219642">
                <a:tc>
                  <a:txBody>
                    <a:bodyPr/>
                    <a:lstStyle/>
                    <a:p>
                      <a:pPr>
                        <a:buFont typeface="Arial"/>
                        <a:buChar char="•"/>
                      </a:pPr>
                      <a:r>
                        <a:rPr lang="ru-RU" sz="1000" b="1" u="none" strike="noStrike" dirty="0">
                          <a:latin typeface="Arial"/>
                        </a:rPr>
                        <a:t>организованность, самодисциплина;</a:t>
                      </a:r>
                    </a:p>
                    <a:p>
                      <a:pPr>
                        <a:buFont typeface="Arial"/>
                        <a:buChar char="•"/>
                      </a:pPr>
                      <a:r>
                        <a:rPr lang="ru-RU" sz="1000" b="1" u="none" strike="noStrike" dirty="0">
                          <a:latin typeface="Arial"/>
                        </a:rPr>
                        <a:t>самодостаточность (ориентация на собственные силы, уверенность в себе, чувство </a:t>
                      </a:r>
                      <a:r>
                        <a:rPr lang="ru-RU" sz="1000" b="1" u="none" strike="noStrike" dirty="0" err="1">
                          <a:latin typeface="Arial"/>
                        </a:rPr>
                        <a:t>самоэффективности</a:t>
                      </a:r>
                      <a:r>
                        <a:rPr lang="ru-RU" sz="1000" b="1" u="none" strike="noStrike" dirty="0">
                          <a:latin typeface="Arial"/>
                        </a:rPr>
                        <a:t>);</a:t>
                      </a:r>
                    </a:p>
                    <a:p>
                      <a:pPr>
                        <a:buFont typeface="Arial"/>
                        <a:buChar char="•"/>
                      </a:pPr>
                      <a:r>
                        <a:rPr lang="ru-RU" sz="1000" b="1" u="none" strike="noStrike" dirty="0">
                          <a:latin typeface="Arial"/>
                        </a:rPr>
                        <a:t>самокритичность;</a:t>
                      </a:r>
                    </a:p>
                    <a:p>
                      <a:pPr>
                        <a:buFont typeface="Arial"/>
                        <a:buChar char="•"/>
                      </a:pPr>
                      <a:r>
                        <a:rPr lang="ru-RU" sz="1000" b="1" u="none" strike="noStrike" dirty="0">
                          <a:latin typeface="Arial"/>
                        </a:rPr>
                        <a:t>способность аргументировано отстаивать свое мнение;</a:t>
                      </a:r>
                    </a:p>
                    <a:p>
                      <a:pPr>
                        <a:buFont typeface="Arial"/>
                        <a:buChar char="•"/>
                      </a:pPr>
                      <a:r>
                        <a:rPr lang="ru-RU" sz="1000" b="1" u="none" strike="noStrike" dirty="0">
                          <a:latin typeface="Arial"/>
                        </a:rPr>
                        <a:t>стремление к профессиональному совершенству;</a:t>
                      </a:r>
                    </a:p>
                    <a:p>
                      <a:pPr>
                        <a:buFont typeface="Arial"/>
                        <a:buChar char="•"/>
                      </a:pPr>
                      <a:r>
                        <a:rPr lang="ru-RU" sz="1000" b="1" u="none" strike="noStrike" dirty="0">
                          <a:latin typeface="Arial"/>
                        </a:rPr>
                        <a:t>трудолюбие;</a:t>
                      </a:r>
                    </a:p>
                    <a:p>
                      <a:pPr>
                        <a:buFont typeface="Arial"/>
                        <a:buChar char="•"/>
                      </a:pPr>
                      <a:r>
                        <a:rPr lang="ru-RU" sz="1000" b="1" u="none" strike="noStrike" dirty="0">
                          <a:latin typeface="Arial"/>
                        </a:rPr>
                        <a:t>уверенность в себе;</a:t>
                      </a:r>
                    </a:p>
                    <a:p>
                      <a:pPr>
                        <a:buFont typeface="Arial"/>
                        <a:buChar char="•"/>
                      </a:pPr>
                      <a:r>
                        <a:rPr lang="ru-RU" sz="1000" b="1" u="none" strike="noStrike" dirty="0">
                          <a:latin typeface="Arial"/>
                        </a:rPr>
                        <a:t>целеустремленность;</a:t>
                      </a:r>
                    </a:p>
                    <a:p>
                      <a:pPr>
                        <a:buFont typeface="Arial"/>
                        <a:buChar char="•"/>
                      </a:pPr>
                      <a:r>
                        <a:rPr lang="ru-RU" sz="1000" b="1" u="none" strike="noStrike" dirty="0">
                          <a:latin typeface="Arial"/>
                        </a:rPr>
                        <a:t>помехоустойчивость внимания;</a:t>
                      </a:r>
                    </a:p>
                    <a:p>
                      <a:pPr>
                        <a:buFont typeface="Arial"/>
                        <a:buChar char="•"/>
                      </a:pPr>
                      <a:r>
                        <a:rPr lang="ru-RU" sz="1000" b="1" u="none" strike="noStrike" dirty="0">
                          <a:latin typeface="Arial"/>
                        </a:rPr>
                        <a:t>умение подмечать незначительные (малозаметные) изменения в исследуемом объекте, в показаниях приборов;</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a:latin typeface="Arial"/>
                        </a:rPr>
                        <a:t>способность к созданию образа по словесному описанию;</a:t>
                      </a:r>
                    </a:p>
                    <a:p>
                      <a:pPr>
                        <a:buFont typeface="Arial"/>
                        <a:buChar char="•"/>
                      </a:pPr>
                      <a:r>
                        <a:rPr lang="ru-RU" sz="1000" b="1" u="none" strike="noStrike" dirty="0">
                          <a:latin typeface="Arial"/>
                        </a:rPr>
                        <a:t>способность к пространственному воображению;</a:t>
                      </a:r>
                    </a:p>
                  </a:txBody>
                  <a:tcPr marL="28575" marR="28575" marT="28575" marB="28575" anchor="ctr"/>
                </a:tc>
                <a:tc>
                  <a:txBody>
                    <a:bodyPr/>
                    <a:lstStyle/>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интуитивное мышление;</a:t>
                      </a:r>
                    </a:p>
                    <a:p>
                      <a:pPr>
                        <a:buFont typeface="Arial"/>
                        <a:buChar char="•"/>
                      </a:pPr>
                      <a:r>
                        <a:rPr lang="ru-RU" sz="1000" b="1" u="none" strike="noStrike" dirty="0">
                          <a:latin typeface="Arial"/>
                        </a:rPr>
                        <a:t>логичность мышления;</a:t>
                      </a:r>
                    </a:p>
                    <a:p>
                      <a:pPr>
                        <a:buFont typeface="Arial"/>
                        <a:buChar char="•"/>
                      </a:pPr>
                      <a:r>
                        <a:rPr lang="ru-RU" sz="1000" b="1" u="none" strike="noStrike" dirty="0">
                          <a:latin typeface="Arial"/>
                        </a:rPr>
                        <a:t>математическое мышление;</a:t>
                      </a:r>
                    </a:p>
                    <a:p>
                      <a:pPr>
                        <a:buFont typeface="Arial"/>
                        <a:buChar char="•"/>
                      </a:pPr>
                      <a:r>
                        <a:rPr lang="ru-RU" sz="1000" b="1" u="none" strike="noStrike" dirty="0">
                          <a:latin typeface="Arial"/>
                        </a:rPr>
                        <a:t>предметность (объекты реального мира и их признаки) мышления;</a:t>
                      </a:r>
                    </a:p>
                    <a:p>
                      <a:pPr>
                        <a:buFont typeface="Arial"/>
                        <a:buChar char="•"/>
                      </a:pPr>
                      <a:r>
                        <a:rPr lang="ru-RU" sz="1000" b="1" u="none" strike="noStrike" dirty="0">
                          <a:latin typeface="Arial"/>
                        </a:rPr>
                        <a:t>стратегическое мышление;</a:t>
                      </a:r>
                    </a:p>
                    <a:p>
                      <a:pPr>
                        <a:buFont typeface="Arial"/>
                        <a:buChar char="•"/>
                      </a:pPr>
                      <a:r>
                        <a:rPr lang="ru-RU" sz="1000" b="1" u="none" strike="noStrike" dirty="0">
                          <a:latin typeface="Arial"/>
                        </a:rPr>
                        <a:t>хорошо развитые </a:t>
                      </a:r>
                      <a:r>
                        <a:rPr lang="ru-RU" sz="1000" b="1" u="none" strike="noStrike" dirty="0" err="1">
                          <a:latin typeface="Arial"/>
                        </a:rPr>
                        <a:t>мнемические</a:t>
                      </a:r>
                      <a:r>
                        <a:rPr lang="ru-RU" sz="1000" b="1" u="none" strike="noStrike" dirty="0">
                          <a:latin typeface="Arial"/>
                        </a:rPr>
                        <a:t> способности (свойства памяти);</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упорство;</a:t>
                      </a:r>
                    </a:p>
                    <a:p>
                      <a:pPr>
                        <a:buFont typeface="Arial"/>
                        <a:buChar char="•"/>
                      </a:pPr>
                      <a:r>
                        <a:rPr lang="ru-RU" sz="1000" b="1" u="none" strike="noStrike" dirty="0">
                          <a:latin typeface="Arial"/>
                        </a:rPr>
                        <a:t>усидчивость;</a:t>
                      </a:r>
                    </a:p>
                    <a:p>
                      <a:pPr>
                        <a:buFont typeface="Arial"/>
                        <a:buChar char="•"/>
                      </a:pPr>
                      <a:r>
                        <a:rPr lang="ru-RU" sz="1000" b="1" u="none" strike="noStrike" dirty="0">
                          <a:latin typeface="Arial"/>
                        </a:rPr>
                        <a:t>навыки письменного изложения информации;</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способность к абстрагированию;</a:t>
                      </a:r>
                    </a:p>
                    <a:p>
                      <a:pPr>
                        <a:buFont typeface="Arial"/>
                        <a:buChar char="•"/>
                      </a:pPr>
                      <a:r>
                        <a:rPr lang="ru-RU" sz="1000" b="1" u="none" strike="noStrike" dirty="0">
                          <a:latin typeface="Arial"/>
                        </a:rPr>
                        <a:t>склонность к конструированию и проектированию;</a:t>
                      </a:r>
                    </a:p>
                    <a:p>
                      <a:pPr>
                        <a:buFont typeface="Arial"/>
                        <a:buChar char="•"/>
                      </a:pPr>
                      <a:r>
                        <a:rPr lang="ru-RU" sz="1000" b="1" u="none" strike="noStrike" dirty="0">
                          <a:latin typeface="Arial"/>
                        </a:rPr>
                        <a:t>творческие способности;</a:t>
                      </a:r>
                    </a:p>
                    <a:p>
                      <a:pPr>
                        <a:buFont typeface="Arial"/>
                        <a:buChar char="•"/>
                      </a:pPr>
                      <a:r>
                        <a:rPr lang="ru-RU" sz="1000" b="1" u="none" strike="noStrike" dirty="0">
                          <a:latin typeface="Arial"/>
                        </a:rPr>
                        <a:t>умение предвидеть результат.</a:t>
                      </a:r>
                    </a:p>
                  </a:txBody>
                  <a:tcPr marL="28575" marR="28575" marT="28575" marB="28575" anchor="ctr"/>
                </a:tc>
              </a:tr>
              <a:tr h="232479">
                <a:tc gridSpan="2">
                  <a:txBody>
                    <a:bodyPr/>
                    <a:lstStyle/>
                    <a:p>
                      <a:pPr algn="ctr"/>
                      <a:r>
                        <a:rPr lang="ru-RU" sz="1200" b="1" dirty="0">
                          <a:latin typeface="Verdana"/>
                        </a:rPr>
                        <a:t>Заболевания, противопоказанные для профессии "Физик":</a:t>
                      </a:r>
                      <a:endParaRPr lang="ru-RU" sz="1200" dirty="0">
                        <a:latin typeface="Verdana"/>
                      </a:endParaRPr>
                    </a:p>
                  </a:txBody>
                  <a:tcPr marL="28575" marR="28575" marT="28575" marB="28575" anchor="ctr"/>
                </a:tc>
                <a:tc hMerge="1">
                  <a:txBody>
                    <a:bodyPr/>
                    <a:lstStyle/>
                    <a:p>
                      <a:endParaRPr lang="ru-RU"/>
                    </a:p>
                  </a:txBody>
                  <a:tcPr/>
                </a:tc>
              </a:tr>
              <a:tr h="386647">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расстройства речи;</a:t>
                      </a:r>
                    </a:p>
                  </a:txBody>
                  <a:tcPr marL="28575" marR="28575" marT="28575" marB="28575" anchor="ctr"/>
                </a:tc>
                <a:tc>
                  <a:txBody>
                    <a:bodyPr/>
                    <a:lstStyle/>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txBody>
                  <a:tcPr marL="28575" marR="28575" marT="28575" marB="28575" anchor="ctr"/>
                </a:tc>
              </a:tr>
              <a:tr h="464958">
                <a:tc gridSpan="2">
                  <a:txBody>
                    <a:bodyPr/>
                    <a:lstStyle/>
                    <a:p>
                      <a:r>
                        <a:rPr lang="ru-RU" sz="1200" b="1" dirty="0">
                          <a:latin typeface="Verdana"/>
                        </a:rPr>
                        <a:t>Уровень образования профессии "Физик"</a:t>
                      </a:r>
                      <a:endParaRPr lang="ru-RU" sz="1200" dirty="0">
                        <a:latin typeface="Verdana"/>
                      </a:endParaRPr>
                    </a:p>
                    <a:p>
                      <a:r>
                        <a:rPr lang="ru-RU" sz="1000" dirty="0">
                          <a:latin typeface="Verdana"/>
                        </a:rPr>
                        <a:t>Для овладения профессией "Физик" необходимо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a:t>Физиолог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476672"/>
          <a:ext cx="8229600" cy="626110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200" b="1" i="0" kern="1200" dirty="0" smtClean="0">
                          <a:solidFill>
                            <a:schemeClr val="lt1"/>
                          </a:solidFill>
                          <a:latin typeface="+mn-lt"/>
                          <a:ea typeface="+mn-ea"/>
                          <a:cs typeface="+mn-cs"/>
                        </a:rPr>
                        <a:t>Назначение профессии "Физиолог":</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изучение жизнедеятельности организмов, процессов, протекающих в их системах, органах, тканях, клетках и их структурных элементах, регуляции функций. </a:t>
                      </a:r>
                      <a:endParaRPr lang="ru-RU" sz="1000" dirty="0"/>
                    </a:p>
                  </a:txBody>
                  <a:tcPr/>
                </a:tc>
                <a:tc hMerge="1">
                  <a:txBody>
                    <a:bodyPr/>
                    <a:lstStyle/>
                    <a:p>
                      <a:endParaRPr lang="ru-RU" dirty="0"/>
                    </a:p>
                  </a:txBody>
                  <a:tcPr/>
                </a:tc>
              </a:tr>
              <a:tr h="370840">
                <a:tc gridSpan="2">
                  <a:txBody>
                    <a:bodyPr/>
                    <a:lstStyle/>
                    <a:p>
                      <a:r>
                        <a:rPr lang="ru-RU" sz="1200" b="1" i="0" kern="1200" dirty="0" smtClean="0">
                          <a:solidFill>
                            <a:schemeClr val="dk1"/>
                          </a:solidFill>
                          <a:latin typeface="+mn-lt"/>
                          <a:ea typeface="+mn-ea"/>
                          <a:cs typeface="+mn-cs"/>
                        </a:rPr>
                        <a:t>Основные решаемые задачи профессии "Физиолог":</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проведение научных исследований в области физиологии растений, животных и человека (сбор и подготовка научных материалов, квалифицированная постановка экспериментов, проведение полевых исследований, обработка результатов полевых и экспериментальных исследований);</a:t>
                      </a:r>
                    </a:p>
                    <a:p>
                      <a:r>
                        <a:rPr lang="ru-RU" sz="1000" b="1" i="0" u="none" strike="noStrike" kern="1200" dirty="0" smtClean="0">
                          <a:solidFill>
                            <a:schemeClr val="dk1"/>
                          </a:solidFill>
                          <a:latin typeface="+mn-lt"/>
                          <a:ea typeface="+mn-ea"/>
                          <a:cs typeface="+mn-cs"/>
                        </a:rPr>
                        <a:t>научно–производственная и организационная деятельность;</a:t>
                      </a:r>
                    </a:p>
                    <a:p>
                      <a:r>
                        <a:rPr lang="ru-RU" sz="1000" b="1" i="0" u="none" strike="noStrike" kern="1200" dirty="0" smtClean="0">
                          <a:solidFill>
                            <a:schemeClr val="dk1"/>
                          </a:solidFill>
                          <a:latin typeface="+mn-lt"/>
                          <a:ea typeface="+mn-ea"/>
                          <a:cs typeface="+mn-cs"/>
                        </a:rPr>
                        <a:t>педагогическая деятельность преподавание в средней и высшей школе;</a:t>
                      </a:r>
                    </a:p>
                    <a:p>
                      <a:r>
                        <a:rPr lang="ru-RU" sz="1000" b="1" i="0" u="none" strike="noStrike" kern="1200" dirty="0" smtClean="0">
                          <a:solidFill>
                            <a:schemeClr val="dk1"/>
                          </a:solidFill>
                          <a:latin typeface="+mn-lt"/>
                          <a:ea typeface="+mn-ea"/>
                          <a:cs typeface="+mn-cs"/>
                        </a:rPr>
                        <a:t>осуществление просветительской деятельности в области биологии и экологии.</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370840">
                <a:tc gridSpan="2">
                  <a:txBody>
                    <a:bodyPr/>
                    <a:lstStyle/>
                    <a:p>
                      <a:pPr algn="ctr"/>
                      <a:r>
                        <a:rPr lang="ru-RU" sz="1200" b="1" dirty="0">
                          <a:latin typeface="Verdana"/>
                        </a:rPr>
                        <a:t>Профессионально–важные качества профессии "Физиолог":</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dirty="0">
                          <a:latin typeface="Arial"/>
                        </a:rPr>
                        <a:t>аккуратность;</a:t>
                      </a:r>
                    </a:p>
                    <a:p>
                      <a:pPr>
                        <a:buFont typeface="Arial"/>
                        <a:buChar char="•"/>
                      </a:pPr>
                      <a:r>
                        <a:rPr lang="ru-RU" sz="1000" b="1" u="none" strike="noStrike" dirty="0">
                          <a:latin typeface="Arial"/>
                        </a:rPr>
                        <a:t>предусмотрительность;</a:t>
                      </a:r>
                    </a:p>
                    <a:p>
                      <a:pPr>
                        <a:buFont typeface="Arial"/>
                        <a:buChar char="•"/>
                      </a:pPr>
                      <a:r>
                        <a:rPr lang="ru-RU" sz="1000" b="1" u="none" strike="noStrike" dirty="0">
                          <a:latin typeface="Arial"/>
                        </a:rPr>
                        <a:t>педантичность;</a:t>
                      </a:r>
                    </a:p>
                    <a:p>
                      <a:pPr>
                        <a:buFont typeface="Arial"/>
                        <a:buChar char="•"/>
                      </a:pPr>
                      <a:r>
                        <a:rPr lang="ru-RU" sz="1000" b="1" u="none" strike="noStrike" dirty="0">
                          <a:latin typeface="Arial"/>
                        </a:rPr>
                        <a:t>способность планировать свою деятельность во времени;</a:t>
                      </a:r>
                    </a:p>
                    <a:p>
                      <a:pPr>
                        <a:buFont typeface="Arial"/>
                        <a:buChar char="•"/>
                      </a:pPr>
                      <a:r>
                        <a:rPr lang="ru-RU" sz="1000" b="1" u="none" strike="noStrike" dirty="0">
                          <a:latin typeface="Arial"/>
                        </a:rPr>
                        <a:t>стремление к профессиональному совершенству;</a:t>
                      </a:r>
                    </a:p>
                    <a:p>
                      <a:pPr>
                        <a:buFont typeface="Arial"/>
                        <a:buChar char="•"/>
                      </a:pPr>
                      <a:r>
                        <a:rPr lang="ru-RU" sz="1000" b="1" u="none" strike="noStrike" dirty="0">
                          <a:latin typeface="Arial"/>
                        </a:rPr>
                        <a:t>хорошо развитые свойства ощущений и восприятия (зрение, слух, обоняние, осязание);</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концентрированность внимания;</a:t>
                      </a:r>
                    </a:p>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способность к созданию образа по словесному описанию;</a:t>
                      </a:r>
                    </a:p>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a:latin typeface="Arial"/>
                        </a:rPr>
                        <a:t>предметность (объекты реального мира и их признаки) мышления;</a:t>
                      </a:r>
                    </a:p>
                  </a:txBody>
                  <a:tcPr marL="28575" marR="28575" marT="28575" marB="28575" anchor="ctr"/>
                </a:tc>
                <a:tc>
                  <a:txBody>
                    <a:bodyPr/>
                    <a:lstStyle/>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логичность мышления;</a:t>
                      </a:r>
                    </a:p>
                    <a:p>
                      <a:pPr>
                        <a:buFont typeface="Arial"/>
                        <a:buChar char="•"/>
                      </a:pPr>
                      <a:r>
                        <a:rPr lang="ru-RU" sz="1000" b="1" u="none" strike="noStrike" dirty="0">
                          <a:latin typeface="Arial"/>
                        </a:rPr>
                        <a:t>долговременная память;</a:t>
                      </a:r>
                    </a:p>
                    <a:p>
                      <a:pPr>
                        <a:buFont typeface="Arial"/>
                        <a:buChar char="•"/>
                      </a:pPr>
                      <a:r>
                        <a:rPr lang="ru-RU" sz="1000" b="1" u="none" strike="noStrike" dirty="0">
                          <a:latin typeface="Arial"/>
                        </a:rPr>
                        <a:t>долговременная память;</a:t>
                      </a:r>
                    </a:p>
                    <a:p>
                      <a:pPr>
                        <a:buFont typeface="Arial"/>
                        <a:buChar char="•"/>
                      </a:pPr>
                      <a:r>
                        <a:rPr lang="ru-RU" sz="1000" b="1" u="none" strike="noStrike" dirty="0">
                          <a:latin typeface="Arial"/>
                        </a:rPr>
                        <a:t>кратковременная память;</a:t>
                      </a:r>
                    </a:p>
                    <a:p>
                      <a:pPr>
                        <a:buFont typeface="Arial"/>
                        <a:buChar char="•"/>
                      </a:pPr>
                      <a:r>
                        <a:rPr lang="ru-RU" sz="1000" b="1" u="none" strike="noStrike" dirty="0">
                          <a:latin typeface="Arial"/>
                        </a:rPr>
                        <a:t>зрительная память;</a:t>
                      </a:r>
                    </a:p>
                    <a:p>
                      <a:pPr>
                        <a:buFont typeface="Arial"/>
                        <a:buChar char="•"/>
                      </a:pPr>
                      <a:r>
                        <a:rPr lang="ru-RU" sz="1000" b="1" u="none" strike="noStrike" dirty="0">
                          <a:latin typeface="Arial"/>
                        </a:rPr>
                        <a:t>твердость руки, устойчивость кистей рук (низкий тремор);</a:t>
                      </a:r>
                    </a:p>
                    <a:p>
                      <a:pPr>
                        <a:buFont typeface="Arial"/>
                        <a:buChar char="•"/>
                      </a:pPr>
                      <a:r>
                        <a:rPr lang="ru-RU" sz="1000" b="1" u="none" strike="noStrike" dirty="0">
                          <a:latin typeface="Arial"/>
                        </a:rPr>
                        <a:t>хорошая координация движений;</a:t>
                      </a:r>
                    </a:p>
                    <a:p>
                      <a:pPr>
                        <a:buFont typeface="Arial"/>
                        <a:buChar char="•"/>
                      </a:pPr>
                      <a:r>
                        <a:rPr lang="ru-RU" sz="1000" b="1" u="none" strike="noStrike" dirty="0">
                          <a:latin typeface="Arial"/>
                        </a:rPr>
                        <a:t>упорство;</a:t>
                      </a:r>
                    </a:p>
                    <a:p>
                      <a:pPr>
                        <a:buFont typeface="Arial"/>
                        <a:buChar char="•"/>
                      </a:pPr>
                      <a:r>
                        <a:rPr lang="ru-RU" sz="1000" b="1" u="none" strike="noStrike" dirty="0">
                          <a:latin typeface="Arial"/>
                        </a:rPr>
                        <a:t>усидчивость;</a:t>
                      </a:r>
                    </a:p>
                    <a:p>
                      <a:pPr>
                        <a:buFont typeface="Arial"/>
                        <a:buChar char="•"/>
                      </a:pPr>
                      <a:r>
                        <a:rPr lang="ru-RU" sz="1000" b="1" u="none" strike="noStrike" dirty="0">
                          <a:latin typeface="Arial"/>
                        </a:rPr>
                        <a:t>навыки письменного изложения информации;</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умение правильно и эффективно распределять время;</a:t>
                      </a:r>
                    </a:p>
                    <a:p>
                      <a:pPr>
                        <a:buFont typeface="Arial"/>
                        <a:buChar char="•"/>
                      </a:pPr>
                      <a:r>
                        <a:rPr lang="ru-RU" sz="1000" b="1" u="none" strike="noStrike" dirty="0">
                          <a:latin typeface="Arial"/>
                        </a:rPr>
                        <a:t>умение предвидеть результат.</a:t>
                      </a:r>
                    </a:p>
                  </a:txBody>
                  <a:tcPr marL="28575" marR="28575" marT="28575" marB="28575" anchor="ctr"/>
                </a:tc>
              </a:tr>
              <a:tr h="370840">
                <a:tc gridSpan="2">
                  <a:txBody>
                    <a:bodyPr/>
                    <a:lstStyle/>
                    <a:p>
                      <a:pPr algn="ctr"/>
                      <a:r>
                        <a:rPr lang="ru-RU" sz="1200" b="1" dirty="0">
                          <a:latin typeface="Verdana"/>
                        </a:rPr>
                        <a:t>Заболевания, противопоказанные для профессии "Физиолог":</a:t>
                      </a:r>
                      <a:endParaRPr lang="ru-RU" sz="12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вестибулярные расстройства, нарушение чувства равновесия;</a:t>
                      </a:r>
                    </a:p>
                    <a:p>
                      <a:pPr>
                        <a:buFont typeface="Arial"/>
                        <a:buChar char="•"/>
                      </a:pPr>
                      <a:r>
                        <a:rPr lang="ru-RU" sz="1000" b="1" u="none" strike="noStrike">
                          <a:latin typeface="Arial"/>
                        </a:rPr>
                        <a:t>дрожание рук;</a:t>
                      </a:r>
                    </a:p>
                  </a:txBody>
                  <a:tcPr marL="28575" marR="28575" marT="28575" marB="28575" anchor="ctr"/>
                </a:tc>
                <a:tc>
                  <a:txBody>
                    <a:bodyPr/>
                    <a:lstStyle/>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заболевания органов дыхания;</a:t>
                      </a:r>
                    </a:p>
                    <a:p>
                      <a:pPr>
                        <a:buFont typeface="Arial"/>
                        <a:buChar char="•"/>
                      </a:pPr>
                      <a:r>
                        <a:rPr lang="ru-RU" sz="1000" b="1" u="none" strike="noStrike" dirty="0">
                          <a:latin typeface="Arial"/>
                        </a:rPr>
                        <a:t>геморроидальные расстройства.</a:t>
                      </a:r>
                    </a:p>
                  </a:txBody>
                  <a:tcPr marL="28575" marR="28575" marT="28575" marB="28575" anchor="ctr"/>
                </a:tc>
              </a:tr>
              <a:tr h="741680">
                <a:tc gridSpan="2">
                  <a:txBody>
                    <a:bodyPr/>
                    <a:lstStyle/>
                    <a:p>
                      <a:r>
                        <a:rPr lang="ru-RU" sz="1200" b="1" dirty="0">
                          <a:latin typeface="Verdana"/>
                        </a:rPr>
                        <a:t>Уровень образования профессии "Физиолог"</a:t>
                      </a:r>
                      <a:endParaRPr lang="ru-RU" sz="1200" dirty="0">
                        <a:latin typeface="Verdana"/>
                      </a:endParaRPr>
                    </a:p>
                    <a:p>
                      <a:r>
                        <a:rPr lang="ru-RU" sz="1000" dirty="0">
                          <a:latin typeface="Verdana"/>
                        </a:rPr>
                        <a:t>Для овладения профессией "Физиолог" необходимо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a:t>Химик</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1"/>
          <a:ext cx="8229600" cy="5955030"/>
        </p:xfrm>
        <a:graphic>
          <a:graphicData uri="http://schemas.openxmlformats.org/drawingml/2006/table">
            <a:tbl>
              <a:tblPr firstRow="1" bandRow="1">
                <a:tableStyleId>{5C22544A-7EE6-4342-B048-85BDC9FD1C3A}</a:tableStyleId>
              </a:tblPr>
              <a:tblGrid>
                <a:gridCol w="4114800"/>
                <a:gridCol w="4114800"/>
              </a:tblGrid>
              <a:tr h="221577">
                <a:tc gridSpan="2">
                  <a:txBody>
                    <a:bodyPr/>
                    <a:lstStyle/>
                    <a:p>
                      <a:r>
                        <a:rPr lang="ru-RU" sz="1200" b="1" i="0" kern="1200" dirty="0" smtClean="0">
                          <a:solidFill>
                            <a:schemeClr val="lt1"/>
                          </a:solidFill>
                          <a:latin typeface="+mn-lt"/>
                          <a:ea typeface="+mn-ea"/>
                          <a:cs typeface="+mn-cs"/>
                        </a:rPr>
                        <a:t>Назначение профессии "Химик":</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изучение, разработка и обеспечение оптимального технологического процесса химических производств</a:t>
                      </a:r>
                      <a:endParaRPr lang="ru-RU" sz="1000" dirty="0"/>
                    </a:p>
                  </a:txBody>
                  <a:tcPr/>
                </a:tc>
                <a:tc hMerge="1">
                  <a:txBody>
                    <a:bodyPr/>
                    <a:lstStyle/>
                    <a:p>
                      <a:endParaRPr lang="ru-RU" dirty="0"/>
                    </a:p>
                  </a:txBody>
                  <a:tcPr/>
                </a:tc>
              </a:tr>
              <a:tr h="1190974">
                <a:tc gridSpan="2">
                  <a:txBody>
                    <a:bodyPr/>
                    <a:lstStyle/>
                    <a:p>
                      <a:r>
                        <a:rPr lang="ru-RU" sz="1200" b="1" i="0" kern="1200" dirty="0" smtClean="0">
                          <a:solidFill>
                            <a:schemeClr val="dk1"/>
                          </a:solidFill>
                          <a:latin typeface="+mn-lt"/>
                          <a:ea typeface="+mn-ea"/>
                          <a:cs typeface="+mn-cs"/>
                        </a:rPr>
                        <a:t>Основные решаемые задачи профессии "Химик":</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разработка технологических нормативов, инструкций предприятия;</a:t>
                      </a:r>
                    </a:p>
                    <a:p>
                      <a:r>
                        <a:rPr lang="ru-RU" sz="1000" b="1" i="0" u="none" strike="noStrike" kern="1200" dirty="0" smtClean="0">
                          <a:solidFill>
                            <a:schemeClr val="dk1"/>
                          </a:solidFill>
                          <a:latin typeface="+mn-lt"/>
                          <a:ea typeface="+mn-ea"/>
                          <a:cs typeface="+mn-cs"/>
                        </a:rPr>
                        <a:t>расчет производственных мощностей и загрузки оборудования;</a:t>
                      </a:r>
                    </a:p>
                    <a:p>
                      <a:r>
                        <a:rPr lang="ru-RU" sz="1000" b="1" i="0" u="none" strike="noStrike" kern="1200" dirty="0" smtClean="0">
                          <a:solidFill>
                            <a:schemeClr val="dk1"/>
                          </a:solidFill>
                          <a:latin typeface="+mn-lt"/>
                          <a:ea typeface="+mn-ea"/>
                          <a:cs typeface="+mn-cs"/>
                        </a:rPr>
                        <a:t>освоение новых технологических процессов, внедрение их в производство;</a:t>
                      </a:r>
                    </a:p>
                    <a:p>
                      <a:r>
                        <a:rPr lang="ru-RU" sz="1000" b="1" i="0" u="none" strike="noStrike" kern="1200" dirty="0" smtClean="0">
                          <a:solidFill>
                            <a:schemeClr val="dk1"/>
                          </a:solidFill>
                          <a:latin typeface="+mn-lt"/>
                          <a:ea typeface="+mn-ea"/>
                          <a:cs typeface="+mn-cs"/>
                        </a:rPr>
                        <a:t>разработка методов испытания продукции;</a:t>
                      </a:r>
                    </a:p>
                    <a:p>
                      <a:r>
                        <a:rPr lang="ru-RU" sz="1000" b="1" i="0" u="none" strike="noStrike" kern="1200" dirty="0" smtClean="0">
                          <a:solidFill>
                            <a:schemeClr val="dk1"/>
                          </a:solidFill>
                          <a:latin typeface="+mn-lt"/>
                          <a:ea typeface="+mn-ea"/>
                          <a:cs typeface="+mn-cs"/>
                        </a:rPr>
                        <a:t>контроль производства, качества сырья и готовой продукции;</a:t>
                      </a:r>
                    </a:p>
                    <a:p>
                      <a:r>
                        <a:rPr lang="ru-RU" sz="1000" b="1" i="0" u="none" strike="noStrike" kern="1200" dirty="0" smtClean="0">
                          <a:solidFill>
                            <a:schemeClr val="dk1"/>
                          </a:solidFill>
                          <a:latin typeface="+mn-lt"/>
                          <a:ea typeface="+mn-ea"/>
                          <a:cs typeface="+mn-cs"/>
                        </a:rPr>
                        <a:t>контроль соблюдения технологической дисциплины в производстве и правильной эксплуатации оборудования;</a:t>
                      </a:r>
                    </a:p>
                    <a:p>
                      <a:r>
                        <a:rPr lang="ru-RU" sz="1000" b="1" i="0" u="none" strike="noStrike" kern="1200" dirty="0" smtClean="0">
                          <a:solidFill>
                            <a:schemeClr val="dk1"/>
                          </a:solidFill>
                          <a:latin typeface="+mn-lt"/>
                          <a:ea typeface="+mn-ea"/>
                          <a:cs typeface="+mn-cs"/>
                        </a:rPr>
                        <a:t>анализ причин возникновения брака продукции.</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215696">
                <a:tc gridSpan="2">
                  <a:txBody>
                    <a:bodyPr/>
                    <a:lstStyle/>
                    <a:p>
                      <a:pPr algn="ctr"/>
                      <a:r>
                        <a:rPr lang="ru-RU" sz="1200" b="1" dirty="0">
                          <a:latin typeface="Verdana"/>
                        </a:rPr>
                        <a:t>Профессионально–важные качества профессии "Химик":</a:t>
                      </a:r>
                      <a:endParaRPr lang="ru-RU" sz="1200" dirty="0">
                        <a:latin typeface="Verdana"/>
                      </a:endParaRPr>
                    </a:p>
                  </a:txBody>
                  <a:tcPr marL="28575" marR="28575" marT="28575" marB="28575" anchor="ctr"/>
                </a:tc>
                <a:tc hMerge="1">
                  <a:txBody>
                    <a:bodyPr/>
                    <a:lstStyle/>
                    <a:p>
                      <a:endParaRPr lang="ru-RU"/>
                    </a:p>
                  </a:txBody>
                  <a:tcPr/>
                </a:tc>
              </a:tr>
              <a:tr h="2406183">
                <a:tc>
                  <a:txBody>
                    <a:bodyPr/>
                    <a:lstStyle/>
                    <a:p>
                      <a:pPr>
                        <a:buFont typeface="Arial"/>
                        <a:buChar char="•"/>
                      </a:pPr>
                      <a:r>
                        <a:rPr lang="ru-RU" sz="1000" b="1" u="none" strike="noStrike" dirty="0">
                          <a:latin typeface="Arial"/>
                        </a:rPr>
                        <a:t>организованность, самодисциплина;</a:t>
                      </a:r>
                    </a:p>
                    <a:p>
                      <a:pPr>
                        <a:buFont typeface="Arial"/>
                        <a:buChar char="•"/>
                      </a:pPr>
                      <a:r>
                        <a:rPr lang="ru-RU" sz="1000" b="1" u="none" strike="noStrike" dirty="0">
                          <a:latin typeface="Arial"/>
                        </a:rPr>
                        <a:t>ответственность;</a:t>
                      </a:r>
                    </a:p>
                    <a:p>
                      <a:pPr>
                        <a:buFont typeface="Arial"/>
                        <a:buChar char="•"/>
                      </a:pPr>
                      <a:r>
                        <a:rPr lang="ru-RU" sz="1000" b="1" u="none" strike="noStrike" dirty="0">
                          <a:latin typeface="Arial"/>
                        </a:rPr>
                        <a:t>предусмотрительность;</a:t>
                      </a:r>
                    </a:p>
                    <a:p>
                      <a:pPr>
                        <a:buFont typeface="Arial"/>
                        <a:buChar char="•"/>
                      </a:pPr>
                      <a:r>
                        <a:rPr lang="ru-RU" sz="1000" b="1" u="none" strike="noStrike" dirty="0">
                          <a:latin typeface="Arial"/>
                        </a:rPr>
                        <a:t>педантичность;</a:t>
                      </a:r>
                    </a:p>
                    <a:p>
                      <a:pPr>
                        <a:buFont typeface="Arial"/>
                        <a:buChar char="•"/>
                      </a:pPr>
                      <a:r>
                        <a:rPr lang="ru-RU" sz="1000" b="1" u="none" strike="noStrike" dirty="0">
                          <a:latin typeface="Arial"/>
                        </a:rPr>
                        <a:t>самодостаточность (ориентация на собственные силы, уверенность в себе, чувство </a:t>
                      </a:r>
                      <a:r>
                        <a:rPr lang="ru-RU" sz="1000" b="1" u="none" strike="noStrike" dirty="0" err="1">
                          <a:latin typeface="Arial"/>
                        </a:rPr>
                        <a:t>самоэффективности</a:t>
                      </a:r>
                      <a:r>
                        <a:rPr lang="ru-RU" sz="1000" b="1" u="none" strike="noStrike" dirty="0">
                          <a:latin typeface="Arial"/>
                        </a:rPr>
                        <a:t>);</a:t>
                      </a:r>
                    </a:p>
                    <a:p>
                      <a:pPr>
                        <a:buFont typeface="Arial"/>
                        <a:buChar char="•"/>
                      </a:pPr>
                      <a:r>
                        <a:rPr lang="ru-RU" sz="1000" b="1" u="none" strike="noStrike" dirty="0">
                          <a:latin typeface="Arial"/>
                        </a:rPr>
                        <a:t>способность аргументировано отстаивать свое мнение;</a:t>
                      </a:r>
                    </a:p>
                    <a:p>
                      <a:pPr>
                        <a:buFont typeface="Arial"/>
                        <a:buChar char="•"/>
                      </a:pPr>
                      <a:r>
                        <a:rPr lang="ru-RU" sz="1000" b="1" u="none" strike="noStrike" dirty="0">
                          <a:latin typeface="Arial"/>
                        </a:rPr>
                        <a:t>способность к переключениям с одной деятельности на другую;</a:t>
                      </a:r>
                    </a:p>
                    <a:p>
                      <a:pPr>
                        <a:buFont typeface="Arial"/>
                        <a:buChar char="•"/>
                      </a:pPr>
                      <a:r>
                        <a:rPr lang="ru-RU" sz="1000" b="1" u="none" strike="noStrike" dirty="0">
                          <a:latin typeface="Arial"/>
                        </a:rPr>
                        <a:t>обонятельная чувствительность;</a:t>
                      </a:r>
                    </a:p>
                    <a:p>
                      <a:pPr>
                        <a:buFont typeface="Arial"/>
                        <a:buChar char="•"/>
                      </a:pPr>
                      <a:r>
                        <a:rPr lang="ru-RU" sz="1000" b="1" u="none" strike="noStrike" dirty="0">
                          <a:latin typeface="Arial"/>
                        </a:rPr>
                        <a:t>способность к распознаванию небольших отклонений параметров технологических процессов от заданных значений по различным признакам;</a:t>
                      </a:r>
                    </a:p>
                    <a:p>
                      <a:pPr>
                        <a:buFont typeface="Arial"/>
                        <a:buChar char="•"/>
                      </a:pPr>
                      <a:r>
                        <a:rPr lang="ru-RU" sz="1000" b="1" u="none" strike="noStrike" dirty="0">
                          <a:latin typeface="Arial"/>
                        </a:rPr>
                        <a:t>хорошее цветовое восприятие;</a:t>
                      </a:r>
                    </a:p>
                    <a:p>
                      <a:pPr>
                        <a:buFont typeface="Arial"/>
                        <a:buChar char="•"/>
                      </a:pPr>
                      <a:r>
                        <a:rPr lang="ru-RU" sz="1000" b="1" u="none" strike="noStrike" dirty="0">
                          <a:latin typeface="Arial"/>
                        </a:rPr>
                        <a:t>внимание к деталям;</a:t>
                      </a:r>
                    </a:p>
                    <a:p>
                      <a:pPr>
                        <a:buFont typeface="Arial"/>
                        <a:buChar char="•"/>
                      </a:pPr>
                      <a:r>
                        <a:rPr lang="ru-RU" sz="1000" b="1" u="none" strike="noStrike" dirty="0">
                          <a:latin typeface="Arial"/>
                        </a:rPr>
                        <a:t>избирательность внимания;</a:t>
                      </a:r>
                    </a:p>
                  </a:txBody>
                  <a:tcPr marL="28575" marR="28575" marT="28575" marB="28575" anchor="ctr"/>
                </a:tc>
                <a:tc>
                  <a:txBody>
                    <a:bodyPr/>
                    <a:lstStyle/>
                    <a:p>
                      <a:pPr>
                        <a:buFont typeface="Arial"/>
                        <a:buChar char="•"/>
                      </a:pPr>
                      <a:r>
                        <a:rPr lang="ru-RU" sz="1000" b="1" u="none" strike="noStrike" dirty="0">
                          <a:latin typeface="Arial"/>
                        </a:rPr>
                        <a:t>способность к образному представлению предметов, процессов и явлений;</a:t>
                      </a:r>
                    </a:p>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предметность (объекты реального мира и их признаки) мышления;</a:t>
                      </a:r>
                    </a:p>
                    <a:p>
                      <a:pPr>
                        <a:buFont typeface="Arial"/>
                        <a:buChar char="•"/>
                      </a:pPr>
                      <a:r>
                        <a:rPr lang="ru-RU" sz="1000" b="1" u="none" strike="noStrike" dirty="0">
                          <a:latin typeface="Arial"/>
                        </a:rPr>
                        <a:t>техническое мышление;</a:t>
                      </a:r>
                    </a:p>
                    <a:p>
                      <a:pPr>
                        <a:buFont typeface="Arial"/>
                        <a:buChar char="•"/>
                      </a:pPr>
                      <a:r>
                        <a:rPr lang="ru-RU" sz="1000" b="1" u="none" strike="noStrike" dirty="0">
                          <a:latin typeface="Arial"/>
                        </a:rPr>
                        <a:t>обонятельная память;</a:t>
                      </a:r>
                    </a:p>
                    <a:p>
                      <a:pPr>
                        <a:buFont typeface="Arial"/>
                        <a:buChar char="•"/>
                      </a:pPr>
                      <a:r>
                        <a:rPr lang="ru-RU" sz="1000" b="1" u="none" strike="noStrike" dirty="0">
                          <a:latin typeface="Arial"/>
                        </a:rPr>
                        <a:t>память на условные обозначения (знаки, символы, планы, схемы, графики);</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умение быстро ориентироваться в окружающей обстановке;</a:t>
                      </a:r>
                    </a:p>
                    <a:p>
                      <a:pPr>
                        <a:buFont typeface="Arial"/>
                        <a:buChar char="•"/>
                      </a:pPr>
                      <a:r>
                        <a:rPr lang="ru-RU" sz="1000" b="1" u="none" strike="noStrike" dirty="0">
                          <a:latin typeface="Arial"/>
                        </a:rPr>
                        <a:t>навыки письменного изложения информации;</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склонность к работе с документацией;</a:t>
                      </a:r>
                    </a:p>
                    <a:p>
                      <a:pPr>
                        <a:buFont typeface="Arial"/>
                        <a:buChar char="•"/>
                      </a:pPr>
                      <a:r>
                        <a:rPr lang="ru-RU" sz="1000" b="1" u="none" strike="noStrike" dirty="0">
                          <a:latin typeface="Arial"/>
                        </a:rPr>
                        <a:t>умение предвидеть результат.</a:t>
                      </a:r>
                    </a:p>
                  </a:txBody>
                  <a:tcPr marL="28575" marR="28575" marT="28575" marB="28575" anchor="ctr"/>
                </a:tc>
              </a:tr>
              <a:tr h="215696">
                <a:tc gridSpan="2">
                  <a:txBody>
                    <a:bodyPr/>
                    <a:lstStyle/>
                    <a:p>
                      <a:pPr algn="ctr"/>
                      <a:r>
                        <a:rPr lang="ru-RU" sz="1200" b="1" dirty="0">
                          <a:latin typeface="Verdana"/>
                        </a:rPr>
                        <a:t>Заболевания, противопоказанные для профессии "Химик":</a:t>
                      </a:r>
                      <a:endParaRPr lang="ru-RU" sz="1200" dirty="0">
                        <a:latin typeface="Verdana"/>
                      </a:endParaRPr>
                    </a:p>
                  </a:txBody>
                  <a:tcPr marL="28575" marR="28575" marT="28575" marB="28575" anchor="ctr"/>
                </a:tc>
                <a:tc hMerge="1">
                  <a:txBody>
                    <a:bodyPr/>
                    <a:lstStyle/>
                    <a:p>
                      <a:endParaRPr lang="ru-RU"/>
                    </a:p>
                  </a:txBody>
                  <a:tcPr/>
                </a:tc>
              </a:tr>
              <a:tr h="605874">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нарушение цветоразличения, бинокулярного зрения;</a:t>
                      </a:r>
                    </a:p>
                  </a:txBody>
                  <a:tcPr marL="28575" marR="28575" marT="28575" marB="28575" anchor="ctr"/>
                </a:tc>
                <a:tc>
                  <a:txBody>
                    <a:bodyPr/>
                    <a:lstStyle/>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расстройства речи.</a:t>
                      </a:r>
                    </a:p>
                  </a:txBody>
                  <a:tcPr marL="28575" marR="28575" marT="28575" marB="28575" anchor="ctr"/>
                </a:tc>
              </a:tr>
              <a:tr h="544599">
                <a:tc gridSpan="2">
                  <a:txBody>
                    <a:bodyPr/>
                    <a:lstStyle/>
                    <a:p>
                      <a:r>
                        <a:rPr lang="ru-RU" sz="1200" b="1" dirty="0">
                          <a:latin typeface="Verdana"/>
                        </a:rPr>
                        <a:t>Уровень образования профессии "Химик"</a:t>
                      </a:r>
                      <a:endParaRPr lang="ru-RU" sz="1200" dirty="0">
                        <a:latin typeface="Verdana"/>
                      </a:endParaRPr>
                    </a:p>
                    <a:p>
                      <a:r>
                        <a:rPr lang="ru-RU" sz="1000" dirty="0">
                          <a:latin typeface="Verdana"/>
                        </a:rPr>
                        <a:t>Для овладения профессией "Химик" необходимо начальное,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Эколог</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7"/>
          <a:ext cx="8229600" cy="5826895"/>
        </p:xfrm>
        <a:graphic>
          <a:graphicData uri="http://schemas.openxmlformats.org/drawingml/2006/table">
            <a:tbl>
              <a:tblPr firstRow="1" bandRow="1">
                <a:tableStyleId>{5C22544A-7EE6-4342-B048-85BDC9FD1C3A}</a:tableStyleId>
              </a:tblPr>
              <a:tblGrid>
                <a:gridCol w="4114800"/>
                <a:gridCol w="4114800"/>
              </a:tblGrid>
              <a:tr h="295175">
                <a:tc gridSpan="2">
                  <a:txBody>
                    <a:bodyPr/>
                    <a:lstStyle/>
                    <a:p>
                      <a:r>
                        <a:rPr lang="ru-RU" sz="1200" b="1" i="0" kern="1200" dirty="0" smtClean="0">
                          <a:solidFill>
                            <a:schemeClr val="lt1"/>
                          </a:solidFill>
                          <a:latin typeface="+mn-lt"/>
                          <a:ea typeface="+mn-ea"/>
                          <a:cs typeface="+mn-cs"/>
                        </a:rPr>
                        <a:t>Назначение профессии "Эколог": </a:t>
                      </a:r>
                      <a:r>
                        <a:rPr lang="ru-RU" sz="1000" b="0" i="0" kern="1200" dirty="0" smtClean="0">
                          <a:solidFill>
                            <a:schemeClr val="lt1"/>
                          </a:solidFill>
                          <a:latin typeface="+mn-lt"/>
                          <a:ea typeface="+mn-ea"/>
                          <a:cs typeface="+mn-cs"/>
                        </a:rPr>
                        <a:t>организация охраны окружающей среды.</a:t>
                      </a:r>
                      <a:endParaRPr lang="ru-RU" sz="1000" dirty="0"/>
                    </a:p>
                  </a:txBody>
                  <a:tcPr/>
                </a:tc>
                <a:tc hMerge="1">
                  <a:txBody>
                    <a:bodyPr/>
                    <a:lstStyle/>
                    <a:p>
                      <a:endParaRPr lang="ru-RU" dirty="0"/>
                    </a:p>
                  </a:txBody>
                  <a:tcPr/>
                </a:tc>
              </a:tr>
              <a:tr h="1146882">
                <a:tc gridSpan="2">
                  <a:txBody>
                    <a:bodyPr/>
                    <a:lstStyle/>
                    <a:p>
                      <a:r>
                        <a:rPr lang="ru-RU" sz="1200" b="1" i="0" kern="1200" dirty="0" smtClean="0">
                          <a:solidFill>
                            <a:schemeClr val="dk1"/>
                          </a:solidFill>
                          <a:latin typeface="+mn-lt"/>
                          <a:ea typeface="+mn-ea"/>
                          <a:cs typeface="+mn-cs"/>
                        </a:rPr>
                        <a:t>Основные решаемые задачи профессии "Эколог":</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оценка воздействий на окружающую среду;</a:t>
                      </a:r>
                    </a:p>
                    <a:p>
                      <a:r>
                        <a:rPr lang="ru-RU" sz="1000" b="1" i="0" u="none" strike="noStrike" kern="1200" dirty="0" smtClean="0">
                          <a:solidFill>
                            <a:schemeClr val="dk1"/>
                          </a:solidFill>
                          <a:latin typeface="+mn-lt"/>
                          <a:ea typeface="+mn-ea"/>
                          <a:cs typeface="+mn-cs"/>
                        </a:rPr>
                        <a:t>проектирование типовых мероприятий по охране природы;</a:t>
                      </a:r>
                    </a:p>
                    <a:p>
                      <a:r>
                        <a:rPr lang="ru-RU" sz="1000" b="1" i="0" u="none" strike="noStrike" kern="1200" dirty="0" smtClean="0">
                          <a:solidFill>
                            <a:schemeClr val="dk1"/>
                          </a:solidFill>
                          <a:latin typeface="+mn-lt"/>
                          <a:ea typeface="+mn-ea"/>
                          <a:cs typeface="+mn-cs"/>
                        </a:rPr>
                        <a:t>проектирование и экспертиза социально–экономической и хозяйственной деятельности;</a:t>
                      </a:r>
                    </a:p>
                    <a:p>
                      <a:r>
                        <a:rPr lang="ru-RU" sz="1000" b="1" i="0" u="none" strike="noStrike" kern="1200" dirty="0" smtClean="0">
                          <a:solidFill>
                            <a:schemeClr val="dk1"/>
                          </a:solidFill>
                          <a:latin typeface="+mn-lt"/>
                          <a:ea typeface="+mn-ea"/>
                          <a:cs typeface="+mn-cs"/>
                        </a:rPr>
                        <a:t>обеспечение экологической безопасности народного хозяйства и других сфер человеческой деятельности;</a:t>
                      </a:r>
                    </a:p>
                    <a:p>
                      <a:r>
                        <a:rPr lang="ru-RU" sz="1000" b="1" i="0" u="none" strike="noStrike" kern="1200" dirty="0" smtClean="0">
                          <a:solidFill>
                            <a:schemeClr val="dk1"/>
                          </a:solidFill>
                          <a:latin typeface="+mn-lt"/>
                          <a:ea typeface="+mn-ea"/>
                          <a:cs typeface="+mn-cs"/>
                        </a:rPr>
                        <a:t>проведение экологической экспертизы различных видов проектного анализа;</a:t>
                      </a:r>
                    </a:p>
                    <a:p>
                      <a:r>
                        <a:rPr lang="ru-RU" sz="1000" b="1" i="0" u="none" strike="noStrike" kern="1200" dirty="0" smtClean="0">
                          <a:solidFill>
                            <a:schemeClr val="dk1"/>
                          </a:solidFill>
                          <a:latin typeface="+mn-lt"/>
                          <a:ea typeface="+mn-ea"/>
                          <a:cs typeface="+mn-cs"/>
                        </a:rPr>
                        <a:t>разработка практических рекомендаций по сохранению природной среды;</a:t>
                      </a:r>
                    </a:p>
                    <a:p>
                      <a:r>
                        <a:rPr lang="ru-RU" sz="1000" b="1" i="0" u="none" strike="noStrike" kern="1200" dirty="0" smtClean="0">
                          <a:solidFill>
                            <a:schemeClr val="dk1"/>
                          </a:solidFill>
                          <a:latin typeface="+mn-lt"/>
                          <a:ea typeface="+mn-ea"/>
                          <a:cs typeface="+mn-cs"/>
                        </a:rPr>
                        <a:t>контрольно–ревизионная деятельность.</a:t>
                      </a:r>
                      <a:endParaRPr lang="ru-RU" sz="1000" b="1" i="0" u="none" strike="noStrike" kern="1200" dirty="0">
                        <a:solidFill>
                          <a:schemeClr val="dk1"/>
                        </a:solidFill>
                        <a:latin typeface="+mn-lt"/>
                        <a:ea typeface="+mn-ea"/>
                        <a:cs typeface="+mn-cs"/>
                      </a:endParaRPr>
                    </a:p>
                  </a:txBody>
                  <a:tcPr/>
                </a:tc>
                <a:tc hMerge="1">
                  <a:txBody>
                    <a:bodyPr/>
                    <a:lstStyle/>
                    <a:p>
                      <a:endParaRPr lang="ru-RU" dirty="0"/>
                    </a:p>
                  </a:txBody>
                  <a:tcPr/>
                </a:tc>
              </a:tr>
              <a:tr h="295175">
                <a:tc gridSpan="2">
                  <a:txBody>
                    <a:bodyPr/>
                    <a:lstStyle/>
                    <a:p>
                      <a:pPr algn="ctr"/>
                      <a:r>
                        <a:rPr lang="ru-RU" sz="1200" b="1" dirty="0">
                          <a:latin typeface="Verdana"/>
                        </a:rPr>
                        <a:t>Профессионально–важные качества профессии "Эколог":</a:t>
                      </a:r>
                      <a:endParaRPr lang="ru-RU" sz="1200" dirty="0">
                        <a:latin typeface="Verdana"/>
                      </a:endParaRPr>
                    </a:p>
                  </a:txBody>
                  <a:tcPr marL="28575" marR="28575" marT="28575" marB="28575" anchor="ctr"/>
                </a:tc>
                <a:tc hMerge="1">
                  <a:txBody>
                    <a:bodyPr/>
                    <a:lstStyle/>
                    <a:p>
                      <a:endParaRPr lang="ru-RU"/>
                    </a:p>
                  </a:txBody>
                  <a:tcPr/>
                </a:tc>
              </a:tr>
              <a:tr h="1917027">
                <a:tc>
                  <a:txBody>
                    <a:bodyPr/>
                    <a:lstStyle/>
                    <a:p>
                      <a:pPr>
                        <a:buFont typeface="Arial"/>
                        <a:buChar char="•"/>
                      </a:pPr>
                      <a:r>
                        <a:rPr lang="ru-RU" sz="1000" b="1" u="none" strike="noStrike" dirty="0">
                          <a:latin typeface="Arial"/>
                        </a:rPr>
                        <a:t>инициативность;</a:t>
                      </a:r>
                    </a:p>
                    <a:p>
                      <a:pPr>
                        <a:buFont typeface="Arial"/>
                        <a:buChar char="•"/>
                      </a:pPr>
                      <a:r>
                        <a:rPr lang="ru-RU" sz="1000" b="1" u="none" strike="noStrike" dirty="0">
                          <a:latin typeface="Arial"/>
                        </a:rPr>
                        <a:t>предусмотрительность;</a:t>
                      </a:r>
                    </a:p>
                    <a:p>
                      <a:pPr>
                        <a:buFont typeface="Arial"/>
                        <a:buChar char="•"/>
                      </a:pPr>
                      <a:r>
                        <a:rPr lang="ru-RU" sz="1000" b="1" u="none" strike="noStrike" dirty="0">
                          <a:latin typeface="Arial"/>
                        </a:rPr>
                        <a:t>решительность;</a:t>
                      </a:r>
                    </a:p>
                    <a:p>
                      <a:pPr>
                        <a:buFont typeface="Arial"/>
                        <a:buChar char="•"/>
                      </a:pPr>
                      <a:r>
                        <a:rPr lang="ru-RU" sz="1000" b="1" u="none" strike="noStrike" dirty="0">
                          <a:latin typeface="Arial"/>
                        </a:rPr>
                        <a:t>самодостаточность (ориентация на собственные силы, уверенность в себе, чувство </a:t>
                      </a:r>
                      <a:r>
                        <a:rPr lang="ru-RU" sz="1000" b="1" u="none" strike="noStrike" dirty="0" err="1">
                          <a:latin typeface="Arial"/>
                        </a:rPr>
                        <a:t>самоэффективности</a:t>
                      </a:r>
                      <a:r>
                        <a:rPr lang="ru-RU" sz="1000" b="1" u="none" strike="noStrike" dirty="0">
                          <a:latin typeface="Arial"/>
                        </a:rPr>
                        <a:t>);</a:t>
                      </a:r>
                    </a:p>
                    <a:p>
                      <a:pPr>
                        <a:buFont typeface="Arial"/>
                        <a:buChar char="•"/>
                      </a:pPr>
                      <a:r>
                        <a:rPr lang="ru-RU" sz="1000" b="1" u="none" strike="noStrike" dirty="0">
                          <a:latin typeface="Arial"/>
                        </a:rPr>
                        <a:t>способность аргументировано отстаивать свое мнение;</a:t>
                      </a:r>
                    </a:p>
                    <a:p>
                      <a:pPr>
                        <a:buFont typeface="Arial"/>
                        <a:buChar char="•"/>
                      </a:pPr>
                      <a:r>
                        <a:rPr lang="ru-RU" sz="1000" b="1" u="none" strike="noStrike" dirty="0">
                          <a:latin typeface="Arial"/>
                        </a:rPr>
                        <a:t>способность к переключениям с одной деятельности на другую;</a:t>
                      </a:r>
                    </a:p>
                    <a:p>
                      <a:pPr>
                        <a:buFont typeface="Arial"/>
                        <a:buChar char="•"/>
                      </a:pPr>
                      <a:r>
                        <a:rPr lang="ru-RU" sz="1000" b="1" u="none" strike="noStrike" dirty="0">
                          <a:latin typeface="Arial"/>
                        </a:rPr>
                        <a:t>целеустремленность;</a:t>
                      </a:r>
                    </a:p>
                    <a:p>
                      <a:pPr>
                        <a:buFont typeface="Arial"/>
                        <a:buChar char="•"/>
                      </a:pPr>
                      <a:r>
                        <a:rPr lang="ru-RU" sz="1000" b="1" u="none" strike="noStrike" dirty="0">
                          <a:latin typeface="Arial"/>
                        </a:rPr>
                        <a:t>в норме развитые свойства ощущений и восприятия (зрение, слух, обоняние, осязание);</a:t>
                      </a:r>
                    </a:p>
                    <a:p>
                      <a:pPr>
                        <a:buFont typeface="Arial"/>
                        <a:buChar char="•"/>
                      </a:pPr>
                      <a:r>
                        <a:rPr lang="ru-RU" sz="1000" b="1" u="none" strike="noStrike" dirty="0">
                          <a:latin typeface="Arial"/>
                        </a:rPr>
                        <a:t>способность к переводу образа в словесное описание;</a:t>
                      </a:r>
                    </a:p>
                    <a:p>
                      <a:pPr>
                        <a:buFont typeface="Arial"/>
                        <a:buChar char="•"/>
                      </a:pPr>
                      <a:r>
                        <a:rPr lang="ru-RU" sz="1000" b="1" u="none" strike="noStrike" dirty="0">
                          <a:latin typeface="Arial"/>
                        </a:rPr>
                        <a:t>избирательность внимания;</a:t>
                      </a:r>
                    </a:p>
                    <a:p>
                      <a:pPr>
                        <a:buFont typeface="Arial"/>
                        <a:buChar char="•"/>
                      </a:pPr>
                      <a:r>
                        <a:rPr lang="ru-RU" sz="1000" b="1" u="none" strike="noStrike" dirty="0">
                          <a:latin typeface="Arial"/>
                        </a:rPr>
                        <a:t>стратегическое мышление;</a:t>
                      </a:r>
                    </a:p>
                  </a:txBody>
                  <a:tcPr marL="28575" marR="28575" marT="28575" marB="28575" anchor="ctr"/>
                </a:tc>
                <a:tc>
                  <a:txBody>
                    <a:bodyPr/>
                    <a:lstStyle/>
                    <a:p>
                      <a:pPr>
                        <a:buFont typeface="Arial"/>
                        <a:buChar char="•"/>
                      </a:pPr>
                      <a:r>
                        <a:rPr lang="ru-RU" sz="1000" b="1" u="none" strike="noStrike" dirty="0" err="1">
                          <a:latin typeface="Arial"/>
                        </a:rPr>
                        <a:t>аналитичность</a:t>
                      </a:r>
                      <a:r>
                        <a:rPr lang="ru-RU" sz="10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dirty="0">
                          <a:latin typeface="Arial"/>
                        </a:rPr>
                        <a:t>предметность (объекты реального мира и их признаки) мышления;</a:t>
                      </a:r>
                    </a:p>
                    <a:p>
                      <a:pPr>
                        <a:buFont typeface="Arial"/>
                        <a:buChar char="•"/>
                      </a:pPr>
                      <a:r>
                        <a:rPr lang="ru-RU" sz="1000" b="1" u="none" strike="noStrike" dirty="0">
                          <a:latin typeface="Arial"/>
                        </a:rPr>
                        <a:t>память на образы предметного мира;</a:t>
                      </a:r>
                    </a:p>
                    <a:p>
                      <a:pPr>
                        <a:buFont typeface="Arial"/>
                        <a:buChar char="•"/>
                      </a:pPr>
                      <a:r>
                        <a:rPr lang="ru-RU" sz="1000" b="1" u="none" strike="noStrike" dirty="0">
                          <a:latin typeface="Arial"/>
                        </a:rPr>
                        <a:t>память на условные обозначения (знаки, символы, планы, схемы, графики);</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навыки письменного изложения информации;</a:t>
                      </a:r>
                    </a:p>
                    <a:p>
                      <a:pPr>
                        <a:buFont typeface="Arial"/>
                        <a:buChar char="•"/>
                      </a:pPr>
                      <a:r>
                        <a:rPr lang="ru-RU" sz="1000" b="1" u="none" strike="noStrike" dirty="0">
                          <a:latin typeface="Arial"/>
                        </a:rPr>
                        <a:t>склонность к исследовательской деятельности;</a:t>
                      </a:r>
                    </a:p>
                    <a:p>
                      <a:pPr>
                        <a:buFont typeface="Arial"/>
                        <a:buChar char="•"/>
                      </a:pPr>
                      <a:r>
                        <a:rPr lang="ru-RU" sz="1000" b="1" u="none" strike="noStrike" dirty="0">
                          <a:latin typeface="Arial"/>
                        </a:rPr>
                        <a:t>способность к сопереживанию;</a:t>
                      </a:r>
                    </a:p>
                    <a:p>
                      <a:pPr>
                        <a:buFont typeface="Arial"/>
                        <a:buChar char="•"/>
                      </a:pPr>
                      <a:r>
                        <a:rPr lang="ru-RU" sz="1000" b="1" u="none" strike="noStrike" dirty="0">
                          <a:latin typeface="Arial"/>
                        </a:rPr>
                        <a:t>умение правильно и эффективно распределять время;</a:t>
                      </a:r>
                    </a:p>
                    <a:p>
                      <a:pPr>
                        <a:buFont typeface="Arial"/>
                        <a:buChar char="•"/>
                      </a:pPr>
                      <a:r>
                        <a:rPr lang="ru-RU" sz="1000" b="1" u="none" strike="noStrike" dirty="0">
                          <a:latin typeface="Arial"/>
                        </a:rPr>
                        <a:t>умение предвидеть результат;</a:t>
                      </a:r>
                    </a:p>
                    <a:p>
                      <a:pPr>
                        <a:buFont typeface="Arial"/>
                        <a:buChar char="•"/>
                      </a:pPr>
                      <a:r>
                        <a:rPr lang="ru-RU" sz="1000" b="1" u="none" strike="noStrike" dirty="0">
                          <a:latin typeface="Arial"/>
                        </a:rPr>
                        <a:t>умение принимать адекватные решения.</a:t>
                      </a:r>
                    </a:p>
                  </a:txBody>
                  <a:tcPr marL="28575" marR="28575" marT="28575" marB="28575" anchor="ctr"/>
                </a:tc>
              </a:tr>
              <a:tr h="295175">
                <a:tc gridSpan="2">
                  <a:txBody>
                    <a:bodyPr/>
                    <a:lstStyle/>
                    <a:p>
                      <a:pPr algn="ctr"/>
                      <a:r>
                        <a:rPr lang="ru-RU" sz="1200" b="1" dirty="0">
                          <a:latin typeface="Verdana"/>
                        </a:rPr>
                        <a:t>Заболевания, противопоказанные для профессии "Эколог":</a:t>
                      </a:r>
                      <a:endParaRPr lang="ru-RU" sz="1200" dirty="0">
                        <a:latin typeface="Verdana"/>
                      </a:endParaRPr>
                    </a:p>
                  </a:txBody>
                  <a:tcPr marL="28575" marR="28575" marT="28575" marB="28575" anchor="ctr"/>
                </a:tc>
                <a:tc hMerge="1">
                  <a:txBody>
                    <a:bodyPr/>
                    <a:lstStyle/>
                    <a:p>
                      <a:endParaRPr lang="ru-RU"/>
                    </a:p>
                  </a:txBody>
                  <a:tcPr/>
                </a:tc>
              </a:tr>
              <a:tr h="716802">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расстройства слуха;</a:t>
                      </a:r>
                    </a:p>
                  </a:txBody>
                  <a:tcPr marL="28575" marR="28575" marT="28575" marB="28575" anchor="ctr"/>
                </a:tc>
                <a:tc>
                  <a:txBody>
                    <a:bodyPr/>
                    <a:lstStyle/>
                    <a:p>
                      <a:pPr>
                        <a:buFont typeface="Arial"/>
                        <a:buChar char="•"/>
                      </a:pPr>
                      <a:r>
                        <a:rPr lang="ru-RU" sz="1000" b="1" u="none" strike="noStrike" dirty="0">
                          <a:latin typeface="Arial"/>
                        </a:rPr>
                        <a:t>вестибулярные расстройства, нарушение чувства равновесия;</a:t>
                      </a:r>
                    </a:p>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расстройства речи;</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590350">
                <a:tc gridSpan="2">
                  <a:txBody>
                    <a:bodyPr/>
                    <a:lstStyle/>
                    <a:p>
                      <a:r>
                        <a:rPr lang="ru-RU" sz="1200" b="1" dirty="0">
                          <a:latin typeface="Verdana"/>
                        </a:rPr>
                        <a:t>Уровень образования профессии "Эколог"</a:t>
                      </a:r>
                      <a:endParaRPr lang="ru-RU" sz="1200" dirty="0">
                        <a:latin typeface="Verdana"/>
                      </a:endParaRPr>
                    </a:p>
                    <a:p>
                      <a:r>
                        <a:rPr lang="ru-RU" sz="1000" dirty="0">
                          <a:latin typeface="Verdana"/>
                        </a:rPr>
                        <a:t>Для овладения профессией "Эколог" необходимо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87424"/>
            <a:ext cx="8229600" cy="1143000"/>
          </a:xfrm>
        </p:spPr>
        <p:txBody>
          <a:bodyPr>
            <a:normAutofit/>
          </a:bodyPr>
          <a:lstStyle/>
          <a:p>
            <a:r>
              <a:rPr lang="ru-RU" sz="2800" u="sng" dirty="0" smtClean="0"/>
              <a:t>Профессии типа «Человек - Знаковая система»</a:t>
            </a:r>
            <a:endParaRPr lang="ru-RU" sz="2800" u="sng" dirty="0"/>
          </a:p>
        </p:txBody>
      </p:sp>
      <p:graphicFrame>
        <p:nvGraphicFramePr>
          <p:cNvPr id="4" name="Содержимое 3"/>
          <p:cNvGraphicFramePr>
            <a:graphicFrameLocks noGrp="1"/>
          </p:cNvGraphicFramePr>
          <p:nvPr>
            <p:ph idx="1"/>
          </p:nvPr>
        </p:nvGraphicFramePr>
        <p:xfrm>
          <a:off x="539552" y="426720"/>
          <a:ext cx="8229600" cy="6431280"/>
        </p:xfrm>
        <a:graphic>
          <a:graphicData uri="http://schemas.openxmlformats.org/drawingml/2006/table">
            <a:tbl>
              <a:tblPr firstRow="1" bandRow="1">
                <a:tableStyleId>{5C22544A-7EE6-4342-B048-85BDC9FD1C3A}</a:tableStyleId>
              </a:tblPr>
              <a:tblGrid>
                <a:gridCol w="2743200"/>
                <a:gridCol w="2743200"/>
                <a:gridCol w="2743200"/>
              </a:tblGrid>
              <a:tr h="157667">
                <a:tc>
                  <a:txBody>
                    <a:bodyPr/>
                    <a:lstStyle/>
                    <a:p>
                      <a:r>
                        <a:rPr lang="ru-RU" sz="800" b="1" i="1" kern="1200" dirty="0" smtClean="0">
                          <a:solidFill>
                            <a:schemeClr val="lt1"/>
                          </a:solidFill>
                          <a:latin typeface="+mn-lt"/>
                          <a:ea typeface="+mn-ea"/>
                          <a:cs typeface="+mn-cs"/>
                        </a:rPr>
                        <a:t>Исполнительские</a:t>
                      </a:r>
                      <a:r>
                        <a:rPr lang="ru-RU" sz="800" b="1" i="0" kern="1200" dirty="0" smtClean="0">
                          <a:solidFill>
                            <a:schemeClr val="lt1"/>
                          </a:solidFill>
                          <a:latin typeface="+mn-lt"/>
                          <a:ea typeface="+mn-ea"/>
                          <a:cs typeface="+mn-cs"/>
                        </a:rPr>
                        <a:t> </a:t>
                      </a:r>
                      <a:endParaRPr lang="ru-RU" sz="800" dirty="0"/>
                    </a:p>
                  </a:txBody>
                  <a:tcPr/>
                </a:tc>
                <a:tc>
                  <a:txBody>
                    <a:bodyPr/>
                    <a:lstStyle/>
                    <a:p>
                      <a:r>
                        <a:rPr lang="ru-RU" sz="800" b="1" i="1" kern="1200" dirty="0" smtClean="0">
                          <a:solidFill>
                            <a:schemeClr val="lt1"/>
                          </a:solidFill>
                          <a:latin typeface="+mn-lt"/>
                          <a:ea typeface="+mn-ea"/>
                          <a:cs typeface="+mn-cs"/>
                        </a:rPr>
                        <a:t>Творческие</a:t>
                      </a:r>
                    </a:p>
                  </a:txBody>
                  <a:tcPr/>
                </a:tc>
                <a:tc>
                  <a:txBody>
                    <a:bodyPr/>
                    <a:lstStyle/>
                    <a:p>
                      <a:r>
                        <a:rPr lang="ru-RU" sz="800" b="1" i="1" kern="1200" dirty="0" smtClean="0">
                          <a:solidFill>
                            <a:schemeClr val="lt1"/>
                          </a:solidFill>
                          <a:latin typeface="+mn-lt"/>
                          <a:ea typeface="+mn-ea"/>
                          <a:cs typeface="+mn-cs"/>
                        </a:rPr>
                        <a:t>Руководящие</a:t>
                      </a:r>
                    </a:p>
                  </a:txBody>
                  <a:tcPr/>
                </a:tc>
              </a:tr>
              <a:tr h="157667">
                <a:tc>
                  <a:txBody>
                    <a:bodyPr/>
                    <a:lstStyle/>
                    <a:p>
                      <a:r>
                        <a:rPr lang="ru-RU" sz="800" b="1" i="0" u="none" strike="noStrike" kern="1200" dirty="0" smtClean="0">
                          <a:solidFill>
                            <a:schemeClr val="dk1"/>
                          </a:solidFill>
                          <a:latin typeface="+mn-lt"/>
                          <a:ea typeface="+mn-ea"/>
                          <a:cs typeface="+mn-cs"/>
                          <a:hlinkClick r:id="rId2" action="ppaction://hlinksldjump"/>
                        </a:rPr>
                        <a:t>Архивариус</a:t>
                      </a:r>
                      <a:endParaRPr lang="ru-RU" sz="800" dirty="0"/>
                    </a:p>
                  </a:txBody>
                  <a:tcPr/>
                </a:tc>
                <a:tc>
                  <a:txBody>
                    <a:bodyPr/>
                    <a:lstStyle/>
                    <a:p>
                      <a:r>
                        <a:rPr lang="ru-RU" sz="800" b="1" i="0" u="none" strike="noStrike" kern="1200" dirty="0" smtClean="0">
                          <a:solidFill>
                            <a:schemeClr val="dk1"/>
                          </a:solidFill>
                          <a:latin typeface="+mn-lt"/>
                          <a:ea typeface="+mn-ea"/>
                          <a:cs typeface="+mn-cs"/>
                          <a:hlinkClick r:id="rId3" action="ppaction://hlinksldjump"/>
                        </a:rPr>
                        <a:t>Антрополог</a:t>
                      </a:r>
                      <a:endParaRPr lang="ru-RU" sz="800" dirty="0"/>
                    </a:p>
                  </a:txBody>
                  <a:tcPr/>
                </a:tc>
                <a:tc>
                  <a:txBody>
                    <a:bodyPr/>
                    <a:lstStyle/>
                    <a:p>
                      <a:r>
                        <a:rPr lang="ru-RU" sz="800" b="1" i="0" u="none" strike="noStrike" kern="1200" dirty="0" smtClean="0">
                          <a:solidFill>
                            <a:schemeClr val="dk1"/>
                          </a:solidFill>
                          <a:latin typeface="+mn-lt"/>
                          <a:ea typeface="+mn-ea"/>
                          <a:cs typeface="+mn-cs"/>
                          <a:hlinkClick r:id="rId4" action="ppaction://hlinksldjump"/>
                        </a:rPr>
                        <a:t>Системный администратор</a:t>
                      </a:r>
                      <a:endParaRPr lang="ru-RU" sz="800" dirty="0"/>
                    </a:p>
                  </a:txBody>
                  <a:tcPr/>
                </a:tc>
              </a:tr>
              <a:tr h="157667">
                <a:tc>
                  <a:txBody>
                    <a:bodyPr/>
                    <a:lstStyle/>
                    <a:p>
                      <a:r>
                        <a:rPr lang="ru-RU" sz="800" b="1" i="0" u="none" strike="noStrike" kern="1200" dirty="0" smtClean="0">
                          <a:solidFill>
                            <a:schemeClr val="dk1"/>
                          </a:solidFill>
                          <a:latin typeface="+mn-lt"/>
                          <a:ea typeface="+mn-ea"/>
                          <a:cs typeface="+mn-cs"/>
                          <a:hlinkClick r:id="rId5" action="ppaction://hlinksldjump"/>
                        </a:rPr>
                        <a:t>Веб-мастер</a:t>
                      </a:r>
                      <a:endParaRPr lang="ru-RU" sz="800" dirty="0"/>
                    </a:p>
                  </a:txBody>
                  <a:tcPr/>
                </a:tc>
                <a:tc>
                  <a:txBody>
                    <a:bodyPr/>
                    <a:lstStyle/>
                    <a:p>
                      <a:r>
                        <a:rPr lang="ru-RU" sz="800" b="1" i="0" u="none" strike="noStrike" kern="1200" dirty="0" smtClean="0">
                          <a:solidFill>
                            <a:schemeClr val="dk1"/>
                          </a:solidFill>
                          <a:latin typeface="+mn-lt"/>
                          <a:ea typeface="+mn-ea"/>
                          <a:cs typeface="+mn-cs"/>
                          <a:hlinkClick r:id="rId6" action="ppaction://hlinksldjump"/>
                        </a:rPr>
                        <a:t>Археолог</a:t>
                      </a:r>
                      <a:endParaRPr lang="ru-RU" sz="800" dirty="0"/>
                    </a:p>
                  </a:txBody>
                  <a:tcPr/>
                </a:tc>
                <a:tc>
                  <a:txBody>
                    <a:bodyPr/>
                    <a:lstStyle/>
                    <a:p>
                      <a:endParaRPr lang="ru-RU" sz="800"/>
                    </a:p>
                  </a:txBody>
                  <a:tcPr/>
                </a:tc>
              </a:tr>
              <a:tr h="157667">
                <a:tc>
                  <a:txBody>
                    <a:bodyPr/>
                    <a:lstStyle/>
                    <a:p>
                      <a:r>
                        <a:rPr lang="ru-RU" sz="800" b="1" i="0" u="none" strike="noStrike" kern="1200" dirty="0" smtClean="0">
                          <a:solidFill>
                            <a:schemeClr val="dk1"/>
                          </a:solidFill>
                          <a:latin typeface="+mn-lt"/>
                          <a:ea typeface="+mn-ea"/>
                          <a:cs typeface="+mn-cs"/>
                          <a:hlinkClick r:id="rId7" action="ppaction://hlinksldjump"/>
                        </a:rPr>
                        <a:t>Диспетчер</a:t>
                      </a:r>
                      <a:endParaRPr lang="ru-RU" sz="800" dirty="0"/>
                    </a:p>
                  </a:txBody>
                  <a:tcPr/>
                </a:tc>
                <a:tc>
                  <a:txBody>
                    <a:bodyPr/>
                    <a:lstStyle/>
                    <a:p>
                      <a:r>
                        <a:rPr lang="ru-RU" sz="800" b="1" i="0" u="none" strike="noStrike" kern="1200" dirty="0" smtClean="0">
                          <a:solidFill>
                            <a:schemeClr val="dk1"/>
                          </a:solidFill>
                          <a:latin typeface="+mn-lt"/>
                          <a:ea typeface="+mn-ea"/>
                          <a:cs typeface="+mn-cs"/>
                          <a:hlinkClick r:id="rId8" action="ppaction://hlinksldjump"/>
                        </a:rPr>
                        <a:t>Аудитор</a:t>
                      </a:r>
                      <a:endParaRPr lang="ru-RU" sz="800" dirty="0"/>
                    </a:p>
                  </a:txBody>
                  <a:tcPr/>
                </a:tc>
                <a:tc>
                  <a:txBody>
                    <a:bodyPr/>
                    <a:lstStyle/>
                    <a:p>
                      <a:endParaRPr lang="ru-RU" sz="800"/>
                    </a:p>
                  </a:txBody>
                  <a:tcPr/>
                </a:tc>
              </a:tr>
              <a:tr h="157667">
                <a:tc>
                  <a:txBody>
                    <a:bodyPr/>
                    <a:lstStyle/>
                    <a:p>
                      <a:r>
                        <a:rPr lang="ru-RU" sz="800" b="1" i="0" u="none" strike="noStrike" kern="1200" dirty="0" smtClean="0">
                          <a:solidFill>
                            <a:schemeClr val="dk1"/>
                          </a:solidFill>
                          <a:latin typeface="+mn-lt"/>
                          <a:ea typeface="+mn-ea"/>
                          <a:cs typeface="+mn-cs"/>
                          <a:hlinkClick r:id="rId9" action="ppaction://hlinksldjump"/>
                        </a:rPr>
                        <a:t>Кассир</a:t>
                      </a:r>
                      <a:endParaRPr lang="ru-RU" sz="800" dirty="0"/>
                    </a:p>
                  </a:txBody>
                  <a:tcPr/>
                </a:tc>
                <a:tc>
                  <a:txBody>
                    <a:bodyPr/>
                    <a:lstStyle/>
                    <a:p>
                      <a:r>
                        <a:rPr lang="ru-RU" sz="800" b="1" i="0" u="none" strike="noStrike" kern="1200" dirty="0" smtClean="0">
                          <a:solidFill>
                            <a:schemeClr val="dk1"/>
                          </a:solidFill>
                          <a:latin typeface="+mn-lt"/>
                          <a:ea typeface="+mn-ea"/>
                          <a:cs typeface="+mn-cs"/>
                          <a:hlinkClick r:id="rId10" action="ppaction://hlinksldjump"/>
                        </a:rPr>
                        <a:t>Библиотекарь</a:t>
                      </a:r>
                      <a:endParaRPr lang="ru-RU" sz="800" dirty="0"/>
                    </a:p>
                  </a:txBody>
                  <a:tcPr/>
                </a:tc>
                <a:tc>
                  <a:txBody>
                    <a:bodyPr/>
                    <a:lstStyle/>
                    <a:p>
                      <a:endParaRPr lang="ru-RU" sz="800"/>
                    </a:p>
                  </a:txBody>
                  <a:tcPr/>
                </a:tc>
              </a:tr>
              <a:tr h="157667">
                <a:tc>
                  <a:txBody>
                    <a:bodyPr/>
                    <a:lstStyle/>
                    <a:p>
                      <a:r>
                        <a:rPr lang="ru-RU" sz="800" b="1" i="0" u="none" strike="noStrike" kern="1200" dirty="0" smtClean="0">
                          <a:solidFill>
                            <a:schemeClr val="dk1"/>
                          </a:solidFill>
                          <a:latin typeface="+mn-lt"/>
                          <a:ea typeface="+mn-ea"/>
                          <a:cs typeface="+mn-cs"/>
                          <a:hlinkClick r:id="rId11" action="ppaction://hlinksldjump"/>
                        </a:rPr>
                        <a:t>Лингвист</a:t>
                      </a:r>
                      <a:endParaRPr lang="ru-RU" sz="800" dirty="0"/>
                    </a:p>
                  </a:txBody>
                  <a:tcPr/>
                </a:tc>
                <a:tc>
                  <a:txBody>
                    <a:bodyPr/>
                    <a:lstStyle/>
                    <a:p>
                      <a:r>
                        <a:rPr lang="ru-RU" sz="800" b="1" i="0" u="none" strike="noStrike" kern="1200" dirty="0" smtClean="0">
                          <a:solidFill>
                            <a:schemeClr val="dk1"/>
                          </a:solidFill>
                          <a:latin typeface="+mn-lt"/>
                          <a:ea typeface="+mn-ea"/>
                          <a:cs typeface="+mn-cs"/>
                          <a:hlinkClick r:id="rId12" action="ppaction://hlinksldjump"/>
                        </a:rPr>
                        <a:t>Брокер</a:t>
                      </a:r>
                      <a:endParaRPr lang="ru-RU" sz="800" dirty="0"/>
                    </a:p>
                  </a:txBody>
                  <a:tcPr/>
                </a:tc>
                <a:tc>
                  <a:txBody>
                    <a:bodyPr/>
                    <a:lstStyle/>
                    <a:p>
                      <a:endParaRPr lang="ru-RU" sz="800"/>
                    </a:p>
                  </a:txBody>
                  <a:tcPr/>
                </a:tc>
              </a:tr>
              <a:tr h="157667">
                <a:tc>
                  <a:txBody>
                    <a:bodyPr/>
                    <a:lstStyle/>
                    <a:p>
                      <a:r>
                        <a:rPr lang="ru-RU" sz="800" b="1" i="0" u="none" strike="noStrike" kern="1200" dirty="0" smtClean="0">
                          <a:solidFill>
                            <a:schemeClr val="dk1"/>
                          </a:solidFill>
                          <a:latin typeface="+mn-lt"/>
                          <a:ea typeface="+mn-ea"/>
                          <a:cs typeface="+mn-cs"/>
                          <a:hlinkClick r:id="rId13" action="ppaction://hlinksldjump"/>
                        </a:rPr>
                        <a:t>Налоговый инспектор</a:t>
                      </a:r>
                      <a:endParaRPr lang="ru-RU" sz="800" dirty="0"/>
                    </a:p>
                  </a:txBody>
                  <a:tcPr/>
                </a:tc>
                <a:tc>
                  <a:txBody>
                    <a:bodyPr/>
                    <a:lstStyle/>
                    <a:p>
                      <a:r>
                        <a:rPr lang="ru-RU" sz="800" b="1" i="0" u="none" strike="noStrike" kern="1200" dirty="0" smtClean="0">
                          <a:solidFill>
                            <a:schemeClr val="dk1"/>
                          </a:solidFill>
                          <a:latin typeface="+mn-lt"/>
                          <a:ea typeface="+mn-ea"/>
                          <a:cs typeface="+mn-cs"/>
                          <a:hlinkClick r:id="rId14" action="ppaction://hlinksldjump"/>
                        </a:rPr>
                        <a:t>Бухгалтер</a:t>
                      </a:r>
                      <a:endParaRPr lang="ru-RU" sz="800" dirty="0"/>
                    </a:p>
                  </a:txBody>
                  <a:tcPr/>
                </a:tc>
                <a:tc>
                  <a:txBody>
                    <a:bodyPr/>
                    <a:lstStyle/>
                    <a:p>
                      <a:endParaRPr lang="ru-RU" sz="800"/>
                    </a:p>
                  </a:txBody>
                  <a:tcPr/>
                </a:tc>
              </a:tr>
              <a:tr h="157667">
                <a:tc>
                  <a:txBody>
                    <a:bodyPr/>
                    <a:lstStyle/>
                    <a:p>
                      <a:r>
                        <a:rPr lang="ru-RU" sz="800" b="1" i="0" u="none" strike="noStrike" kern="1200" dirty="0" smtClean="0">
                          <a:solidFill>
                            <a:schemeClr val="dk1"/>
                          </a:solidFill>
                          <a:latin typeface="+mn-lt"/>
                          <a:ea typeface="+mn-ea"/>
                          <a:cs typeface="+mn-cs"/>
                          <a:hlinkClick r:id="rId15" action="ppaction://hlinksldjump"/>
                        </a:rPr>
                        <a:t>Провизор</a:t>
                      </a:r>
                      <a:endParaRPr lang="ru-RU" sz="800" dirty="0"/>
                    </a:p>
                  </a:txBody>
                  <a:tcPr/>
                </a:tc>
                <a:tc>
                  <a:txBody>
                    <a:bodyPr/>
                    <a:lstStyle/>
                    <a:p>
                      <a:r>
                        <a:rPr lang="ru-RU" sz="800" b="1" i="0" u="none" strike="noStrike" kern="1200" dirty="0" smtClean="0">
                          <a:solidFill>
                            <a:schemeClr val="dk1"/>
                          </a:solidFill>
                          <a:latin typeface="+mn-lt"/>
                          <a:ea typeface="+mn-ea"/>
                          <a:cs typeface="+mn-cs"/>
                          <a:hlinkClick r:id="rId16" action="ppaction://hlinksldjump"/>
                        </a:rPr>
                        <a:t>Геодезист</a:t>
                      </a:r>
                      <a:endParaRPr lang="ru-RU" sz="800" dirty="0"/>
                    </a:p>
                  </a:txBody>
                  <a:tcPr/>
                </a:tc>
                <a:tc>
                  <a:txBody>
                    <a:bodyPr/>
                    <a:lstStyle/>
                    <a:p>
                      <a:endParaRPr lang="ru-RU" sz="800" dirty="0"/>
                    </a:p>
                  </a:txBody>
                  <a:tcPr/>
                </a:tc>
              </a:tr>
              <a:tr h="157667">
                <a:tc>
                  <a:txBody>
                    <a:bodyPr/>
                    <a:lstStyle/>
                    <a:p>
                      <a:r>
                        <a:rPr lang="ru-RU" sz="800" b="1" i="0" u="none" strike="noStrike" kern="1200" dirty="0" smtClean="0">
                          <a:solidFill>
                            <a:schemeClr val="dk1"/>
                          </a:solidFill>
                          <a:latin typeface="+mn-lt"/>
                          <a:ea typeface="+mn-ea"/>
                          <a:cs typeface="+mn-cs"/>
                          <a:hlinkClick r:id="rId17" action="ppaction://hlinksldjump"/>
                        </a:rPr>
                        <a:t>Телохранитель</a:t>
                      </a:r>
                      <a:endParaRPr lang="ru-RU" sz="800" dirty="0"/>
                    </a:p>
                  </a:txBody>
                  <a:tcPr/>
                </a:tc>
                <a:tc>
                  <a:txBody>
                    <a:bodyPr/>
                    <a:lstStyle/>
                    <a:p>
                      <a:r>
                        <a:rPr lang="ru-RU" sz="800" b="1" i="0" u="none" strike="noStrike" kern="1200" dirty="0" smtClean="0">
                          <a:solidFill>
                            <a:schemeClr val="dk1"/>
                          </a:solidFill>
                          <a:latin typeface="+mn-lt"/>
                          <a:ea typeface="+mn-ea"/>
                          <a:cs typeface="+mn-cs"/>
                          <a:hlinkClick r:id="rId18" action="ppaction://hlinksldjump"/>
                        </a:rPr>
                        <a:t>Логист</a:t>
                      </a:r>
                      <a:endParaRPr lang="ru-RU" sz="800" dirty="0"/>
                    </a:p>
                  </a:txBody>
                  <a:tcPr/>
                </a:tc>
                <a:tc>
                  <a:txBody>
                    <a:bodyPr/>
                    <a:lstStyle/>
                    <a:p>
                      <a:endParaRPr lang="ru-RU" sz="800" dirty="0"/>
                    </a:p>
                  </a:txBody>
                  <a:tcPr/>
                </a:tc>
              </a:tr>
              <a:tr h="247762">
                <a:tc>
                  <a:txBody>
                    <a:bodyPr/>
                    <a:lstStyle/>
                    <a:p>
                      <a:r>
                        <a:rPr lang="ru-RU" sz="800" b="1" i="0" u="none" strike="noStrike" kern="1200" dirty="0" smtClean="0">
                          <a:solidFill>
                            <a:schemeClr val="dk1"/>
                          </a:solidFill>
                          <a:latin typeface="+mn-lt"/>
                          <a:ea typeface="+mn-ea"/>
                          <a:cs typeface="+mn-cs"/>
                          <a:hlinkClick r:id="rId19" action="ppaction://hlinksldjump"/>
                        </a:rPr>
                        <a:t>Физик-атомщик (специалист по контролю работы атомных реакторов)</a:t>
                      </a:r>
                      <a:endParaRPr lang="ru-RU" sz="800" dirty="0"/>
                    </a:p>
                  </a:txBody>
                  <a:tcPr/>
                </a:tc>
                <a:tc>
                  <a:txBody>
                    <a:bodyPr/>
                    <a:lstStyle/>
                    <a:p>
                      <a:r>
                        <a:rPr lang="ru-RU" sz="800" b="1" i="0" u="none" strike="noStrike" kern="1200" dirty="0" smtClean="0">
                          <a:solidFill>
                            <a:schemeClr val="dk1"/>
                          </a:solidFill>
                          <a:latin typeface="+mn-lt"/>
                          <a:ea typeface="+mn-ea"/>
                          <a:cs typeface="+mn-cs"/>
                          <a:hlinkClick r:id="rId20" action="ppaction://hlinksldjump"/>
                        </a:rPr>
                        <a:t>Маклер биржевой</a:t>
                      </a:r>
                      <a:endParaRPr lang="ru-RU" sz="800" dirty="0"/>
                    </a:p>
                  </a:txBody>
                  <a:tcPr/>
                </a:tc>
                <a:tc>
                  <a:txBody>
                    <a:bodyPr/>
                    <a:lstStyle/>
                    <a:p>
                      <a:endParaRPr lang="ru-RU" sz="800" dirty="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21" action="ppaction://hlinksldjump"/>
                        </a:rPr>
                        <a:t>Маркетолог</a:t>
                      </a:r>
                      <a:endParaRPr lang="ru-RU" sz="800" dirty="0"/>
                    </a:p>
                  </a:txBody>
                  <a:tcPr/>
                </a:tc>
                <a:tc>
                  <a:txBody>
                    <a:bodyPr/>
                    <a:lstStyle/>
                    <a:p>
                      <a:endParaRPr lang="ru-RU" sz="800" dirty="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22" action="ppaction://hlinksldjump"/>
                        </a:rPr>
                        <a:t>Математик</a:t>
                      </a:r>
                      <a:endParaRPr lang="ru-RU" sz="800" dirty="0"/>
                    </a:p>
                  </a:txBody>
                  <a:tcPr/>
                </a:tc>
                <a:tc>
                  <a:txBody>
                    <a:bodyPr/>
                    <a:lstStyle/>
                    <a:p>
                      <a:endParaRPr lang="ru-RU" sz="800" dirty="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23" action="ppaction://hlinksldjump"/>
                        </a:rPr>
                        <a:t>Нотариус</a:t>
                      </a:r>
                      <a:endParaRPr lang="ru-RU" sz="800" dirty="0"/>
                    </a:p>
                  </a:txBody>
                  <a:tcPr/>
                </a:tc>
                <a:tc>
                  <a:txBody>
                    <a:bodyPr/>
                    <a:lstStyle/>
                    <a:p>
                      <a:endParaRPr lang="ru-RU" sz="800" dirty="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24" action="ppaction://hlinksldjump"/>
                        </a:rPr>
                        <a:t>Переводчик</a:t>
                      </a:r>
                      <a:endParaRPr lang="ru-RU" sz="800" dirty="0"/>
                    </a:p>
                  </a:txBody>
                  <a:tcPr/>
                </a:tc>
                <a:tc>
                  <a:txBody>
                    <a:bodyPr/>
                    <a:lstStyle/>
                    <a:p>
                      <a:endParaRPr lang="ru-RU" sz="80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25" action="ppaction://hlinksldjump"/>
                        </a:rPr>
                        <a:t>Политолог</a:t>
                      </a:r>
                      <a:endParaRPr lang="ru-RU" sz="800" dirty="0"/>
                    </a:p>
                  </a:txBody>
                  <a:tcPr/>
                </a:tc>
                <a:tc>
                  <a:txBody>
                    <a:bodyPr/>
                    <a:lstStyle/>
                    <a:p>
                      <a:endParaRPr lang="ru-RU" sz="80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26" action="ppaction://hlinksldjump"/>
                        </a:rPr>
                        <a:t>Предприниматель</a:t>
                      </a:r>
                      <a:endParaRPr lang="ru-RU" sz="800" dirty="0"/>
                    </a:p>
                  </a:txBody>
                  <a:tcPr/>
                </a:tc>
                <a:tc>
                  <a:txBody>
                    <a:bodyPr/>
                    <a:lstStyle/>
                    <a:p>
                      <a:endParaRPr lang="ru-RU" sz="800" dirty="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27" action="ppaction://hlinksldjump"/>
                        </a:rPr>
                        <a:t>Программист</a:t>
                      </a:r>
                      <a:endParaRPr lang="ru-RU" sz="800" dirty="0"/>
                    </a:p>
                  </a:txBody>
                  <a:tcPr/>
                </a:tc>
                <a:tc>
                  <a:txBody>
                    <a:bodyPr/>
                    <a:lstStyle/>
                    <a:p>
                      <a:endParaRPr lang="ru-RU" sz="800" dirty="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28" action="ppaction://hlinksldjump"/>
                        </a:rPr>
                        <a:t>Редактор</a:t>
                      </a:r>
                      <a:endParaRPr lang="ru-RU" sz="800" dirty="0"/>
                    </a:p>
                  </a:txBody>
                  <a:tcPr/>
                </a:tc>
                <a:tc>
                  <a:txBody>
                    <a:bodyPr/>
                    <a:lstStyle/>
                    <a:p>
                      <a:endParaRPr lang="ru-RU" sz="800" dirty="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29" action="ppaction://hlinksldjump"/>
                        </a:rPr>
                        <a:t>Риелтор</a:t>
                      </a:r>
                      <a:endParaRPr lang="ru-RU" sz="800" dirty="0"/>
                    </a:p>
                  </a:txBody>
                  <a:tcPr/>
                </a:tc>
                <a:tc>
                  <a:txBody>
                    <a:bodyPr/>
                    <a:lstStyle/>
                    <a:p>
                      <a:endParaRPr lang="ru-RU" sz="800" dirty="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30" action="ppaction://hlinksldjump"/>
                        </a:rPr>
                        <a:t>Социолог</a:t>
                      </a:r>
                      <a:endParaRPr lang="ru-RU" sz="800" dirty="0"/>
                    </a:p>
                  </a:txBody>
                  <a:tcPr/>
                </a:tc>
                <a:tc>
                  <a:txBody>
                    <a:bodyPr/>
                    <a:lstStyle/>
                    <a:p>
                      <a:endParaRPr lang="ru-RU" sz="800" dirty="0"/>
                    </a:p>
                  </a:txBody>
                  <a:tcPr/>
                </a:tc>
              </a:tr>
              <a:tr h="247762">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 action="ppaction://noaction"/>
                        </a:rPr>
                        <a:t>Сюрвейер (страховой оценщик, эксперт, инспектор, агент)</a:t>
                      </a:r>
                      <a:endParaRPr lang="ru-RU" sz="800" dirty="0"/>
                    </a:p>
                  </a:txBody>
                  <a:tcPr/>
                </a:tc>
                <a:tc>
                  <a:txBody>
                    <a:bodyPr/>
                    <a:lstStyle/>
                    <a:p>
                      <a:endParaRPr lang="ru-RU" sz="800" dirty="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 action="ppaction://noaction"/>
                        </a:rPr>
                        <a:t>Тестер (альфа-тестер, бета-тестер)</a:t>
                      </a:r>
                      <a:endParaRPr lang="ru-RU" sz="800" dirty="0"/>
                    </a:p>
                  </a:txBody>
                  <a:tcPr/>
                </a:tc>
                <a:tc>
                  <a:txBody>
                    <a:bodyPr/>
                    <a:lstStyle/>
                    <a:p>
                      <a:endParaRPr lang="ru-RU" sz="80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31" action="ppaction://hlinksldjump"/>
                        </a:rPr>
                        <a:t>Филолог</a:t>
                      </a:r>
                      <a:endParaRPr lang="ru-RU" sz="800" dirty="0"/>
                    </a:p>
                  </a:txBody>
                  <a:tcPr/>
                </a:tc>
                <a:tc>
                  <a:txBody>
                    <a:bodyPr/>
                    <a:lstStyle/>
                    <a:p>
                      <a:endParaRPr lang="ru-RU" sz="80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32" action="ppaction://hlinksldjump"/>
                        </a:rPr>
                        <a:t>Философ</a:t>
                      </a:r>
                      <a:endParaRPr lang="ru-RU" sz="800" dirty="0"/>
                    </a:p>
                  </a:txBody>
                  <a:tcPr/>
                </a:tc>
                <a:tc>
                  <a:txBody>
                    <a:bodyPr/>
                    <a:lstStyle/>
                    <a:p>
                      <a:endParaRPr lang="ru-RU" sz="80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33" action="ppaction://hlinksldjump"/>
                        </a:rPr>
                        <a:t>Финансист</a:t>
                      </a:r>
                      <a:endParaRPr lang="ru-RU" sz="800" dirty="0"/>
                    </a:p>
                  </a:txBody>
                  <a:tcPr/>
                </a:tc>
                <a:tc>
                  <a:txBody>
                    <a:bodyPr/>
                    <a:lstStyle/>
                    <a:p>
                      <a:endParaRPr lang="ru-RU" sz="80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34" action="ppaction://hlinksldjump"/>
                        </a:rPr>
                        <a:t>Штурман (в авиации на морском и речном флоте)</a:t>
                      </a:r>
                      <a:endParaRPr lang="ru-RU" sz="800" dirty="0"/>
                    </a:p>
                  </a:txBody>
                  <a:tcPr/>
                </a:tc>
                <a:tc>
                  <a:txBody>
                    <a:bodyPr/>
                    <a:lstStyle/>
                    <a:p>
                      <a:endParaRPr lang="ru-RU" sz="800" dirty="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35" action="ppaction://hlinksldjump"/>
                        </a:rPr>
                        <a:t>Экономист</a:t>
                      </a:r>
                      <a:endParaRPr lang="ru-RU" sz="800" dirty="0"/>
                    </a:p>
                  </a:txBody>
                  <a:tcPr/>
                </a:tc>
                <a:tc>
                  <a:txBody>
                    <a:bodyPr/>
                    <a:lstStyle/>
                    <a:p>
                      <a:endParaRPr lang="ru-RU" sz="800"/>
                    </a:p>
                  </a:txBody>
                  <a:tcPr/>
                </a:tc>
              </a:tr>
              <a:tr h="157667">
                <a:tc>
                  <a:txBody>
                    <a:bodyPr/>
                    <a:lstStyle/>
                    <a:p>
                      <a:endParaRPr lang="ru-RU" sz="800"/>
                    </a:p>
                  </a:txBody>
                  <a:tcPr/>
                </a:tc>
                <a:tc>
                  <a:txBody>
                    <a:bodyPr/>
                    <a:lstStyle/>
                    <a:p>
                      <a:r>
                        <a:rPr lang="ru-RU" sz="800" b="1" i="0" u="none" strike="noStrike" kern="1200" dirty="0" smtClean="0">
                          <a:solidFill>
                            <a:schemeClr val="dk1"/>
                          </a:solidFill>
                          <a:latin typeface="+mn-lt"/>
                          <a:ea typeface="+mn-ea"/>
                          <a:cs typeface="+mn-cs"/>
                          <a:hlinkClick r:id="rId36" action="ppaction://hlinksldjump"/>
                        </a:rPr>
                        <a:t>Этнограф</a:t>
                      </a:r>
                      <a:endParaRPr lang="ru-RU" sz="800" dirty="0"/>
                    </a:p>
                  </a:txBody>
                  <a:tcPr/>
                </a:tc>
                <a:tc>
                  <a:txBody>
                    <a:bodyPr/>
                    <a:lstStyle/>
                    <a:p>
                      <a:endParaRPr lang="ru-RU" sz="800"/>
                    </a:p>
                  </a:txBody>
                  <a:tcPr/>
                </a:tc>
              </a:tr>
              <a:tr h="157667">
                <a:tc>
                  <a:txBody>
                    <a:bodyPr/>
                    <a:lstStyle/>
                    <a:p>
                      <a:endParaRPr lang="ru-RU" sz="800" dirty="0"/>
                    </a:p>
                  </a:txBody>
                  <a:tcPr/>
                </a:tc>
                <a:tc>
                  <a:txBody>
                    <a:bodyPr/>
                    <a:lstStyle/>
                    <a:p>
                      <a:r>
                        <a:rPr lang="ru-RU" sz="800" b="1" i="0" u="none" strike="noStrike" kern="1200" dirty="0" smtClean="0">
                          <a:solidFill>
                            <a:schemeClr val="dk1"/>
                          </a:solidFill>
                          <a:latin typeface="+mn-lt"/>
                          <a:ea typeface="+mn-ea"/>
                          <a:cs typeface="+mn-cs"/>
                          <a:hlinkClick r:id="rId37" action="ppaction://hlinksldjump"/>
                        </a:rPr>
                        <a:t>Юрист</a:t>
                      </a:r>
                      <a:endParaRPr lang="ru-RU" sz="800" dirty="0"/>
                    </a:p>
                  </a:txBody>
                  <a:tcPr/>
                </a:tc>
                <a:tc>
                  <a:txBody>
                    <a:bodyPr/>
                    <a:lstStyle/>
                    <a:p>
                      <a:endParaRPr lang="ru-RU" sz="800" dirty="0"/>
                    </a:p>
                  </a:txBody>
                  <a:tcPr/>
                </a:tc>
              </a:tr>
            </a:tbl>
          </a:graphicData>
        </a:graphic>
      </p:graphicFrame>
      <p:grpSp>
        <p:nvGrpSpPr>
          <p:cNvPr id="9" name="Группа 8"/>
          <p:cNvGrpSpPr/>
          <p:nvPr/>
        </p:nvGrpSpPr>
        <p:grpSpPr>
          <a:xfrm>
            <a:off x="0" y="0"/>
            <a:ext cx="576064" cy="504056"/>
            <a:chOff x="0" y="0"/>
            <a:chExt cx="576064" cy="504056"/>
          </a:xfrm>
        </p:grpSpPr>
        <p:sp>
          <p:nvSpPr>
            <p:cNvPr id="10" name="Прямоугольник 9">
              <a:hlinkClick r:id="rId38" action="ppaction://hlinksldjump"/>
            </p:cNvPr>
            <p:cNvSpPr/>
            <p:nvPr/>
          </p:nvSpPr>
          <p:spPr>
            <a:xfrm>
              <a:off x="144016" y="216024"/>
              <a:ext cx="288032" cy="28803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sp>
          <p:nvSpPr>
            <p:cNvPr id="11" name="Равнобедренный треугольник 10">
              <a:hlinkClick r:id="rId38" action="ppaction://hlinksldjump"/>
            </p:cNvPr>
            <p:cNvSpPr/>
            <p:nvPr/>
          </p:nvSpPr>
          <p:spPr>
            <a:xfrm>
              <a:off x="0" y="0"/>
              <a:ext cx="576064" cy="268559"/>
            </a:xfrm>
            <a:prstGeom prst="triangle">
              <a:avLst>
                <a:gd name="adj" fmla="val 5000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normAutofit/>
          </a:bodyPr>
          <a:lstStyle/>
          <a:p>
            <a:r>
              <a:rPr lang="ru-RU" sz="1600" b="1" dirty="0"/>
              <a:t>Генетик</a:t>
            </a:r>
            <a:endParaRPr lang="ru-RU" sz="1600" dirty="0"/>
          </a:p>
        </p:txBody>
      </p:sp>
      <p:graphicFrame>
        <p:nvGraphicFramePr>
          <p:cNvPr id="4" name="Содержимое 3"/>
          <p:cNvGraphicFramePr>
            <a:graphicFrameLocks noGrp="1"/>
          </p:cNvGraphicFramePr>
          <p:nvPr>
            <p:ph idx="1"/>
          </p:nvPr>
        </p:nvGraphicFramePr>
        <p:xfrm>
          <a:off x="395536" y="764704"/>
          <a:ext cx="8301608" cy="5793777"/>
        </p:xfrm>
        <a:graphic>
          <a:graphicData uri="http://schemas.openxmlformats.org/drawingml/2006/table">
            <a:tbl>
              <a:tblPr firstRow="1" bandRow="1">
                <a:tableStyleId>{5C22544A-7EE6-4342-B048-85BDC9FD1C3A}</a:tableStyleId>
              </a:tblPr>
              <a:tblGrid>
                <a:gridCol w="4186808"/>
                <a:gridCol w="4114800"/>
              </a:tblGrid>
              <a:tr h="540499">
                <a:tc gridSpan="2">
                  <a:txBody>
                    <a:bodyPr/>
                    <a:lstStyle/>
                    <a:p>
                      <a:r>
                        <a:rPr lang="ru-RU" sz="1400" b="1" i="0" kern="1200" dirty="0" smtClean="0">
                          <a:solidFill>
                            <a:schemeClr val="lt1"/>
                          </a:solidFill>
                          <a:latin typeface="+mn-lt"/>
                          <a:ea typeface="+mn-ea"/>
                          <a:cs typeface="+mn-cs"/>
                        </a:rPr>
                        <a:t>Назначение профессии</a:t>
                      </a:r>
                      <a:r>
                        <a:rPr lang="ru-RU" sz="1100" b="1" i="0" kern="1200" dirty="0" smtClean="0">
                          <a:solidFill>
                            <a:schemeClr val="lt1"/>
                          </a:solidFill>
                          <a:latin typeface="+mn-lt"/>
                          <a:ea typeface="+mn-ea"/>
                          <a:cs typeface="+mn-cs"/>
                        </a:rPr>
                        <a:t>: изучение условий зарождения организмов, их изменчивости и передачи наследственных свойств, и методов управления этими процессами.</a:t>
                      </a:r>
                      <a:endParaRPr lang="ru-RU" sz="1100" b="1" dirty="0">
                        <a:latin typeface="+mn-lt"/>
                      </a:endParaRPr>
                    </a:p>
                  </a:txBody>
                  <a:tcPr/>
                </a:tc>
                <a:tc hMerge="1">
                  <a:txBody>
                    <a:bodyPr/>
                    <a:lstStyle/>
                    <a:p>
                      <a:endParaRPr lang="ru-RU" dirty="0"/>
                    </a:p>
                  </a:txBody>
                  <a:tcPr/>
                </a:tc>
              </a:tr>
              <a:tr h="972340">
                <a:tc gridSpan="2">
                  <a:txBody>
                    <a:bodyPr/>
                    <a:lstStyle/>
                    <a:p>
                      <a:r>
                        <a:rPr lang="ru-RU" sz="1400" b="1" i="0" kern="1200" dirty="0" smtClean="0">
                          <a:solidFill>
                            <a:schemeClr val="dk1"/>
                          </a:solidFill>
                          <a:latin typeface="+mn-lt"/>
                          <a:ea typeface="+mn-ea"/>
                          <a:cs typeface="+mn-cs"/>
                        </a:rPr>
                        <a:t>Основные решаемые задачи</a:t>
                      </a:r>
                      <a:r>
                        <a:rPr lang="ru-RU" sz="1100" b="1" i="0" kern="1200" dirty="0" smtClean="0">
                          <a:solidFill>
                            <a:schemeClr val="dk1"/>
                          </a:solidFill>
                          <a:latin typeface="+mn-lt"/>
                          <a:ea typeface="+mn-ea"/>
                          <a:cs typeface="+mn-cs"/>
                        </a:rPr>
                        <a:t>:</a:t>
                      </a:r>
                      <a:endParaRPr lang="ru-RU" sz="1100" b="0" i="0" kern="1200" dirty="0" smtClean="0">
                        <a:solidFill>
                          <a:schemeClr val="dk1"/>
                        </a:solidFill>
                        <a:latin typeface="+mn-lt"/>
                        <a:ea typeface="+mn-ea"/>
                        <a:cs typeface="+mn-cs"/>
                      </a:endParaRPr>
                    </a:p>
                    <a:p>
                      <a:r>
                        <a:rPr lang="ru-RU" sz="1100" b="1" i="0" u="none" strike="noStrike" kern="1200" dirty="0" smtClean="0">
                          <a:solidFill>
                            <a:schemeClr val="dk1"/>
                          </a:solidFill>
                          <a:latin typeface="+mn-lt"/>
                          <a:ea typeface="+mn-ea"/>
                          <a:cs typeface="+mn-cs"/>
                        </a:rPr>
                        <a:t>выбор предметной области изучения организма;</a:t>
                      </a:r>
                    </a:p>
                    <a:p>
                      <a:r>
                        <a:rPr lang="ru-RU" sz="1100" b="1" i="0" u="none" strike="noStrike" kern="1200" dirty="0" smtClean="0">
                          <a:solidFill>
                            <a:schemeClr val="dk1"/>
                          </a:solidFill>
                          <a:latin typeface="+mn-lt"/>
                          <a:ea typeface="+mn-ea"/>
                          <a:cs typeface="+mn-cs"/>
                        </a:rPr>
                        <a:t>постановка целей и задач исследования;</a:t>
                      </a:r>
                    </a:p>
                    <a:p>
                      <a:r>
                        <a:rPr lang="ru-RU" sz="1100" b="1" i="0" u="none" strike="noStrike" kern="1200" dirty="0" smtClean="0">
                          <a:solidFill>
                            <a:schemeClr val="dk1"/>
                          </a:solidFill>
                          <a:latin typeface="+mn-lt"/>
                          <a:ea typeface="+mn-ea"/>
                          <a:cs typeface="+mn-cs"/>
                        </a:rPr>
                        <a:t>выдвижение гипотез;</a:t>
                      </a:r>
                    </a:p>
                    <a:p>
                      <a:r>
                        <a:rPr lang="ru-RU" sz="1100" b="1" i="0" u="none" strike="noStrike" kern="1200" dirty="0" smtClean="0">
                          <a:solidFill>
                            <a:schemeClr val="dk1"/>
                          </a:solidFill>
                          <a:latin typeface="+mn-lt"/>
                          <a:ea typeface="+mn-ea"/>
                          <a:cs typeface="+mn-cs"/>
                        </a:rPr>
                        <a:t>проведение теоретических и эмпирических изучений;</a:t>
                      </a:r>
                    </a:p>
                    <a:p>
                      <a:r>
                        <a:rPr lang="ru-RU" sz="1100" b="1" i="0" u="none" strike="noStrike" kern="1200" dirty="0" smtClean="0">
                          <a:solidFill>
                            <a:schemeClr val="dk1"/>
                          </a:solidFill>
                          <a:latin typeface="+mn-lt"/>
                          <a:ea typeface="+mn-ea"/>
                          <a:cs typeface="+mn-cs"/>
                        </a:rPr>
                        <a:t>получение выводов и заключений исследования, подтверждение или опровержение выдвинутых гипотез.</a:t>
                      </a:r>
                      <a:endParaRPr lang="ru-RU" sz="1100" b="1" i="0" u="none" strike="noStrike" kern="1200" dirty="0">
                        <a:solidFill>
                          <a:schemeClr val="dk1"/>
                        </a:solidFill>
                        <a:latin typeface="+mn-lt"/>
                        <a:ea typeface="+mn-ea"/>
                        <a:cs typeface="+mn-cs"/>
                      </a:endParaRPr>
                    </a:p>
                  </a:txBody>
                  <a:tcPr/>
                </a:tc>
                <a:tc hMerge="1">
                  <a:txBody>
                    <a:bodyPr/>
                    <a:lstStyle/>
                    <a:p>
                      <a:endParaRPr lang="ru-RU" dirty="0"/>
                    </a:p>
                  </a:txBody>
                  <a:tcPr/>
                </a:tc>
              </a:tr>
              <a:tr h="319443">
                <a:tc gridSpan="2">
                  <a:txBody>
                    <a:bodyPr/>
                    <a:lstStyle/>
                    <a:p>
                      <a:pPr algn="ctr"/>
                      <a:r>
                        <a:rPr lang="ru-RU" sz="1400" b="1" dirty="0">
                          <a:latin typeface="+mn-lt"/>
                        </a:rPr>
                        <a:t>Профессионально–важные </a:t>
                      </a:r>
                      <a:r>
                        <a:rPr lang="ru-RU" sz="1400" b="1" dirty="0" smtClean="0">
                          <a:latin typeface="+mn-lt"/>
                        </a:rPr>
                        <a:t>качества</a:t>
                      </a:r>
                      <a:r>
                        <a:rPr lang="ru-RU" sz="1100" b="1" dirty="0" smtClean="0">
                          <a:latin typeface="+mn-lt"/>
                        </a:rPr>
                        <a:t>:</a:t>
                      </a:r>
                      <a:endParaRPr lang="ru-RU" sz="1100" dirty="0">
                        <a:latin typeface="+mn-lt"/>
                      </a:endParaRPr>
                    </a:p>
                  </a:txBody>
                  <a:tcPr marL="28575" marR="28575" marT="28575" marB="28575" anchor="ctr"/>
                </a:tc>
                <a:tc hMerge="1">
                  <a:txBody>
                    <a:bodyPr/>
                    <a:lstStyle/>
                    <a:p>
                      <a:endParaRPr lang="ru-RU"/>
                    </a:p>
                  </a:txBody>
                  <a:tcPr/>
                </a:tc>
              </a:tr>
              <a:tr h="1769515">
                <a:tc>
                  <a:txBody>
                    <a:bodyPr/>
                    <a:lstStyle/>
                    <a:p>
                      <a:pPr>
                        <a:buFont typeface="Arial"/>
                        <a:buChar char="•"/>
                      </a:pPr>
                      <a:r>
                        <a:rPr lang="ru-RU" sz="1100" b="1" u="none" strike="noStrike" dirty="0">
                          <a:latin typeface="+mn-lt"/>
                        </a:rPr>
                        <a:t>аккуратность в работе организованность, самодисциплина;</a:t>
                      </a:r>
                    </a:p>
                    <a:p>
                      <a:pPr>
                        <a:buFont typeface="Arial"/>
                        <a:buChar char="•"/>
                      </a:pPr>
                      <a:r>
                        <a:rPr lang="ru-RU" sz="1100" b="1" u="none" strike="noStrike" dirty="0">
                          <a:latin typeface="+mn-lt"/>
                        </a:rPr>
                        <a:t>ответственность;</a:t>
                      </a:r>
                    </a:p>
                    <a:p>
                      <a:pPr>
                        <a:buFont typeface="Arial"/>
                        <a:buChar char="•"/>
                      </a:pPr>
                      <a:r>
                        <a:rPr lang="ru-RU" sz="1100" b="1" u="none" strike="noStrike" dirty="0">
                          <a:latin typeface="+mn-lt"/>
                        </a:rPr>
                        <a:t>целеустремленность;</a:t>
                      </a:r>
                    </a:p>
                    <a:p>
                      <a:pPr>
                        <a:buFont typeface="Arial"/>
                        <a:buChar char="•"/>
                      </a:pPr>
                      <a:r>
                        <a:rPr lang="ru-RU" sz="1100" b="1" u="none" strike="noStrike" dirty="0">
                          <a:latin typeface="+mn-lt"/>
                        </a:rPr>
                        <a:t>способность воспринимать большое количество информации;</a:t>
                      </a:r>
                    </a:p>
                    <a:p>
                      <a:pPr>
                        <a:buFont typeface="Arial"/>
                        <a:buChar char="•"/>
                      </a:pPr>
                      <a:r>
                        <a:rPr lang="ru-RU" sz="1100" b="1" u="none" strike="noStrike" dirty="0">
                          <a:latin typeface="+mn-lt"/>
                        </a:rPr>
                        <a:t>внимание к деталям;</a:t>
                      </a:r>
                    </a:p>
                    <a:p>
                      <a:pPr>
                        <a:buFont typeface="Arial"/>
                        <a:buChar char="•"/>
                      </a:pPr>
                      <a:r>
                        <a:rPr lang="ru-RU" sz="1100" b="1" u="none" strike="noStrike" dirty="0">
                          <a:latin typeface="+mn-lt"/>
                        </a:rPr>
                        <a:t>концентрированность внимания;</a:t>
                      </a:r>
                    </a:p>
                    <a:p>
                      <a:pPr>
                        <a:buFont typeface="Arial"/>
                        <a:buChar char="•"/>
                      </a:pPr>
                      <a:r>
                        <a:rPr lang="ru-RU" sz="1100" b="1" u="none" strike="noStrike" dirty="0">
                          <a:latin typeface="+mn-lt"/>
                        </a:rPr>
                        <a:t>умение подмечать незначительные (малозаметные) изменения в исследуемом объекте, в показаниях приборов;</a:t>
                      </a:r>
                    </a:p>
                    <a:p>
                      <a:pPr>
                        <a:buFont typeface="Arial"/>
                        <a:buChar char="•"/>
                      </a:pPr>
                      <a:r>
                        <a:rPr lang="ru-RU" sz="1100" b="1" u="none" strike="noStrike" dirty="0">
                          <a:latin typeface="+mn-lt"/>
                        </a:rPr>
                        <a:t>способность к образному представлению предметов, процессов и явлений;</a:t>
                      </a:r>
                    </a:p>
                  </a:txBody>
                  <a:tcPr marL="28575" marR="28575" marT="28575" marB="28575" anchor="ctr"/>
                </a:tc>
                <a:tc>
                  <a:txBody>
                    <a:bodyPr/>
                    <a:lstStyle/>
                    <a:p>
                      <a:pPr>
                        <a:buFont typeface="Arial"/>
                        <a:buChar char="•"/>
                      </a:pPr>
                      <a:r>
                        <a:rPr lang="ru-RU" sz="1100" b="1" u="none" strike="noStrike" dirty="0" err="1">
                          <a:latin typeface="+mn-lt"/>
                        </a:rPr>
                        <a:t>аналитичность</a:t>
                      </a:r>
                      <a:r>
                        <a:rPr lang="ru-RU" sz="1100" b="1" u="none" strike="noStrike" dirty="0">
                          <a:latin typeface="+mn-lt"/>
                        </a:rPr>
                        <a:t> (способность выделять отдельные элементы действительности, способность к классификации) мышления;</a:t>
                      </a:r>
                    </a:p>
                    <a:p>
                      <a:pPr>
                        <a:buFont typeface="Arial"/>
                        <a:buChar char="•"/>
                      </a:pPr>
                      <a:r>
                        <a:rPr lang="ru-RU" sz="1100" b="1" u="none" strike="noStrike" dirty="0">
                          <a:latin typeface="+mn-lt"/>
                        </a:rPr>
                        <a:t>предметность (объекты реального мира и их признаки) мышления;</a:t>
                      </a:r>
                    </a:p>
                    <a:p>
                      <a:pPr>
                        <a:buFont typeface="Arial"/>
                        <a:buChar char="•"/>
                      </a:pPr>
                      <a:r>
                        <a:rPr lang="ru-RU" sz="1100" b="1" u="none" strike="noStrike" dirty="0">
                          <a:latin typeface="+mn-lt"/>
                        </a:rPr>
                        <a:t>хорошо развитые </a:t>
                      </a:r>
                      <a:r>
                        <a:rPr lang="ru-RU" sz="1100" b="1" u="none" strike="noStrike" dirty="0" err="1">
                          <a:latin typeface="+mn-lt"/>
                        </a:rPr>
                        <a:t>мнемические</a:t>
                      </a:r>
                      <a:r>
                        <a:rPr lang="ru-RU" sz="1100" b="1" u="none" strike="noStrike" dirty="0">
                          <a:latin typeface="+mn-lt"/>
                        </a:rPr>
                        <a:t> способности (свойства памяти);</a:t>
                      </a:r>
                    </a:p>
                    <a:p>
                      <a:pPr>
                        <a:buFont typeface="Arial"/>
                        <a:buChar char="•"/>
                      </a:pPr>
                      <a:r>
                        <a:rPr lang="ru-RU" sz="1100" b="1" u="none" strike="noStrike" dirty="0">
                          <a:latin typeface="+mn-lt"/>
                        </a:rPr>
                        <a:t>координация движений рук и ног;</a:t>
                      </a:r>
                    </a:p>
                    <a:p>
                      <a:pPr>
                        <a:buFont typeface="Arial"/>
                        <a:buChar char="•"/>
                      </a:pPr>
                      <a:r>
                        <a:rPr lang="ru-RU" sz="1100" b="1" u="none" strike="noStrike" dirty="0">
                          <a:latin typeface="+mn-lt"/>
                        </a:rPr>
                        <a:t>сохранение работоспособности при развивающемся утомлении;</a:t>
                      </a:r>
                    </a:p>
                    <a:p>
                      <a:pPr>
                        <a:buFont typeface="Arial"/>
                        <a:buChar char="•"/>
                      </a:pPr>
                      <a:r>
                        <a:rPr lang="ru-RU" sz="1100" b="1" u="none" strike="noStrike" dirty="0">
                          <a:latin typeface="+mn-lt"/>
                        </a:rPr>
                        <a:t>высокая помехоустойчивость;</a:t>
                      </a:r>
                    </a:p>
                    <a:p>
                      <a:pPr>
                        <a:buFont typeface="Arial"/>
                        <a:buChar char="•"/>
                      </a:pPr>
                      <a:r>
                        <a:rPr lang="ru-RU" sz="1100" b="1" u="none" strike="noStrike" dirty="0">
                          <a:latin typeface="+mn-lt"/>
                        </a:rPr>
                        <a:t>усидчивость;</a:t>
                      </a:r>
                    </a:p>
                    <a:p>
                      <a:pPr>
                        <a:buFont typeface="Arial"/>
                        <a:buChar char="•"/>
                      </a:pPr>
                      <a:r>
                        <a:rPr lang="ru-RU" sz="1100" b="1" u="none" strike="noStrike" dirty="0">
                          <a:latin typeface="+mn-lt"/>
                        </a:rPr>
                        <a:t>умение предвидеть результат.</a:t>
                      </a:r>
                    </a:p>
                  </a:txBody>
                  <a:tcPr marL="28575" marR="28575" marT="28575" marB="28575" anchor="ctr"/>
                </a:tc>
              </a:tr>
              <a:tr h="319443">
                <a:tc gridSpan="2">
                  <a:txBody>
                    <a:bodyPr/>
                    <a:lstStyle/>
                    <a:p>
                      <a:pPr algn="ctr"/>
                      <a:r>
                        <a:rPr lang="ru-RU" sz="1400" b="1" dirty="0">
                          <a:latin typeface="+mn-lt"/>
                        </a:rPr>
                        <a:t>Заболевания, противопоказанные для </a:t>
                      </a:r>
                      <a:r>
                        <a:rPr lang="ru-RU" sz="1400" b="1" dirty="0" smtClean="0">
                          <a:latin typeface="+mn-lt"/>
                        </a:rPr>
                        <a:t>профессии</a:t>
                      </a:r>
                      <a:r>
                        <a:rPr lang="ru-RU" sz="1100" b="1" dirty="0" smtClean="0">
                          <a:latin typeface="+mn-lt"/>
                        </a:rPr>
                        <a:t>:</a:t>
                      </a:r>
                      <a:endParaRPr lang="ru-RU" sz="1100" dirty="0">
                        <a:latin typeface="+mn-lt"/>
                      </a:endParaRPr>
                    </a:p>
                  </a:txBody>
                  <a:tcPr marL="28575" marR="28575" marT="28575" marB="28575" anchor="ctr"/>
                </a:tc>
                <a:tc hMerge="1">
                  <a:txBody>
                    <a:bodyPr/>
                    <a:lstStyle/>
                    <a:p>
                      <a:endParaRPr lang="ru-RU"/>
                    </a:p>
                  </a:txBody>
                  <a:tcPr/>
                </a:tc>
              </a:tr>
              <a:tr h="911568">
                <a:tc>
                  <a:txBody>
                    <a:bodyPr/>
                    <a:lstStyle/>
                    <a:p>
                      <a:pPr>
                        <a:buFont typeface="Arial"/>
                        <a:buChar char="•"/>
                      </a:pPr>
                      <a:r>
                        <a:rPr lang="ru-RU" sz="1100" b="1" u="none" strike="noStrike" dirty="0">
                          <a:latin typeface="+mn-lt"/>
                        </a:rPr>
                        <a:t>заболевания сердца или нарушения артериального давления;</a:t>
                      </a:r>
                    </a:p>
                    <a:p>
                      <a:pPr>
                        <a:buFont typeface="Arial"/>
                        <a:buChar char="•"/>
                      </a:pPr>
                      <a:r>
                        <a:rPr lang="ru-RU" sz="1100" b="1" u="none" strike="noStrike" dirty="0">
                          <a:latin typeface="+mn-lt"/>
                        </a:rPr>
                        <a:t>судороги, потери сознания;</a:t>
                      </a:r>
                    </a:p>
                    <a:p>
                      <a:pPr>
                        <a:buFont typeface="Arial"/>
                        <a:buChar char="•"/>
                      </a:pPr>
                      <a:r>
                        <a:rPr lang="ru-RU" sz="1100" b="1" u="none" strike="noStrike" dirty="0">
                          <a:latin typeface="+mn-lt"/>
                        </a:rPr>
                        <a:t>расстройства слуха;</a:t>
                      </a:r>
                    </a:p>
                    <a:p>
                      <a:pPr>
                        <a:buFont typeface="Arial"/>
                        <a:buChar char="•"/>
                      </a:pPr>
                      <a:r>
                        <a:rPr lang="ru-RU" sz="1100" b="1" u="none" strike="noStrike" dirty="0">
                          <a:latin typeface="+mn-lt"/>
                        </a:rPr>
                        <a:t>расстройства речи;</a:t>
                      </a:r>
                    </a:p>
                    <a:p>
                      <a:pPr>
                        <a:buFont typeface="Arial"/>
                        <a:buChar char="•"/>
                      </a:pPr>
                      <a:r>
                        <a:rPr lang="ru-RU" sz="1100" b="1" u="none" strike="noStrike" dirty="0">
                          <a:latin typeface="+mn-lt"/>
                        </a:rPr>
                        <a:t>хронические инфекционные заболевания;</a:t>
                      </a:r>
                    </a:p>
                    <a:p>
                      <a:pPr>
                        <a:buFont typeface="Arial"/>
                        <a:buChar char="•"/>
                      </a:pPr>
                      <a:r>
                        <a:rPr lang="ru-RU" sz="1100" b="1" u="none" strike="noStrike" dirty="0">
                          <a:latin typeface="+mn-lt"/>
                        </a:rPr>
                        <a:t>сахарный диабет;</a:t>
                      </a:r>
                    </a:p>
                  </a:txBody>
                  <a:tcPr marL="28575" marR="28575" marT="28575" marB="28575" anchor="ctr"/>
                </a:tc>
                <a:tc>
                  <a:txBody>
                    <a:bodyPr/>
                    <a:lstStyle/>
                    <a:p>
                      <a:pPr>
                        <a:buFont typeface="Arial"/>
                        <a:buChar char="•"/>
                      </a:pPr>
                      <a:r>
                        <a:rPr lang="ru-RU" sz="1100" b="1" u="none" strike="noStrike" dirty="0">
                          <a:latin typeface="+mn-lt"/>
                        </a:rPr>
                        <a:t>геморроидальные расстройства;</a:t>
                      </a:r>
                    </a:p>
                    <a:p>
                      <a:pPr>
                        <a:buFont typeface="Arial"/>
                        <a:buChar char="•"/>
                      </a:pPr>
                      <a:r>
                        <a:rPr lang="ru-RU" sz="1100" b="1" u="none" strike="noStrike" dirty="0">
                          <a:latin typeface="+mn-lt"/>
                        </a:rPr>
                        <a:t>кожные заболевания;</a:t>
                      </a:r>
                    </a:p>
                    <a:p>
                      <a:pPr>
                        <a:buFont typeface="Arial"/>
                        <a:buChar char="•"/>
                      </a:pPr>
                      <a:r>
                        <a:rPr lang="ru-RU" sz="1100" b="1" u="none" strike="noStrike" dirty="0">
                          <a:latin typeface="+mn-lt"/>
                        </a:rPr>
                        <a:t>заболевания органов пищеварения и выделения;</a:t>
                      </a:r>
                    </a:p>
                    <a:p>
                      <a:pPr>
                        <a:buFont typeface="Arial"/>
                        <a:buChar char="•"/>
                      </a:pPr>
                      <a:r>
                        <a:rPr lang="ru-RU" sz="1100" b="1" u="none" strike="noStrike" dirty="0">
                          <a:latin typeface="+mn-lt"/>
                        </a:rPr>
                        <a:t>хронические инфекционные заболевания;</a:t>
                      </a:r>
                    </a:p>
                    <a:p>
                      <a:pPr>
                        <a:buFont typeface="Arial"/>
                        <a:buChar char="•"/>
                      </a:pPr>
                      <a:r>
                        <a:rPr lang="ru-RU" sz="1100" b="1" u="none" strike="noStrike" dirty="0">
                          <a:latin typeface="+mn-lt"/>
                        </a:rPr>
                        <a:t>употребление наркотиков, зависимость от алкоголя;</a:t>
                      </a:r>
                    </a:p>
                    <a:p>
                      <a:pPr>
                        <a:buFont typeface="Arial"/>
                        <a:buChar char="•"/>
                      </a:pPr>
                      <a:r>
                        <a:rPr lang="ru-RU" sz="1100" b="1" u="none" strike="noStrike" dirty="0">
                          <a:latin typeface="+mn-lt"/>
                        </a:rPr>
                        <a:t>некорректируемое снижение остроты зрения.</a:t>
                      </a:r>
                    </a:p>
                  </a:txBody>
                  <a:tcPr marL="28575" marR="28575" marT="28575" marB="28575" anchor="ctr"/>
                </a:tc>
              </a:tr>
              <a:tr h="638887">
                <a:tc gridSpan="2">
                  <a:txBody>
                    <a:bodyPr/>
                    <a:lstStyle/>
                    <a:p>
                      <a:r>
                        <a:rPr lang="ru-RU" sz="1400" b="1" dirty="0">
                          <a:latin typeface="+mn-lt"/>
                        </a:rPr>
                        <a:t>Уровень </a:t>
                      </a:r>
                      <a:r>
                        <a:rPr lang="ru-RU" sz="1400" b="1" dirty="0" smtClean="0">
                          <a:latin typeface="+mn-lt"/>
                        </a:rPr>
                        <a:t>образования:</a:t>
                      </a:r>
                      <a:endParaRPr lang="ru-RU" sz="1100" dirty="0">
                        <a:latin typeface="+mn-lt"/>
                      </a:endParaRPr>
                    </a:p>
                    <a:p>
                      <a:r>
                        <a:rPr lang="ru-RU" sz="1100" b="1" dirty="0">
                          <a:latin typeface="+mn-lt"/>
                        </a:rPr>
                        <a:t>Для овладения профессией "Генетик" необходимо высшее образование. Специальность: 012100, 040105 - Генетика.</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Архивариус</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832648"/>
        </p:xfrm>
        <a:graphic>
          <a:graphicData uri="http://schemas.openxmlformats.org/drawingml/2006/table">
            <a:tbl>
              <a:tblPr firstRow="1" bandRow="1">
                <a:tableStyleId>{5C22544A-7EE6-4342-B048-85BDC9FD1C3A}</a:tableStyleId>
              </a:tblPr>
              <a:tblGrid>
                <a:gridCol w="4114800"/>
                <a:gridCol w="4114800"/>
              </a:tblGrid>
              <a:tr h="431173">
                <a:tc gridSpan="2">
                  <a:txBody>
                    <a:bodyPr/>
                    <a:lstStyle/>
                    <a:p>
                      <a:r>
                        <a:rPr lang="ru-RU" sz="1400" b="1" i="0" kern="1200" dirty="0" smtClean="0">
                          <a:solidFill>
                            <a:schemeClr val="lt1"/>
                          </a:solidFill>
                          <a:latin typeface="+mn-lt"/>
                          <a:ea typeface="+mn-ea"/>
                          <a:cs typeface="+mn-cs"/>
                        </a:rPr>
                        <a:t>Назначение профессии "Архивариус":</a:t>
                      </a:r>
                      <a:r>
                        <a:rPr lang="ru-RU" sz="1200" b="0" i="0" kern="1200" dirty="0" smtClean="0">
                          <a:solidFill>
                            <a:schemeClr val="lt1"/>
                          </a:solidFill>
                          <a:latin typeface="+mn-lt"/>
                          <a:ea typeface="+mn-ea"/>
                          <a:cs typeface="+mn-cs"/>
                        </a:rPr>
                        <a:t>систематизация, учет документов, доверенных на хранение.</a:t>
                      </a:r>
                      <a:endParaRPr lang="ru-RU" sz="1200" dirty="0"/>
                    </a:p>
                  </a:txBody>
                  <a:tcPr/>
                </a:tc>
                <a:tc hMerge="1">
                  <a:txBody>
                    <a:bodyPr/>
                    <a:lstStyle/>
                    <a:p>
                      <a:endParaRPr lang="ru-RU" dirty="0"/>
                    </a:p>
                  </a:txBody>
                  <a:tcPr/>
                </a:tc>
              </a:tr>
              <a:tr h="992288">
                <a:tc gridSpan="2">
                  <a:txBody>
                    <a:bodyPr/>
                    <a:lstStyle/>
                    <a:p>
                      <a:r>
                        <a:rPr lang="ru-RU" sz="1400" b="1" i="0" kern="1200" dirty="0" smtClean="0">
                          <a:solidFill>
                            <a:schemeClr val="dk1"/>
                          </a:solidFill>
                          <a:latin typeface="+mn-lt"/>
                          <a:ea typeface="+mn-ea"/>
                          <a:cs typeface="+mn-cs"/>
                        </a:rPr>
                        <a:t>Основные решаемые задачи профессии "Архивариус":</a:t>
                      </a:r>
                      <a:endParaRPr lang="ru-RU" sz="1400" b="0" i="0" kern="1200" dirty="0" smtClean="0">
                        <a:solidFill>
                          <a:schemeClr val="dk1"/>
                        </a:solidFill>
                        <a:latin typeface="+mn-lt"/>
                        <a:ea typeface="+mn-ea"/>
                        <a:cs typeface="+mn-cs"/>
                      </a:endParaRPr>
                    </a:p>
                    <a:p>
                      <a:r>
                        <a:rPr lang="ru-RU" sz="1200" b="1" i="0" u="none" strike="noStrike" kern="1200" dirty="0" smtClean="0">
                          <a:solidFill>
                            <a:schemeClr val="dk1"/>
                          </a:solidFill>
                          <a:latin typeface="+mn-lt"/>
                          <a:ea typeface="+mn-ea"/>
                          <a:cs typeface="+mn-cs"/>
                        </a:rPr>
                        <a:t>принятие документов на хранение, их учет, систематизация;</a:t>
                      </a:r>
                    </a:p>
                    <a:p>
                      <a:r>
                        <a:rPr lang="ru-RU" sz="1200" b="1" i="0" u="none" strike="noStrike" kern="1200" dirty="0" smtClean="0">
                          <a:solidFill>
                            <a:schemeClr val="dk1"/>
                          </a:solidFill>
                          <a:latin typeface="+mn-lt"/>
                          <a:ea typeface="+mn-ea"/>
                          <a:cs typeface="+mn-cs"/>
                        </a:rPr>
                        <a:t>создание условий хранения;</a:t>
                      </a:r>
                    </a:p>
                    <a:p>
                      <a:r>
                        <a:rPr lang="ru-RU" sz="1200" b="1" i="0" u="none" strike="noStrike" kern="1200" dirty="0" smtClean="0">
                          <a:solidFill>
                            <a:schemeClr val="dk1"/>
                          </a:solidFill>
                          <a:latin typeface="+mn-lt"/>
                          <a:ea typeface="+mn-ea"/>
                          <a:cs typeface="+mn-cs"/>
                        </a:rPr>
                        <a:t>своевременная утилизация просроченных материалов.</a:t>
                      </a:r>
                    </a:p>
                  </a:txBody>
                  <a:tcPr/>
                </a:tc>
                <a:tc hMerge="1">
                  <a:txBody>
                    <a:bodyPr/>
                    <a:lstStyle/>
                    <a:p>
                      <a:endParaRPr lang="ru-RU" dirty="0"/>
                    </a:p>
                  </a:txBody>
                  <a:tcPr/>
                </a:tc>
              </a:tr>
              <a:tr h="431173">
                <a:tc gridSpan="2">
                  <a:txBody>
                    <a:bodyPr/>
                    <a:lstStyle/>
                    <a:p>
                      <a:pPr algn="ctr"/>
                      <a:r>
                        <a:rPr lang="ru-RU" sz="1400" b="1" dirty="0">
                          <a:latin typeface="Verdana"/>
                        </a:rPr>
                        <a:t>Профессионально–важные качества профессии "Архивариус":</a:t>
                      </a:r>
                      <a:endParaRPr lang="ru-RU" sz="1400" dirty="0">
                        <a:latin typeface="Verdana"/>
                      </a:endParaRPr>
                    </a:p>
                  </a:txBody>
                  <a:tcPr marL="28575" marR="28575" marT="28575" marB="28575" anchor="ctr"/>
                </a:tc>
                <a:tc hMerge="1">
                  <a:txBody>
                    <a:bodyPr/>
                    <a:lstStyle/>
                    <a:p>
                      <a:endParaRPr lang="ru-RU"/>
                    </a:p>
                  </a:txBody>
                  <a:tcPr/>
                </a:tc>
              </a:tr>
              <a:tr h="1129614">
                <a:tc>
                  <a:txBody>
                    <a:bodyPr/>
                    <a:lstStyle/>
                    <a:p>
                      <a:pPr>
                        <a:buFont typeface="Arial"/>
                        <a:buChar char="•"/>
                      </a:pPr>
                      <a:r>
                        <a:rPr lang="ru-RU" sz="1200" b="1" u="none" strike="noStrike">
                          <a:latin typeface="Arial"/>
                        </a:rPr>
                        <a:t>аккуратность в работе;</a:t>
                      </a:r>
                    </a:p>
                    <a:p>
                      <a:pPr>
                        <a:buFont typeface="Arial"/>
                        <a:buChar char="•"/>
                      </a:pPr>
                      <a:r>
                        <a:rPr lang="ru-RU" sz="1200" b="1" u="none" strike="noStrike">
                          <a:latin typeface="Arial"/>
                        </a:rPr>
                        <a:t>дисциплинированность ответственность;</a:t>
                      </a:r>
                    </a:p>
                    <a:p>
                      <a:pPr>
                        <a:buFont typeface="Arial"/>
                        <a:buChar char="•"/>
                      </a:pPr>
                      <a:r>
                        <a:rPr lang="ru-RU" sz="1200" b="1" u="none" strike="noStrike">
                          <a:latin typeface="Arial"/>
                        </a:rPr>
                        <a:t>педантичность;</a:t>
                      </a:r>
                    </a:p>
                    <a:p>
                      <a:pPr>
                        <a:buFont typeface="Arial"/>
                        <a:buChar char="•"/>
                      </a:pPr>
                      <a:r>
                        <a:rPr lang="ru-RU" sz="1200" b="1" u="none" strike="noStrike">
                          <a:latin typeface="Arial"/>
                        </a:rPr>
                        <a:t>концентрированность внимания;</a:t>
                      </a:r>
                    </a:p>
                    <a:p>
                      <a:pPr>
                        <a:buFont typeface="Arial"/>
                        <a:buChar char="•"/>
                      </a:pPr>
                      <a:r>
                        <a:rPr lang="ru-RU" sz="1200" b="1" u="none" strike="noStrike">
                          <a:latin typeface="Arial"/>
                        </a:rPr>
                        <a:t>память на числа и символы усидчивость;</a:t>
                      </a:r>
                    </a:p>
                  </a:txBody>
                  <a:tcPr marL="28575" marR="28575" marT="28575" marB="28575" anchor="ctr"/>
                </a:tc>
                <a:tc>
                  <a:txBody>
                    <a:bodyPr/>
                    <a:lstStyle/>
                    <a:p>
                      <a:pPr>
                        <a:buFont typeface="Arial"/>
                        <a:buChar char="•"/>
                      </a:pPr>
                      <a:r>
                        <a:rPr lang="ru-RU" sz="1200" b="1" u="none" strike="noStrike" dirty="0">
                          <a:latin typeface="Arial"/>
                        </a:rPr>
                        <a:t>канцелярские способности;</a:t>
                      </a:r>
                    </a:p>
                    <a:p>
                      <a:pPr>
                        <a:buFont typeface="Arial"/>
                        <a:buChar char="•"/>
                      </a:pPr>
                      <a:r>
                        <a:rPr lang="ru-RU" sz="1200" b="1" u="none" strike="noStrike" dirty="0">
                          <a:latin typeface="Arial"/>
                        </a:rPr>
                        <a:t>склонность к работе с документацией;</a:t>
                      </a:r>
                    </a:p>
                    <a:p>
                      <a:pPr>
                        <a:buFont typeface="Arial"/>
                        <a:buChar char="•"/>
                      </a:pPr>
                      <a:r>
                        <a:rPr lang="ru-RU" sz="1200" b="1" u="none" strike="noStrike" dirty="0">
                          <a:latin typeface="Arial"/>
                        </a:rPr>
                        <a:t>способность к анализу и систематизации большого количества информации.</a:t>
                      </a:r>
                    </a:p>
                  </a:txBody>
                  <a:tcPr marL="28575" marR="28575" marT="28575" marB="28575" anchor="ctr"/>
                </a:tc>
              </a:tr>
              <a:tr h="431173">
                <a:tc gridSpan="2">
                  <a:txBody>
                    <a:bodyPr/>
                    <a:lstStyle/>
                    <a:p>
                      <a:pPr algn="ctr"/>
                      <a:r>
                        <a:rPr lang="ru-RU" sz="1400" b="1" dirty="0">
                          <a:latin typeface="Verdana"/>
                        </a:rPr>
                        <a:t>Заболевания, противопоказанные для профессии "Архивариус":</a:t>
                      </a:r>
                      <a:endParaRPr lang="ru-RU" sz="1400" dirty="0">
                        <a:latin typeface="Verdana"/>
                      </a:endParaRPr>
                    </a:p>
                  </a:txBody>
                  <a:tcPr marL="28575" marR="28575" marT="28575" marB="28575" anchor="ctr"/>
                </a:tc>
                <a:tc hMerge="1">
                  <a:txBody>
                    <a:bodyPr/>
                    <a:lstStyle/>
                    <a:p>
                      <a:endParaRPr lang="ru-RU"/>
                    </a:p>
                  </a:txBody>
                  <a:tcPr/>
                </a:tc>
              </a:tr>
              <a:tr h="1554881">
                <a:tc>
                  <a:txBody>
                    <a:bodyPr/>
                    <a:lstStyle/>
                    <a:p>
                      <a:pPr>
                        <a:buFont typeface="Arial"/>
                        <a:buChar char="•"/>
                      </a:pPr>
                      <a:r>
                        <a:rPr lang="ru-RU" sz="1200" b="1" u="none" strike="noStrike" dirty="0">
                          <a:latin typeface="Arial"/>
                        </a:rPr>
                        <a:t>судороги, потери сознания;</a:t>
                      </a:r>
                    </a:p>
                    <a:p>
                      <a:pPr>
                        <a:buFont typeface="Arial"/>
                        <a:buChar char="•"/>
                      </a:pPr>
                      <a:r>
                        <a:rPr lang="ru-RU" sz="1200" b="1" u="none" strike="noStrike" dirty="0">
                          <a:latin typeface="Arial"/>
                        </a:rPr>
                        <a:t>употребление наркотиков, зависимость от алкоголя;</a:t>
                      </a:r>
                    </a:p>
                    <a:p>
                      <a:pPr>
                        <a:buFont typeface="Arial"/>
                        <a:buChar char="•"/>
                      </a:pPr>
                      <a:r>
                        <a:rPr lang="ru-RU" sz="1200" b="1" u="none" strike="noStrike" dirty="0">
                          <a:latin typeface="Arial"/>
                        </a:rPr>
                        <a:t>некорректируемое снижение остроты зрения;</a:t>
                      </a:r>
                    </a:p>
                    <a:p>
                      <a:pPr>
                        <a:buFont typeface="Arial"/>
                        <a:buChar char="•"/>
                      </a:pPr>
                      <a:r>
                        <a:rPr lang="ru-RU" sz="1200" b="1" u="none" strike="noStrike" dirty="0">
                          <a:latin typeface="Arial"/>
                        </a:rPr>
                        <a:t>расстройства слуха;</a:t>
                      </a:r>
                    </a:p>
                    <a:p>
                      <a:pPr>
                        <a:buFont typeface="Arial"/>
                        <a:buChar char="•"/>
                      </a:pPr>
                      <a:r>
                        <a:rPr lang="ru-RU" sz="1200" b="1" u="none" strike="noStrike" dirty="0">
                          <a:latin typeface="Arial"/>
                        </a:rPr>
                        <a:t>расстройства координации движений;</a:t>
                      </a:r>
                    </a:p>
                    <a:p>
                      <a:pPr>
                        <a:buFont typeface="Arial"/>
                        <a:buChar char="•"/>
                      </a:pPr>
                      <a:r>
                        <a:rPr lang="ru-RU" sz="1200" b="1" u="none" strike="noStrike" dirty="0">
                          <a:latin typeface="Arial"/>
                        </a:rPr>
                        <a:t>расстройства речи;</a:t>
                      </a:r>
                    </a:p>
                  </a:txBody>
                  <a:tcPr marL="28575" marR="28575" marT="28575" marB="28575" anchor="ctr"/>
                </a:tc>
                <a:tc>
                  <a:txBody>
                    <a:bodyPr/>
                    <a:lstStyle/>
                    <a:p>
                      <a:pPr>
                        <a:buFont typeface="Arial"/>
                        <a:buChar char="•"/>
                      </a:pPr>
                      <a:r>
                        <a:rPr lang="ru-RU" sz="1200" b="1" u="none" strike="noStrike" dirty="0">
                          <a:latin typeface="Arial"/>
                        </a:rPr>
                        <a:t>заболевания позвоночника, суставов или нижних конечностей;</a:t>
                      </a:r>
                    </a:p>
                    <a:p>
                      <a:pPr>
                        <a:buFont typeface="Arial"/>
                        <a:buChar char="•"/>
                      </a:pPr>
                      <a:r>
                        <a:rPr lang="ru-RU" sz="1200" b="1" u="none" strike="noStrike" dirty="0">
                          <a:latin typeface="Arial"/>
                        </a:rPr>
                        <a:t>хронические инфекционные заболевания; аллергии;</a:t>
                      </a:r>
                    </a:p>
                    <a:p>
                      <a:pPr>
                        <a:buFont typeface="Arial"/>
                        <a:buChar char="•"/>
                      </a:pPr>
                      <a:r>
                        <a:rPr lang="ru-RU" sz="1200" b="1" u="none" strike="noStrike" dirty="0">
                          <a:latin typeface="Arial"/>
                        </a:rPr>
                        <a:t>кожные заболевания;</a:t>
                      </a:r>
                    </a:p>
                    <a:p>
                      <a:pPr>
                        <a:buFont typeface="Arial"/>
                        <a:buChar char="•"/>
                      </a:pPr>
                      <a:r>
                        <a:rPr lang="ru-RU" sz="1200" b="1" u="none" strike="noStrike" dirty="0">
                          <a:latin typeface="Arial"/>
                        </a:rPr>
                        <a:t>заболевания органов дыхания;</a:t>
                      </a:r>
                    </a:p>
                    <a:p>
                      <a:pPr>
                        <a:buFont typeface="Arial"/>
                        <a:buChar char="•"/>
                      </a:pPr>
                      <a:r>
                        <a:rPr lang="ru-RU" sz="1200" b="1" u="none" strike="noStrike" dirty="0">
                          <a:latin typeface="Arial"/>
                        </a:rPr>
                        <a:t>геморроидальные расстройства.</a:t>
                      </a:r>
                    </a:p>
                  </a:txBody>
                  <a:tcPr marL="28575" marR="28575" marT="28575" marB="28575" anchor="ctr"/>
                </a:tc>
              </a:tr>
              <a:tr h="862346">
                <a:tc gridSpan="2">
                  <a:txBody>
                    <a:bodyPr/>
                    <a:lstStyle/>
                    <a:p>
                      <a:r>
                        <a:rPr lang="ru-RU" sz="1400" b="1" dirty="0">
                          <a:latin typeface="Verdana"/>
                        </a:rPr>
                        <a:t>Уровень образования профессии "Архивариус"</a:t>
                      </a:r>
                      <a:endParaRPr lang="ru-RU" sz="1400" dirty="0">
                        <a:latin typeface="Verdana"/>
                      </a:endParaRPr>
                    </a:p>
                    <a:p>
                      <a:r>
                        <a:rPr lang="ru-RU" sz="1200" dirty="0">
                          <a:latin typeface="Verdana"/>
                        </a:rPr>
                        <a:t>Для овладения профессией "Архивариус" необходимо либо среднее, либо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Веб-мастер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760639"/>
        </p:xfrm>
        <a:graphic>
          <a:graphicData uri="http://schemas.openxmlformats.org/drawingml/2006/table">
            <a:tbl>
              <a:tblPr firstRow="1" bandRow="1">
                <a:tableStyleId>{5C22544A-7EE6-4342-B048-85BDC9FD1C3A}</a:tableStyleId>
              </a:tblPr>
              <a:tblGrid>
                <a:gridCol w="4114800"/>
                <a:gridCol w="4114800"/>
              </a:tblGrid>
              <a:tr h="410871">
                <a:tc gridSpan="2">
                  <a:txBody>
                    <a:bodyPr/>
                    <a:lstStyle/>
                    <a:p>
                      <a:r>
                        <a:rPr lang="ru-RU" sz="1400" b="1" i="0" kern="1200" dirty="0" smtClean="0">
                          <a:solidFill>
                            <a:schemeClr val="lt1"/>
                          </a:solidFill>
                          <a:latin typeface="+mn-lt"/>
                          <a:ea typeface="+mn-ea"/>
                          <a:cs typeface="+mn-cs"/>
                        </a:rPr>
                        <a:t>Назначение профессии "</a:t>
                      </a:r>
                      <a:r>
                        <a:rPr lang="ru-RU" sz="1400" b="1" i="0" kern="1200" dirty="0" err="1" smtClean="0">
                          <a:solidFill>
                            <a:schemeClr val="lt1"/>
                          </a:solidFill>
                          <a:latin typeface="+mn-lt"/>
                          <a:ea typeface="+mn-ea"/>
                          <a:cs typeface="+mn-cs"/>
                        </a:rPr>
                        <a:t>Веб</a:t>
                      </a:r>
                      <a:r>
                        <a:rPr lang="ru-RU" sz="1400" b="1" i="0" kern="1200" dirty="0" smtClean="0">
                          <a:solidFill>
                            <a:schemeClr val="lt1"/>
                          </a:solidFill>
                          <a:latin typeface="+mn-lt"/>
                          <a:ea typeface="+mn-ea"/>
                          <a:cs typeface="+mn-cs"/>
                        </a:rPr>
                        <a:t>–мастер": </a:t>
                      </a:r>
                      <a:r>
                        <a:rPr lang="ru-RU" sz="1200" b="0" i="0" kern="1200" dirty="0" smtClean="0">
                          <a:solidFill>
                            <a:schemeClr val="lt1"/>
                          </a:solidFill>
                          <a:latin typeface="+mn-lt"/>
                          <a:ea typeface="+mn-ea"/>
                          <a:cs typeface="+mn-cs"/>
                        </a:rPr>
                        <a:t>создание и продвижение интернет–приложений.</a:t>
                      </a:r>
                      <a:endParaRPr lang="ru-RU" sz="1200" dirty="0"/>
                    </a:p>
                  </a:txBody>
                  <a:tcPr/>
                </a:tc>
                <a:tc hMerge="1">
                  <a:txBody>
                    <a:bodyPr/>
                    <a:lstStyle/>
                    <a:p>
                      <a:endParaRPr lang="ru-RU" dirty="0"/>
                    </a:p>
                  </a:txBody>
                  <a:tcPr/>
                </a:tc>
              </a:tr>
              <a:tr h="945567">
                <a:tc gridSpan="2">
                  <a:txBody>
                    <a:bodyPr/>
                    <a:lstStyle/>
                    <a:p>
                      <a:r>
                        <a:rPr lang="ru-RU" sz="1400" b="1" i="0" kern="1200" dirty="0" smtClean="0">
                          <a:solidFill>
                            <a:schemeClr val="dk1"/>
                          </a:solidFill>
                          <a:latin typeface="+mn-lt"/>
                          <a:ea typeface="+mn-ea"/>
                          <a:cs typeface="+mn-cs"/>
                        </a:rPr>
                        <a:t>Основные решаемые задачи профессии "</a:t>
                      </a:r>
                      <a:r>
                        <a:rPr lang="ru-RU" sz="1400" b="1" i="0" kern="1200" dirty="0" err="1" smtClean="0">
                          <a:solidFill>
                            <a:schemeClr val="dk1"/>
                          </a:solidFill>
                          <a:latin typeface="+mn-lt"/>
                          <a:ea typeface="+mn-ea"/>
                          <a:cs typeface="+mn-cs"/>
                        </a:rPr>
                        <a:t>Веб</a:t>
                      </a:r>
                      <a:r>
                        <a:rPr lang="ru-RU" sz="1400" b="1" i="0" kern="1200" dirty="0" smtClean="0">
                          <a:solidFill>
                            <a:schemeClr val="dk1"/>
                          </a:solidFill>
                          <a:latin typeface="+mn-lt"/>
                          <a:ea typeface="+mn-ea"/>
                          <a:cs typeface="+mn-cs"/>
                        </a:rPr>
                        <a:t>–мастер":</a:t>
                      </a:r>
                      <a:endParaRPr lang="ru-RU" sz="1400" b="0" i="0" kern="1200" dirty="0" smtClean="0">
                        <a:solidFill>
                          <a:schemeClr val="dk1"/>
                        </a:solidFill>
                        <a:latin typeface="+mn-lt"/>
                        <a:ea typeface="+mn-ea"/>
                        <a:cs typeface="+mn-cs"/>
                      </a:endParaRPr>
                    </a:p>
                    <a:p>
                      <a:r>
                        <a:rPr lang="ru-RU" sz="1200" b="1" i="0" u="none" strike="noStrike" kern="1200" dirty="0" smtClean="0">
                          <a:solidFill>
                            <a:schemeClr val="dk1"/>
                          </a:solidFill>
                          <a:latin typeface="+mn-lt"/>
                          <a:ea typeface="+mn-ea"/>
                          <a:cs typeface="+mn-cs"/>
                        </a:rPr>
                        <a:t>уяснение замысла разрабатываемого приложения;</a:t>
                      </a:r>
                    </a:p>
                    <a:p>
                      <a:r>
                        <a:rPr lang="ru-RU" sz="1200" b="1" i="0" u="none" strike="noStrike" kern="1200" dirty="0" smtClean="0">
                          <a:solidFill>
                            <a:schemeClr val="dk1"/>
                          </a:solidFill>
                          <a:latin typeface="+mn-lt"/>
                          <a:ea typeface="+mn-ea"/>
                          <a:cs typeface="+mn-cs"/>
                        </a:rPr>
                        <a:t>подбор инструмента для реализации разрабатываемого приложения и продвижения в Интернет–сети;</a:t>
                      </a:r>
                    </a:p>
                    <a:p>
                      <a:r>
                        <a:rPr lang="ru-RU" sz="1200" b="1" i="0" u="none" strike="noStrike" kern="1200" dirty="0" smtClean="0">
                          <a:solidFill>
                            <a:schemeClr val="dk1"/>
                          </a:solidFill>
                          <a:latin typeface="+mn-lt"/>
                          <a:ea typeface="+mn-ea"/>
                          <a:cs typeface="+mn-cs"/>
                        </a:rPr>
                        <a:t>выполнение работы по созданию интернет–сайта (приложения) и его продвижению.</a:t>
                      </a:r>
                    </a:p>
                  </a:txBody>
                  <a:tcPr/>
                </a:tc>
                <a:tc hMerge="1">
                  <a:txBody>
                    <a:bodyPr/>
                    <a:lstStyle/>
                    <a:p>
                      <a:endParaRPr lang="ru-RU" dirty="0"/>
                    </a:p>
                  </a:txBody>
                  <a:tcPr/>
                </a:tc>
              </a:tr>
              <a:tr h="410871">
                <a:tc gridSpan="2">
                  <a:txBody>
                    <a:bodyPr/>
                    <a:lstStyle/>
                    <a:p>
                      <a:pPr algn="ctr"/>
                      <a:r>
                        <a:rPr lang="ru-RU" sz="1400" b="1" dirty="0">
                          <a:latin typeface="Verdana"/>
                        </a:rPr>
                        <a:t>Профессионально–важные качества профессии "</a:t>
                      </a:r>
                      <a:r>
                        <a:rPr lang="ru-RU" sz="1400" b="1" dirty="0" err="1">
                          <a:latin typeface="Verdana"/>
                        </a:rPr>
                        <a:t>Веб</a:t>
                      </a:r>
                      <a:r>
                        <a:rPr lang="ru-RU" sz="1400" b="1" dirty="0">
                          <a:latin typeface="Verdana"/>
                        </a:rPr>
                        <a:t>–мастер":</a:t>
                      </a:r>
                      <a:endParaRPr lang="ru-RU" sz="1400" dirty="0">
                        <a:latin typeface="Verdana"/>
                      </a:endParaRPr>
                    </a:p>
                  </a:txBody>
                  <a:tcPr marL="28575" marR="28575" marT="28575" marB="28575" anchor="ctr"/>
                </a:tc>
                <a:tc hMerge="1">
                  <a:txBody>
                    <a:bodyPr/>
                    <a:lstStyle/>
                    <a:p>
                      <a:endParaRPr lang="ru-RU"/>
                    </a:p>
                  </a:txBody>
                  <a:tcPr/>
                </a:tc>
              </a:tr>
              <a:tr h="1279048">
                <a:tc>
                  <a:txBody>
                    <a:bodyPr/>
                    <a:lstStyle/>
                    <a:p>
                      <a:pPr>
                        <a:buFont typeface="Arial"/>
                        <a:buChar char="•"/>
                      </a:pPr>
                      <a:r>
                        <a:rPr lang="ru-RU" sz="1200" b="1" u="none" strike="noStrike">
                          <a:latin typeface="Arial"/>
                        </a:rPr>
                        <a:t>аккуратность в работе;</a:t>
                      </a:r>
                    </a:p>
                    <a:p>
                      <a:pPr>
                        <a:buFont typeface="Arial"/>
                        <a:buChar char="•"/>
                      </a:pPr>
                      <a:r>
                        <a:rPr lang="ru-RU" sz="1200" b="1" u="none" strike="noStrike">
                          <a:latin typeface="Arial"/>
                        </a:rPr>
                        <a:t>педантичность;</a:t>
                      </a:r>
                    </a:p>
                    <a:p>
                      <a:pPr>
                        <a:buFont typeface="Arial"/>
                        <a:buChar char="•"/>
                      </a:pPr>
                      <a:r>
                        <a:rPr lang="ru-RU" sz="1200" b="1" u="none" strike="noStrike">
                          <a:latin typeface="Arial"/>
                        </a:rPr>
                        <a:t>старательность, исполнительность;</a:t>
                      </a:r>
                    </a:p>
                    <a:p>
                      <a:pPr>
                        <a:buFont typeface="Arial"/>
                        <a:buChar char="•"/>
                      </a:pPr>
                      <a:r>
                        <a:rPr lang="ru-RU" sz="1200" b="1" u="none" strike="noStrike">
                          <a:latin typeface="Arial"/>
                        </a:rPr>
                        <a:t>внимание к деталям;</a:t>
                      </a:r>
                    </a:p>
                    <a:p>
                      <a:pPr>
                        <a:buFont typeface="Arial"/>
                        <a:buChar char="•"/>
                      </a:pPr>
                      <a:r>
                        <a:rPr lang="ru-RU" sz="1200" b="1" u="none" strike="noStrike">
                          <a:latin typeface="Arial"/>
                        </a:rPr>
                        <a:t>способность глобально и стратегически мыслить;</a:t>
                      </a:r>
                    </a:p>
                    <a:p>
                      <a:pPr>
                        <a:buFont typeface="Arial"/>
                        <a:buChar char="•"/>
                      </a:pPr>
                      <a:r>
                        <a:rPr lang="ru-RU" sz="1200" b="1" u="none" strike="noStrike">
                          <a:latin typeface="Arial"/>
                        </a:rPr>
                        <a:t>способность к зрительным представлениям;</a:t>
                      </a:r>
                    </a:p>
                  </a:txBody>
                  <a:tcPr marL="28575" marR="28575" marT="28575" marB="28575" anchor="ctr"/>
                </a:tc>
                <a:tc>
                  <a:txBody>
                    <a:bodyPr/>
                    <a:lstStyle/>
                    <a:p>
                      <a:pPr>
                        <a:buFont typeface="Arial"/>
                        <a:buChar char="•"/>
                      </a:pPr>
                      <a:r>
                        <a:rPr lang="ru-RU" sz="1200" b="1" u="none" strike="noStrike" dirty="0">
                          <a:latin typeface="Arial"/>
                        </a:rPr>
                        <a:t>математические способности; абстрактность (абстрактные образы, понятия) мышления;</a:t>
                      </a:r>
                    </a:p>
                    <a:p>
                      <a:pPr>
                        <a:buFont typeface="Arial"/>
                        <a:buChar char="•"/>
                      </a:pPr>
                      <a:r>
                        <a:rPr lang="ru-RU" sz="1200" b="1" u="none" strike="noStrike" dirty="0" err="1">
                          <a:latin typeface="Arial"/>
                        </a:rPr>
                        <a:t>аналитичность</a:t>
                      </a:r>
                      <a:r>
                        <a:rPr lang="ru-RU" sz="1200" b="1" u="none" strike="noStrike" dirty="0">
                          <a:latin typeface="Arial"/>
                        </a:rPr>
                        <a:t> мышления;</a:t>
                      </a:r>
                    </a:p>
                    <a:p>
                      <a:pPr>
                        <a:buFont typeface="Arial"/>
                        <a:buChar char="•"/>
                      </a:pPr>
                      <a:r>
                        <a:rPr lang="ru-RU" sz="1200" b="1" u="none" strike="noStrike" dirty="0">
                          <a:latin typeface="Arial"/>
                        </a:rPr>
                        <a:t>память на символы и знаки;</a:t>
                      </a:r>
                    </a:p>
                    <a:p>
                      <a:pPr>
                        <a:buFont typeface="Arial"/>
                        <a:buChar char="•"/>
                      </a:pPr>
                      <a:r>
                        <a:rPr lang="ru-RU" sz="1200" b="1" u="none" strike="noStrike" dirty="0">
                          <a:latin typeface="Arial"/>
                        </a:rPr>
                        <a:t>способность запоминать на длительный срок большие объемы информации.</a:t>
                      </a:r>
                    </a:p>
                  </a:txBody>
                  <a:tcPr marL="28575" marR="28575" marT="28575" marB="28575" anchor="ctr"/>
                </a:tc>
              </a:tr>
              <a:tr h="410871">
                <a:tc gridSpan="2">
                  <a:txBody>
                    <a:bodyPr/>
                    <a:lstStyle/>
                    <a:p>
                      <a:pPr algn="ctr"/>
                      <a:r>
                        <a:rPr lang="ru-RU" sz="1400" b="1" dirty="0">
                          <a:latin typeface="Verdana"/>
                        </a:rPr>
                        <a:t>Заболевания, противопоказанные для профессии "</a:t>
                      </a:r>
                      <a:r>
                        <a:rPr lang="ru-RU" sz="1400" b="1" dirty="0" err="1">
                          <a:latin typeface="Verdana"/>
                        </a:rPr>
                        <a:t>Веб</a:t>
                      </a:r>
                      <a:r>
                        <a:rPr lang="ru-RU" sz="1400" b="1" dirty="0">
                          <a:latin typeface="Verdana"/>
                        </a:rPr>
                        <a:t>–мастер":</a:t>
                      </a:r>
                      <a:endParaRPr lang="ru-RU" sz="1400" dirty="0">
                        <a:latin typeface="Verdana"/>
                      </a:endParaRPr>
                    </a:p>
                  </a:txBody>
                  <a:tcPr marL="28575" marR="28575" marT="28575" marB="28575" anchor="ctr"/>
                </a:tc>
                <a:tc hMerge="1">
                  <a:txBody>
                    <a:bodyPr/>
                    <a:lstStyle/>
                    <a:p>
                      <a:endParaRPr lang="ru-RU"/>
                    </a:p>
                  </a:txBody>
                  <a:tcPr/>
                </a:tc>
              </a:tr>
              <a:tr h="1481669">
                <a:tc>
                  <a:txBody>
                    <a:bodyPr/>
                    <a:lstStyle/>
                    <a:p>
                      <a:pPr>
                        <a:buFont typeface="Arial"/>
                        <a:buChar char="•"/>
                      </a:pPr>
                      <a:r>
                        <a:rPr lang="ru-RU" sz="1200" b="1" u="none" strike="noStrike" dirty="0">
                          <a:latin typeface="Arial"/>
                        </a:rPr>
                        <a:t>заболевания сердца или нарушения артериального давления;</a:t>
                      </a:r>
                    </a:p>
                    <a:p>
                      <a:pPr>
                        <a:buFont typeface="Arial"/>
                        <a:buChar char="•"/>
                      </a:pPr>
                      <a:r>
                        <a:rPr lang="ru-RU" sz="1200" b="1" u="none" strike="noStrike" dirty="0">
                          <a:latin typeface="Arial"/>
                        </a:rPr>
                        <a:t>употребление наркотиков, зависимость от алкоголя;</a:t>
                      </a:r>
                    </a:p>
                    <a:p>
                      <a:pPr>
                        <a:buFont typeface="Arial"/>
                        <a:buChar char="•"/>
                      </a:pPr>
                      <a:r>
                        <a:rPr lang="ru-RU" sz="1200" b="1" u="none" strike="noStrike" dirty="0">
                          <a:latin typeface="Arial"/>
                        </a:rPr>
                        <a:t>некорректируемое снижение остроты зрения;</a:t>
                      </a:r>
                    </a:p>
                    <a:p>
                      <a:pPr>
                        <a:buFont typeface="Arial"/>
                        <a:buChar char="•"/>
                      </a:pPr>
                      <a:r>
                        <a:rPr lang="ru-RU" sz="1200" b="1" u="none" strike="noStrike" dirty="0">
                          <a:latin typeface="Arial"/>
                        </a:rPr>
                        <a:t>нарушение цветоразличения, бинокулярного зрения;</a:t>
                      </a:r>
                    </a:p>
                  </a:txBody>
                  <a:tcPr marL="28575" marR="28575" marT="28575" marB="28575" anchor="ctr"/>
                </a:tc>
                <a:tc>
                  <a:txBody>
                    <a:bodyPr/>
                    <a:lstStyle/>
                    <a:p>
                      <a:pPr>
                        <a:buFont typeface="Arial"/>
                        <a:buChar char="•"/>
                      </a:pPr>
                      <a:r>
                        <a:rPr lang="ru-RU" sz="1200" b="1" u="none" strike="noStrike" dirty="0">
                          <a:latin typeface="Arial"/>
                        </a:rPr>
                        <a:t>дрожание рук;</a:t>
                      </a:r>
                    </a:p>
                    <a:p>
                      <a:pPr>
                        <a:buFont typeface="Arial"/>
                        <a:buChar char="•"/>
                      </a:pPr>
                      <a:r>
                        <a:rPr lang="ru-RU" sz="1200" b="1" u="none" strike="noStrike" dirty="0">
                          <a:latin typeface="Arial"/>
                        </a:rPr>
                        <a:t>заболевания позвоночника, суставов или нижних конечностей;</a:t>
                      </a:r>
                    </a:p>
                    <a:p>
                      <a:pPr>
                        <a:buFont typeface="Arial"/>
                        <a:buChar char="•"/>
                      </a:pPr>
                      <a:r>
                        <a:rPr lang="ru-RU" sz="1200" b="1" u="none" strike="noStrike" dirty="0">
                          <a:latin typeface="Arial"/>
                        </a:rPr>
                        <a:t>кожные заболевания;</a:t>
                      </a:r>
                    </a:p>
                    <a:p>
                      <a:pPr>
                        <a:buFont typeface="Arial"/>
                        <a:buChar char="•"/>
                      </a:pPr>
                      <a:r>
                        <a:rPr lang="ru-RU" sz="1200" b="1" u="none" strike="noStrike" dirty="0">
                          <a:latin typeface="Arial"/>
                        </a:rPr>
                        <a:t>геморроидальные расстройства.</a:t>
                      </a:r>
                    </a:p>
                  </a:txBody>
                  <a:tcPr marL="28575" marR="28575" marT="28575" marB="28575" anchor="ctr"/>
                </a:tc>
              </a:tr>
              <a:tr h="821742">
                <a:tc gridSpan="2">
                  <a:txBody>
                    <a:bodyPr/>
                    <a:lstStyle/>
                    <a:p>
                      <a:r>
                        <a:rPr lang="ru-RU" sz="1400" b="1" dirty="0">
                          <a:latin typeface="Verdana"/>
                        </a:rPr>
                        <a:t>Уровень образования профессии "</a:t>
                      </a:r>
                      <a:r>
                        <a:rPr lang="ru-RU" sz="1400" b="1" dirty="0" err="1">
                          <a:latin typeface="Verdana"/>
                        </a:rPr>
                        <a:t>Веб</a:t>
                      </a:r>
                      <a:r>
                        <a:rPr lang="ru-RU" sz="1400" b="1" dirty="0">
                          <a:latin typeface="Verdana"/>
                        </a:rPr>
                        <a:t>–мастер"</a:t>
                      </a:r>
                      <a:endParaRPr lang="ru-RU" sz="1400" dirty="0">
                        <a:latin typeface="Verdana"/>
                      </a:endParaRPr>
                    </a:p>
                    <a:p>
                      <a:r>
                        <a:rPr lang="ru-RU" sz="1200" dirty="0">
                          <a:latin typeface="Verdana"/>
                        </a:rPr>
                        <a:t>Для овладения профессией "</a:t>
                      </a:r>
                      <a:r>
                        <a:rPr lang="ru-RU" sz="1200" dirty="0" err="1">
                          <a:latin typeface="Verdana"/>
                        </a:rPr>
                        <a:t>Веб</a:t>
                      </a:r>
                      <a:r>
                        <a:rPr lang="ru-RU" sz="1200" dirty="0">
                          <a:latin typeface="Verdana"/>
                        </a:rPr>
                        <a:t>–мастер" необходимо среднее или высшее образование. Профессии обучают технические вузы.</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08918"/>
          </a:xfrm>
        </p:spPr>
        <p:txBody>
          <a:bodyPr/>
          <a:lstStyle/>
          <a:p>
            <a:r>
              <a:rPr lang="ru-RU" sz="1200" b="1" dirty="0"/>
              <a:t>Диспетчер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48680"/>
          <a:ext cx="8229600" cy="5863590"/>
        </p:xfrm>
        <a:graphic>
          <a:graphicData uri="http://schemas.openxmlformats.org/drawingml/2006/table">
            <a:tbl>
              <a:tblPr firstRow="1" bandRow="1">
                <a:tableStyleId>{5C22544A-7EE6-4342-B048-85BDC9FD1C3A}</a:tableStyleId>
              </a:tblPr>
              <a:tblGrid>
                <a:gridCol w="4114800"/>
                <a:gridCol w="4114800"/>
              </a:tblGrid>
              <a:tr h="284947">
                <a:tc gridSpan="2">
                  <a:txBody>
                    <a:bodyPr/>
                    <a:lstStyle/>
                    <a:p>
                      <a:r>
                        <a:rPr lang="ru-RU" sz="1000" b="1" i="0" kern="1200" dirty="0" smtClean="0">
                          <a:solidFill>
                            <a:schemeClr val="lt1"/>
                          </a:solidFill>
                          <a:latin typeface="+mn-lt"/>
                          <a:ea typeface="+mn-ea"/>
                          <a:cs typeface="+mn-cs"/>
                        </a:rPr>
                        <a:t>Назначение профессии "Диспетчер":</a:t>
                      </a:r>
                      <a:r>
                        <a:rPr lang="ru-RU" sz="800" b="0" i="0" kern="1200" dirty="0" smtClean="0">
                          <a:solidFill>
                            <a:schemeClr val="lt1"/>
                          </a:solidFill>
                          <a:latin typeface="+mn-lt"/>
                          <a:ea typeface="+mn-ea"/>
                          <a:cs typeface="+mn-cs"/>
                        </a:rPr>
                        <a:t>осуществление регулирования хода производства (на производстве), движения (на железнодорожном транспорте), взлета, полета и посадки самолетов (авиадиспетчер) с использованием различного специализированного оборудования, средств вычислительной техники, коммуникации и связи.</a:t>
                      </a:r>
                      <a:endParaRPr lang="ru-RU" sz="800" dirty="0"/>
                    </a:p>
                  </a:txBody>
                  <a:tcPr/>
                </a:tc>
                <a:tc hMerge="1">
                  <a:txBody>
                    <a:bodyPr/>
                    <a:lstStyle/>
                    <a:p>
                      <a:endParaRPr lang="ru-RU" dirty="0"/>
                    </a:p>
                  </a:txBody>
                  <a:tcPr/>
                </a:tc>
              </a:tr>
              <a:tr h="595799">
                <a:tc gridSpan="2">
                  <a:txBody>
                    <a:bodyPr/>
                    <a:lstStyle/>
                    <a:p>
                      <a:r>
                        <a:rPr lang="ru-RU" sz="1000" b="1" i="0" kern="1200" dirty="0" smtClean="0">
                          <a:solidFill>
                            <a:schemeClr val="dk1"/>
                          </a:solidFill>
                          <a:latin typeface="+mn-lt"/>
                          <a:ea typeface="+mn-ea"/>
                          <a:cs typeface="+mn-cs"/>
                        </a:rPr>
                        <a:t>Основные решаемые задачи профессии "Диспетчер":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обеспечение оперативного контроля качества основных процессов деятельности, согласованности всех механизмов системы согласно действующих графиков, распорядков, планов, инструкций;</a:t>
                      </a:r>
                    </a:p>
                    <a:p>
                      <a:r>
                        <a:rPr lang="ru-RU" sz="800" b="1" i="0" u="none" strike="noStrike" kern="1200" dirty="0" smtClean="0">
                          <a:solidFill>
                            <a:schemeClr val="dk1"/>
                          </a:solidFill>
                          <a:latin typeface="+mn-lt"/>
                          <a:ea typeface="+mn-ea"/>
                          <a:cs typeface="+mn-cs"/>
                        </a:rPr>
                        <a:t>ведение диспетчерского журнала, составление отчетных рапортов и другой технической документации;</a:t>
                      </a:r>
                    </a:p>
                    <a:p>
                      <a:r>
                        <a:rPr lang="ru-RU" sz="800" b="1" i="0" u="none" strike="noStrike" kern="1200" dirty="0" smtClean="0">
                          <a:solidFill>
                            <a:schemeClr val="dk1"/>
                          </a:solidFill>
                          <a:latin typeface="+mn-lt"/>
                          <a:ea typeface="+mn-ea"/>
                          <a:cs typeface="+mn-cs"/>
                        </a:rPr>
                        <a:t>руководство диспетчерской службой.</a:t>
                      </a:r>
                    </a:p>
                  </a:txBody>
                  <a:tcPr/>
                </a:tc>
                <a:tc hMerge="1">
                  <a:txBody>
                    <a:bodyPr/>
                    <a:lstStyle/>
                    <a:p>
                      <a:endParaRPr lang="ru-RU" dirty="0"/>
                    </a:p>
                  </a:txBody>
                  <a:tcPr/>
                </a:tc>
              </a:tr>
              <a:tr h="155290">
                <a:tc gridSpan="2">
                  <a:txBody>
                    <a:bodyPr/>
                    <a:lstStyle/>
                    <a:p>
                      <a:pPr algn="ctr"/>
                      <a:r>
                        <a:rPr lang="ru-RU" sz="1000" b="1" dirty="0">
                          <a:latin typeface="Verdana"/>
                        </a:rPr>
                        <a:t>Профессионально–важные качества профессии "Диспетчер":</a:t>
                      </a:r>
                      <a:endParaRPr lang="ru-RU" sz="1000" dirty="0">
                        <a:latin typeface="Verdana"/>
                      </a:endParaRPr>
                    </a:p>
                  </a:txBody>
                  <a:tcPr marL="28575" marR="28575" marT="28575" marB="28575" anchor="ctr"/>
                </a:tc>
                <a:tc hMerge="1">
                  <a:txBody>
                    <a:bodyPr/>
                    <a:lstStyle/>
                    <a:p>
                      <a:endParaRPr lang="ru-RU"/>
                    </a:p>
                  </a:txBody>
                  <a:tcPr/>
                </a:tc>
              </a:tr>
              <a:tr h="2328148">
                <a:tc>
                  <a:txBody>
                    <a:bodyPr/>
                    <a:lstStyle/>
                    <a:p>
                      <a:pPr>
                        <a:buFont typeface="Arial"/>
                        <a:buChar char="•"/>
                      </a:pPr>
                      <a:r>
                        <a:rPr lang="ru-RU" sz="8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800" b="1" u="none" strike="noStrike" dirty="0">
                          <a:latin typeface="Arial"/>
                        </a:rPr>
                        <a:t>способность планировать свою деятельность во времени;</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err="1">
                          <a:latin typeface="Arial"/>
                        </a:rPr>
                        <a:t>редусмотрительность</a:t>
                      </a:r>
                      <a:r>
                        <a:rPr lang="ru-RU" sz="800" b="1" u="none" strike="noStrike" dirty="0">
                          <a:latin typeface="Arial"/>
                        </a:rPr>
                        <a:t>;</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острота зрения; острота слуха;</a:t>
                      </a:r>
                    </a:p>
                    <a:p>
                      <a:pPr>
                        <a:buFont typeface="Arial"/>
                        <a:buChar char="•"/>
                      </a:pPr>
                      <a:r>
                        <a:rPr lang="ru-RU" sz="800" b="1" u="none" strike="noStrike" dirty="0">
                          <a:latin typeface="Arial"/>
                        </a:rPr>
                        <a:t>слуховая дифференциальная чувствительность (способность различать: тембр, длительность, высоту, силу звука, ритм, фоновые или разнообразные шумы);</a:t>
                      </a:r>
                    </a:p>
                    <a:p>
                      <a:pPr>
                        <a:buFont typeface="Arial"/>
                        <a:buChar char="•"/>
                      </a:pPr>
                      <a:r>
                        <a:rPr lang="ru-RU" sz="800" b="1" u="none" strike="noStrike" dirty="0">
                          <a:latin typeface="Arial"/>
                        </a:rPr>
                        <a:t>глазомер линейный, угловой, объемный;</a:t>
                      </a:r>
                    </a:p>
                    <a:p>
                      <a:pPr>
                        <a:buFont typeface="Arial"/>
                        <a:buChar char="•"/>
                      </a:pPr>
                      <a:r>
                        <a:rPr lang="ru-RU" sz="800" b="1" u="none" strike="noStrike" dirty="0">
                          <a:latin typeface="Arial"/>
                        </a:rPr>
                        <a:t>глазомер динамический (способность оценивать направление и скорость движения предмета);</a:t>
                      </a:r>
                    </a:p>
                    <a:p>
                      <a:pPr>
                        <a:buFont typeface="Arial"/>
                        <a:buChar char="•"/>
                      </a:pPr>
                      <a:r>
                        <a:rPr lang="ru-RU" sz="800" b="1" u="none" strike="noStrike" dirty="0">
                          <a:latin typeface="Arial"/>
                        </a:rPr>
                        <a:t>способность к различению фигуры (предмета, отметки, сигнала и пр.) на малоконтрастном фоне;</a:t>
                      </a:r>
                    </a:p>
                    <a:p>
                      <a:pPr>
                        <a:buFont typeface="Arial"/>
                        <a:buChar char="•"/>
                      </a:pPr>
                      <a:r>
                        <a:rPr lang="ru-RU" sz="800" b="1" u="none" strike="noStrike" dirty="0">
                          <a:latin typeface="Arial"/>
                        </a:rPr>
                        <a:t>цветовое восприятие;</a:t>
                      </a:r>
                    </a:p>
                    <a:p>
                      <a:pPr>
                        <a:buFont typeface="Arial"/>
                        <a:buChar char="•"/>
                      </a:pPr>
                      <a:r>
                        <a:rPr lang="ru-RU" sz="800" b="1" u="none" strike="noStrike" dirty="0">
                          <a:latin typeface="Arial"/>
                        </a:rPr>
                        <a:t>избирательность внимания;</a:t>
                      </a:r>
                    </a:p>
                    <a:p>
                      <a:pPr>
                        <a:buFont typeface="Arial"/>
                        <a:buChar char="•"/>
                      </a:pPr>
                      <a:r>
                        <a:rPr lang="ru-RU" sz="800" b="1" u="none" strike="noStrike" dirty="0">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dirty="0">
                          <a:latin typeface="Arial"/>
                        </a:rPr>
                        <a:t>помехоустойчивость внимания;</a:t>
                      </a:r>
                    </a:p>
                    <a:p>
                      <a:pPr>
                        <a:buFont typeface="Arial"/>
                        <a:buChar char="•"/>
                      </a:pPr>
                      <a:r>
                        <a:rPr lang="ru-RU" sz="800" b="1" u="none" strike="noStrike" dirty="0">
                          <a:latin typeface="Arial"/>
                        </a:rPr>
                        <a:t>умение подмечать незначительные (малозаметные) изменения в исследуемом объекте, в показаниях приборов;</a:t>
                      </a:r>
                    </a:p>
                  </a:txBody>
                  <a:tcPr marL="28575" marR="28575" marT="28575" marB="28575" anchor="ctr"/>
                </a:tc>
                <a:tc>
                  <a:txBody>
                    <a:bodyPr/>
                    <a:lstStyle/>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координация движений рук и ног;</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отсутствие дефектов речи, хорошая дикция;</a:t>
                      </a:r>
                    </a:p>
                    <a:p>
                      <a:pPr>
                        <a:buFont typeface="Arial"/>
                        <a:buChar char="•"/>
                      </a:pPr>
                      <a:r>
                        <a:rPr lang="ru-RU" sz="800" b="1" u="none" strike="noStrike" dirty="0">
                          <a:latin typeface="Arial"/>
                        </a:rPr>
                        <a:t>способность речевого аппарата к интенсивной и длительной работе;</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сохранение работоспособности при развивающемся утомлении;</a:t>
                      </a:r>
                    </a:p>
                    <a:p>
                      <a:pPr>
                        <a:buFont typeface="Arial"/>
                        <a:buChar char="•"/>
                      </a:pPr>
                      <a:r>
                        <a:rPr lang="ru-RU" sz="800" b="1" u="none" strike="noStrike" dirty="0">
                          <a:latin typeface="Arial"/>
                        </a:rPr>
                        <a:t>активность;</a:t>
                      </a:r>
                    </a:p>
                    <a:p>
                      <a:pPr>
                        <a:buFont typeface="Arial"/>
                        <a:buChar char="•"/>
                      </a:pPr>
                      <a:r>
                        <a:rPr lang="ru-RU" sz="800" b="1" u="none" strike="noStrike" dirty="0">
                          <a:latin typeface="Arial"/>
                        </a:rPr>
                        <a:t>быстрота реакции;</a:t>
                      </a:r>
                    </a:p>
                    <a:p>
                      <a:pPr>
                        <a:buFont typeface="Arial"/>
                        <a:buChar char="•"/>
                      </a:pPr>
                      <a:r>
                        <a:rPr lang="ru-RU" sz="800" b="1" u="none" strike="noStrike" dirty="0">
                          <a:latin typeface="Arial"/>
                        </a:rPr>
                        <a:t>выносливость к эмоциональным нагрузкам;</a:t>
                      </a:r>
                    </a:p>
                    <a:p>
                      <a:pPr>
                        <a:buFont typeface="Arial"/>
                        <a:buChar char="•"/>
                      </a:pPr>
                      <a:r>
                        <a:rPr lang="ru-RU" sz="800" b="1" u="none" strike="noStrike" dirty="0">
                          <a:latin typeface="Arial"/>
                        </a:rPr>
                        <a:t>организаторские способности;</a:t>
                      </a:r>
                    </a:p>
                    <a:p>
                      <a:pPr>
                        <a:buFont typeface="Arial"/>
                        <a:buChar char="•"/>
                      </a:pPr>
                      <a:r>
                        <a:rPr lang="ru-RU" sz="800" b="1" u="none" strike="noStrike" dirty="0">
                          <a:latin typeface="Arial"/>
                        </a:rPr>
                        <a:t>способность действовать четко в экстремальной ситуации;</a:t>
                      </a:r>
                    </a:p>
                    <a:p>
                      <a:pPr>
                        <a:buFont typeface="Arial"/>
                        <a:buChar char="•"/>
                      </a:pPr>
                      <a:r>
                        <a:rPr lang="ru-RU" sz="800" b="1" u="none" strike="noStrike" dirty="0">
                          <a:latin typeface="Arial"/>
                        </a:rPr>
                        <a:t>способность работать в команде;</a:t>
                      </a:r>
                    </a:p>
                    <a:p>
                      <a:pPr>
                        <a:buFont typeface="Arial"/>
                        <a:buChar char="•"/>
                      </a:pPr>
                      <a:r>
                        <a:rPr lang="ru-RU" sz="800" b="1" u="none" strike="noStrike" dirty="0">
                          <a:latin typeface="Arial"/>
                        </a:rPr>
                        <a:t>умение правильно и эффективно распределять время.</a:t>
                      </a:r>
                    </a:p>
                  </a:txBody>
                  <a:tcPr marL="28575" marR="28575" marT="28575" marB="28575" anchor="ctr"/>
                </a:tc>
              </a:tr>
              <a:tr h="155290">
                <a:tc gridSpan="2">
                  <a:txBody>
                    <a:bodyPr/>
                    <a:lstStyle/>
                    <a:p>
                      <a:pPr algn="ctr"/>
                      <a:r>
                        <a:rPr lang="ru-RU" sz="1000" b="1" dirty="0">
                          <a:latin typeface="Verdana"/>
                        </a:rPr>
                        <a:t>Заболевания, противопоказанные для профессии "Диспетчер":</a:t>
                      </a:r>
                      <a:endParaRPr lang="ru-RU" sz="1000" dirty="0">
                        <a:latin typeface="Verdana"/>
                      </a:endParaRPr>
                    </a:p>
                  </a:txBody>
                  <a:tcPr marL="28575" marR="28575" marT="28575" marB="28575" anchor="ctr"/>
                </a:tc>
                <a:tc hMerge="1">
                  <a:txBody>
                    <a:bodyPr/>
                    <a:lstStyle/>
                    <a:p>
                      <a:endParaRPr lang="ru-RU"/>
                    </a:p>
                  </a:txBody>
                  <a:tcPr/>
                </a:tc>
              </a:tr>
              <a:tr h="1084742">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нарушение цветоразличения, бинокулярного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вестибулярные расстройства, нарушение чувства равновесия;</a:t>
                      </a:r>
                    </a:p>
                    <a:p>
                      <a:pPr>
                        <a:buFont typeface="Arial"/>
                        <a:buChar char="•"/>
                      </a:pPr>
                      <a:r>
                        <a:rPr lang="ru-RU" sz="800" b="1" u="none" strike="noStrike">
                          <a:latin typeface="Arial"/>
                        </a:rPr>
                        <a:t>расстройства координации движений;</a:t>
                      </a:r>
                    </a:p>
                    <a:p>
                      <a:pPr>
                        <a:buFont typeface="Arial"/>
                        <a:buChar char="•"/>
                      </a:pPr>
                      <a:r>
                        <a:rPr lang="ru-RU" sz="800" b="1" u="none" strike="noStrike">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310580">
                <a:tc gridSpan="2">
                  <a:txBody>
                    <a:bodyPr/>
                    <a:lstStyle/>
                    <a:p>
                      <a:r>
                        <a:rPr lang="ru-RU" sz="1000" b="1" dirty="0">
                          <a:latin typeface="Verdana"/>
                        </a:rPr>
                        <a:t>Уровень образования профессии "Диспетчер"</a:t>
                      </a:r>
                      <a:endParaRPr lang="ru-RU" sz="1000" dirty="0">
                        <a:latin typeface="Verdana"/>
                      </a:endParaRPr>
                    </a:p>
                    <a:p>
                      <a:r>
                        <a:rPr lang="ru-RU" sz="800" dirty="0">
                          <a:latin typeface="Verdana"/>
                        </a:rPr>
                        <a:t>Для овладения профессией "Диспетчер" необходимо среднее или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48680"/>
          </a:xfrm>
        </p:spPr>
        <p:txBody>
          <a:bodyPr/>
          <a:lstStyle/>
          <a:p>
            <a:r>
              <a:rPr lang="ru-RU" sz="1200" b="1" dirty="0"/>
              <a:t>Кассир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596900"/>
          <a:ext cx="8229600" cy="5955030"/>
        </p:xfrm>
        <a:graphic>
          <a:graphicData uri="http://schemas.openxmlformats.org/drawingml/2006/table">
            <a:tbl>
              <a:tblPr firstRow="1" bandRow="1">
                <a:tableStyleId>{5C22544A-7EE6-4342-B048-85BDC9FD1C3A}</a:tableStyleId>
              </a:tblPr>
              <a:tblGrid>
                <a:gridCol w="4114800"/>
                <a:gridCol w="4114800"/>
              </a:tblGrid>
              <a:tr h="217162">
                <a:tc gridSpan="2">
                  <a:txBody>
                    <a:bodyPr/>
                    <a:lstStyle/>
                    <a:p>
                      <a:r>
                        <a:rPr lang="ru-RU" sz="1200" b="1" i="0" kern="1200" dirty="0" smtClean="0">
                          <a:solidFill>
                            <a:schemeClr val="lt1"/>
                          </a:solidFill>
                          <a:latin typeface="+mn-lt"/>
                          <a:ea typeface="+mn-ea"/>
                          <a:cs typeface="+mn-cs"/>
                        </a:rPr>
                        <a:t>Назначение профессии "Кассир":</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прием, учет, выдача и хранение денежных средств и ценных бумаг.</a:t>
                      </a:r>
                      <a:endParaRPr lang="ru-RU" sz="1000" dirty="0"/>
                    </a:p>
                  </a:txBody>
                  <a:tcPr/>
                </a:tc>
                <a:tc hMerge="1">
                  <a:txBody>
                    <a:bodyPr/>
                    <a:lstStyle/>
                    <a:p>
                      <a:endParaRPr lang="ru-RU" dirty="0"/>
                    </a:p>
                  </a:txBody>
                  <a:tcPr/>
                </a:tc>
              </a:tr>
              <a:tr h="760066">
                <a:tc gridSpan="2">
                  <a:txBody>
                    <a:bodyPr/>
                    <a:lstStyle/>
                    <a:p>
                      <a:r>
                        <a:rPr lang="ru-RU" sz="1200" b="1" i="0" kern="1200" dirty="0" smtClean="0">
                          <a:solidFill>
                            <a:schemeClr val="dk1"/>
                          </a:solidFill>
                          <a:latin typeface="+mn-lt"/>
                          <a:ea typeface="+mn-ea"/>
                          <a:cs typeface="+mn-cs"/>
                        </a:rPr>
                        <a:t>Основные решаемые задачи профессии "Кассир":</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ведение кассового учета на основе приходных и расходных документов;</a:t>
                      </a:r>
                    </a:p>
                    <a:p>
                      <a:r>
                        <a:rPr lang="ru-RU" sz="1000" b="1" i="0" u="none" strike="noStrike" kern="1200" dirty="0" smtClean="0">
                          <a:solidFill>
                            <a:schemeClr val="dk1"/>
                          </a:solidFill>
                          <a:latin typeface="+mn-lt"/>
                          <a:ea typeface="+mn-ea"/>
                          <a:cs typeface="+mn-cs"/>
                        </a:rPr>
                        <a:t>составление отчетной документации;</a:t>
                      </a:r>
                    </a:p>
                    <a:p>
                      <a:r>
                        <a:rPr lang="ru-RU" sz="1000" b="1" i="0" u="none" strike="noStrike" kern="1200" dirty="0" smtClean="0">
                          <a:solidFill>
                            <a:schemeClr val="dk1"/>
                          </a:solidFill>
                          <a:latin typeface="+mn-lt"/>
                          <a:ea typeface="+mn-ea"/>
                          <a:cs typeface="+mn-cs"/>
                        </a:rPr>
                        <a:t>обеспечение получения денежных средств в учреждениях банка;</a:t>
                      </a:r>
                    </a:p>
                    <a:p>
                      <a:r>
                        <a:rPr lang="ru-RU" sz="1000" b="1" i="0" u="none" strike="noStrike" kern="1200" dirty="0" smtClean="0">
                          <a:solidFill>
                            <a:schemeClr val="dk1"/>
                          </a:solidFill>
                          <a:latin typeface="+mn-lt"/>
                          <a:ea typeface="+mn-ea"/>
                          <a:cs typeface="+mn-cs"/>
                        </a:rPr>
                        <a:t>обеспечение сохранности денежных средств и ценных бумаг.</a:t>
                      </a:r>
                    </a:p>
                  </a:txBody>
                  <a:tcPr/>
                </a:tc>
                <a:tc hMerge="1">
                  <a:txBody>
                    <a:bodyPr/>
                    <a:lstStyle/>
                    <a:p>
                      <a:endParaRPr lang="ru-RU" dirty="0"/>
                    </a:p>
                  </a:txBody>
                  <a:tcPr/>
                </a:tc>
              </a:tr>
              <a:tr h="207191">
                <a:tc gridSpan="2">
                  <a:txBody>
                    <a:bodyPr/>
                    <a:lstStyle/>
                    <a:p>
                      <a:pPr algn="ctr"/>
                      <a:r>
                        <a:rPr lang="ru-RU" sz="1200" b="1" dirty="0">
                          <a:latin typeface="Verdana"/>
                        </a:rPr>
                        <a:t>Профессионально–важные качества профессии "Кассир":</a:t>
                      </a:r>
                      <a:endParaRPr lang="ru-RU" sz="1200" dirty="0">
                        <a:latin typeface="Verdana"/>
                      </a:endParaRPr>
                    </a:p>
                  </a:txBody>
                  <a:tcPr marL="28575" marR="28575" marT="28575" marB="28575" anchor="ctr"/>
                </a:tc>
                <a:tc hMerge="1">
                  <a:txBody>
                    <a:bodyPr/>
                    <a:lstStyle/>
                    <a:p>
                      <a:endParaRPr lang="ru-RU" dirty="0"/>
                    </a:p>
                  </a:txBody>
                  <a:tcPr/>
                </a:tc>
              </a:tr>
              <a:tr h="2222516">
                <a:tc>
                  <a:txBody>
                    <a:bodyPr/>
                    <a:lstStyle/>
                    <a:p>
                      <a:pPr>
                        <a:buFont typeface="Arial"/>
                        <a:buChar char="•"/>
                      </a:pPr>
                      <a:r>
                        <a:rPr lang="ru-RU" sz="1000" b="1" u="none" strike="noStrike" dirty="0">
                          <a:latin typeface="Arial"/>
                        </a:rPr>
                        <a:t>аккуратность в работе дисциплинированность; ответственность;</a:t>
                      </a:r>
                    </a:p>
                    <a:p>
                      <a:pPr>
                        <a:buFont typeface="Arial"/>
                        <a:buChar char="•"/>
                      </a:pPr>
                      <a:r>
                        <a:rPr lang="ru-RU" sz="1000" b="1" u="none" strike="noStrike" dirty="0">
                          <a:latin typeface="Arial"/>
                        </a:rPr>
                        <a:t>порядочность;</a:t>
                      </a:r>
                    </a:p>
                    <a:p>
                      <a:pPr>
                        <a:buFont typeface="Arial"/>
                        <a:buChar char="•"/>
                      </a:pPr>
                      <a:r>
                        <a:rPr lang="ru-RU" sz="1000" b="1" u="none" strike="noStrike" dirty="0">
                          <a:latin typeface="Arial"/>
                        </a:rPr>
                        <a:t>пунктуальность, педантичность;</a:t>
                      </a:r>
                    </a:p>
                    <a:p>
                      <a:pPr>
                        <a:buFont typeface="Arial"/>
                        <a:buChar char="•"/>
                      </a:pPr>
                      <a:r>
                        <a:rPr lang="ru-RU" sz="1000" b="1" u="none" strike="noStrike" dirty="0">
                          <a:latin typeface="Arial"/>
                        </a:rPr>
                        <a:t>тактильная чувствительность (</a:t>
                      </a:r>
                      <a:r>
                        <a:rPr lang="ru-RU" sz="1000" b="1" u="none" strike="noStrike" dirty="0" err="1">
                          <a:latin typeface="Arial"/>
                        </a:rPr>
                        <a:t>чувствительность</a:t>
                      </a:r>
                      <a:r>
                        <a:rPr lang="ru-RU" sz="1000" b="1" u="none" strike="noStrike" dirty="0">
                          <a:latin typeface="Arial"/>
                        </a:rPr>
                        <a:t> пальцев); глазомер линейный, угловой, объемный;</a:t>
                      </a:r>
                    </a:p>
                    <a:p>
                      <a:pPr>
                        <a:buFont typeface="Arial"/>
                        <a:buChar char="•"/>
                      </a:pPr>
                      <a:r>
                        <a:rPr lang="ru-RU" sz="1000" b="1" u="none" strike="noStrike" dirty="0">
                          <a:latin typeface="Arial"/>
                        </a:rPr>
                        <a:t>глазомер динамический (способность оценивать направление и скорость движения предмета);</a:t>
                      </a:r>
                    </a:p>
                    <a:p>
                      <a:pPr>
                        <a:buFont typeface="Arial"/>
                        <a:buChar char="•"/>
                      </a:pPr>
                      <a:r>
                        <a:rPr lang="ru-RU" sz="1000" b="1" u="none" strike="noStrike" dirty="0">
                          <a:latin typeface="Arial"/>
                        </a:rPr>
                        <a:t>способность к различению фигуры (предмета, отметки, сигнала и пр.) на малоконтрастном фоне;</a:t>
                      </a:r>
                    </a:p>
                    <a:p>
                      <a:pPr>
                        <a:buFont typeface="Arial"/>
                        <a:buChar char="•"/>
                      </a:pPr>
                      <a:r>
                        <a:rPr lang="ru-RU" sz="1000" b="1" u="none" strike="noStrike" dirty="0">
                          <a:latin typeface="Arial"/>
                        </a:rPr>
                        <a:t>математическое мышление;</a:t>
                      </a:r>
                    </a:p>
                    <a:p>
                      <a:pPr>
                        <a:buFont typeface="Arial"/>
                        <a:buChar char="•"/>
                      </a:pPr>
                      <a:r>
                        <a:rPr lang="ru-RU" sz="1000" b="1" u="none" strike="noStrike" dirty="0">
                          <a:latin typeface="Arial"/>
                        </a:rPr>
                        <a:t>наглядно–образное мышление;</a:t>
                      </a:r>
                    </a:p>
                    <a:p>
                      <a:pPr>
                        <a:buFont typeface="Arial"/>
                        <a:buChar char="•"/>
                      </a:pPr>
                      <a:r>
                        <a:rPr lang="ru-RU" sz="10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1000" b="1" u="none" strike="noStrike" dirty="0">
                          <a:latin typeface="Arial"/>
                        </a:rPr>
                        <a:t>память на условные обозначения (знаки, символы);</a:t>
                      </a:r>
                    </a:p>
                  </a:txBody>
                  <a:tcPr marL="28575" marR="28575" marT="28575" marB="28575" anchor="ctr"/>
                </a:tc>
                <a:tc>
                  <a:txBody>
                    <a:bodyPr/>
                    <a:lstStyle/>
                    <a:p>
                      <a:pPr>
                        <a:buFont typeface="Arial"/>
                        <a:buChar char="•"/>
                      </a:pPr>
                      <a:r>
                        <a:rPr lang="ru-RU" sz="1000" b="1" u="none" strike="noStrike" dirty="0">
                          <a:latin typeface="Arial"/>
                        </a:rPr>
                        <a:t>память на образы предметного мира;</a:t>
                      </a:r>
                    </a:p>
                    <a:p>
                      <a:pPr>
                        <a:buFont typeface="Arial"/>
                        <a:buChar char="•"/>
                      </a:pPr>
                      <a:r>
                        <a:rPr lang="ru-RU" sz="1000" b="1" u="none" strike="noStrike" dirty="0">
                          <a:latin typeface="Arial"/>
                        </a:rPr>
                        <a:t>способность запоминать на длительный срок большие объемы информации;</a:t>
                      </a:r>
                    </a:p>
                    <a:p>
                      <a:pPr>
                        <a:buFont typeface="Arial"/>
                        <a:buChar char="•"/>
                      </a:pPr>
                      <a:r>
                        <a:rPr lang="ru-RU" sz="1000" b="1" u="none" strike="noStrike" dirty="0">
                          <a:latin typeface="Arial"/>
                        </a:rPr>
                        <a:t>хорошая оперативная память;</a:t>
                      </a:r>
                    </a:p>
                    <a:p>
                      <a:pPr>
                        <a:buFont typeface="Arial"/>
                        <a:buChar char="•"/>
                      </a:pPr>
                      <a:r>
                        <a:rPr lang="ru-RU" sz="1000" b="1" u="none" strike="noStrike" dirty="0">
                          <a:latin typeface="Arial"/>
                        </a:rPr>
                        <a:t>координация работы кистей рук и пальцев;</a:t>
                      </a:r>
                    </a:p>
                    <a:p>
                      <a:pPr>
                        <a:buFont typeface="Arial"/>
                        <a:buChar char="•"/>
                      </a:pPr>
                      <a:r>
                        <a:rPr lang="ru-RU" sz="1000" b="1" u="none" strike="noStrike" dirty="0">
                          <a:latin typeface="Arial"/>
                        </a:rPr>
                        <a:t>сохранение работоспособности при развивающемся утомлении;</a:t>
                      </a:r>
                    </a:p>
                    <a:p>
                      <a:pPr>
                        <a:buFont typeface="Arial"/>
                        <a:buChar char="•"/>
                      </a:pPr>
                      <a:r>
                        <a:rPr lang="ru-RU" sz="1000" b="1" u="none" strike="noStrike" dirty="0">
                          <a:latin typeface="Arial"/>
                        </a:rPr>
                        <a:t>активность;</a:t>
                      </a:r>
                    </a:p>
                    <a:p>
                      <a:pPr>
                        <a:buFont typeface="Arial"/>
                        <a:buChar char="•"/>
                      </a:pPr>
                      <a:r>
                        <a:rPr lang="ru-RU" sz="1000" b="1" u="none" strike="noStrike" dirty="0">
                          <a:latin typeface="Arial"/>
                        </a:rPr>
                        <a:t>способность переносить физическое и психическое напряжение;</a:t>
                      </a:r>
                    </a:p>
                    <a:p>
                      <a:pPr>
                        <a:buFont typeface="Arial"/>
                        <a:buChar char="•"/>
                      </a:pPr>
                      <a:r>
                        <a:rPr lang="ru-RU" sz="1000" b="1" u="none" strike="noStrike" dirty="0">
                          <a:latin typeface="Arial"/>
                        </a:rPr>
                        <a:t>умение интенсивно работать в течение длительного времени без снижения результативности;</a:t>
                      </a:r>
                    </a:p>
                    <a:p>
                      <a:pPr>
                        <a:buFont typeface="Arial"/>
                        <a:buChar char="•"/>
                      </a:pPr>
                      <a:r>
                        <a:rPr lang="ru-RU" sz="1000" b="1" u="none" strike="noStrike" dirty="0">
                          <a:latin typeface="Arial"/>
                        </a:rPr>
                        <a:t>склонность к работе с документацией;</a:t>
                      </a:r>
                    </a:p>
                    <a:p>
                      <a:pPr>
                        <a:buFont typeface="Arial"/>
                        <a:buChar char="•"/>
                      </a:pPr>
                      <a:r>
                        <a:rPr lang="ru-RU" sz="1000" b="1" u="none" strike="noStrike" dirty="0">
                          <a:latin typeface="Arial"/>
                        </a:rPr>
                        <a:t>способность к анализу и систематизации большого количества информации;</a:t>
                      </a:r>
                    </a:p>
                    <a:p>
                      <a:pPr>
                        <a:buFont typeface="Arial"/>
                        <a:buChar char="•"/>
                      </a:pPr>
                      <a:r>
                        <a:rPr lang="ru-RU" sz="1000" b="1" u="none" strike="noStrike" dirty="0">
                          <a:latin typeface="Arial"/>
                        </a:rPr>
                        <a:t>умение правильно и эффективно распределять время.</a:t>
                      </a:r>
                    </a:p>
                  </a:txBody>
                  <a:tcPr marL="28575" marR="28575" marT="28575" marB="28575" anchor="ctr"/>
                </a:tc>
              </a:tr>
              <a:tr h="207191">
                <a:tc gridSpan="2">
                  <a:txBody>
                    <a:bodyPr/>
                    <a:lstStyle/>
                    <a:p>
                      <a:pPr algn="ctr"/>
                      <a:r>
                        <a:rPr lang="ru-RU" sz="1200" b="1" dirty="0">
                          <a:latin typeface="Verdana"/>
                        </a:rPr>
                        <a:t>Заболевания, противопоказанные для профессии "Кассир":</a:t>
                      </a:r>
                      <a:endParaRPr lang="ru-RU" sz="1200" dirty="0">
                        <a:latin typeface="Verdana"/>
                      </a:endParaRPr>
                    </a:p>
                  </a:txBody>
                  <a:tcPr marL="28575" marR="28575" marT="28575" marB="28575" anchor="ctr"/>
                </a:tc>
                <a:tc hMerge="1">
                  <a:txBody>
                    <a:bodyPr/>
                    <a:lstStyle/>
                    <a:p>
                      <a:endParaRPr lang="ru-RU"/>
                    </a:p>
                  </a:txBody>
                  <a:tcPr/>
                </a:tc>
              </a:tr>
              <a:tr h="1136706">
                <a:tc>
                  <a:txBody>
                    <a:bodyPr/>
                    <a:lstStyle/>
                    <a:p>
                      <a:pPr>
                        <a:buFont typeface="Arial"/>
                        <a:buChar char="•"/>
                      </a:pPr>
                      <a:r>
                        <a:rPr lang="ru-RU" sz="1000" b="1" u="none" strike="noStrike">
                          <a:latin typeface="Arial"/>
                        </a:rPr>
                        <a:t>заболевания сердца или нарушения артериального давления;</a:t>
                      </a:r>
                    </a:p>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судороги, потери сознания;</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некорректируемое снижение остроты зрения;</a:t>
                      </a:r>
                    </a:p>
                    <a:p>
                      <a:pPr>
                        <a:buFont typeface="Arial"/>
                        <a:buChar char="•"/>
                      </a:pPr>
                      <a:r>
                        <a:rPr lang="ru-RU" sz="1000" b="1" u="none" strike="noStrike">
                          <a:latin typeface="Arial"/>
                        </a:rPr>
                        <a:t>расстройства слуха;</a:t>
                      </a:r>
                    </a:p>
                    <a:p>
                      <a:pPr>
                        <a:buFont typeface="Arial"/>
                        <a:buChar char="•"/>
                      </a:pPr>
                      <a:r>
                        <a:rPr lang="ru-RU" sz="1000" b="1" u="none" strike="noStrike">
                          <a:latin typeface="Arial"/>
                        </a:rPr>
                        <a:t>вестибулярные расстройства, нарушение чувства равновесия;</a:t>
                      </a:r>
                    </a:p>
                  </a:txBody>
                  <a:tcPr marL="28575" marR="28575" marT="28575" marB="28575" anchor="ctr"/>
                </a:tc>
                <a:tc>
                  <a:txBody>
                    <a:bodyPr/>
                    <a:lstStyle/>
                    <a:p>
                      <a:pPr>
                        <a:buFont typeface="Arial"/>
                        <a:buChar char="•"/>
                      </a:pPr>
                      <a:r>
                        <a:rPr lang="ru-RU" sz="1000" b="1" u="none" strike="noStrike" dirty="0">
                          <a:latin typeface="Arial"/>
                        </a:rPr>
                        <a:t>расстройства координации движений;</a:t>
                      </a:r>
                    </a:p>
                    <a:p>
                      <a:pPr>
                        <a:buFont typeface="Arial"/>
                        <a:buChar char="•"/>
                      </a:pPr>
                      <a:r>
                        <a:rPr lang="ru-RU" sz="1000" b="1" u="none" strike="noStrike" dirty="0">
                          <a:latin typeface="Arial"/>
                        </a:rPr>
                        <a:t>дрожание рук; расстройства речи;</a:t>
                      </a:r>
                    </a:p>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геморроидальные расстройства;</a:t>
                      </a:r>
                    </a:p>
                    <a:p>
                      <a:pPr>
                        <a:buFont typeface="Arial"/>
                        <a:buChar char="•"/>
                      </a:pPr>
                      <a:r>
                        <a:rPr lang="ru-RU" sz="1000" b="1" u="none" strike="noStrike" dirty="0">
                          <a:latin typeface="Arial"/>
                        </a:rPr>
                        <a:t>выраженные физические недостатки.</a:t>
                      </a:r>
                    </a:p>
                  </a:txBody>
                  <a:tcPr marL="28575" marR="28575" marT="28575" marB="28575" anchor="ctr"/>
                </a:tc>
              </a:tr>
              <a:tr h="529541">
                <a:tc gridSpan="2">
                  <a:txBody>
                    <a:bodyPr/>
                    <a:lstStyle/>
                    <a:p>
                      <a:r>
                        <a:rPr lang="ru-RU" sz="1200" b="1" dirty="0">
                          <a:latin typeface="Verdana"/>
                        </a:rPr>
                        <a:t>Уровень образования профессии "Кассир"</a:t>
                      </a:r>
                      <a:endParaRPr lang="ru-RU" sz="1200" dirty="0">
                        <a:latin typeface="Verdana"/>
                      </a:endParaRPr>
                    </a:p>
                    <a:p>
                      <a:r>
                        <a:rPr lang="ru-RU" sz="1000" dirty="0">
                          <a:latin typeface="Verdana"/>
                        </a:rPr>
                        <a:t>Для овладения профессией "Кассир" необходимо обучение по специальным программам в учебных центрах бухгалтерского направления.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Лингвист</a:t>
            </a:r>
            <a:endParaRPr lang="ru-RU"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92696"/>
          <a:ext cx="8229600" cy="5864860"/>
        </p:xfrm>
        <a:graphic>
          <a:graphicData uri="http://schemas.openxmlformats.org/drawingml/2006/table">
            <a:tbl>
              <a:tblPr firstRow="1" bandRow="1">
                <a:tableStyleId>{5C22544A-7EE6-4342-B048-85BDC9FD1C3A}</a:tableStyleId>
              </a:tblPr>
              <a:tblGrid>
                <a:gridCol w="4114800"/>
                <a:gridCol w="4114800"/>
              </a:tblGrid>
              <a:tr h="370840">
                <a:tc gridSpan="2">
                  <a:txBody>
                    <a:bodyPr/>
                    <a:lstStyle/>
                    <a:p>
                      <a:r>
                        <a:rPr lang="ru-RU" sz="1400" b="1" i="0" kern="1200" dirty="0" smtClean="0">
                          <a:solidFill>
                            <a:schemeClr val="lt1"/>
                          </a:solidFill>
                          <a:latin typeface="+mn-lt"/>
                          <a:ea typeface="+mn-ea"/>
                          <a:cs typeface="+mn-cs"/>
                        </a:rPr>
                        <a:t>Назначение профессии "Лингвист": </a:t>
                      </a:r>
                      <a:r>
                        <a:rPr lang="ru-RU" sz="1200" b="0" i="0" kern="1200" dirty="0" smtClean="0">
                          <a:solidFill>
                            <a:schemeClr val="lt1"/>
                          </a:solidFill>
                          <a:latin typeface="+mn-lt"/>
                          <a:ea typeface="+mn-ea"/>
                          <a:cs typeface="+mn-cs"/>
                        </a:rPr>
                        <a:t>поиск нового знания о языке, его общественной природе и функциях, его внутренней структуре, о закономерностях его функционирования и исторического развития, классификация языков.</a:t>
                      </a:r>
                      <a:endParaRPr lang="ru-RU" sz="1200" dirty="0"/>
                    </a:p>
                  </a:txBody>
                  <a:tcPr/>
                </a:tc>
                <a:tc hMerge="1">
                  <a:txBody>
                    <a:bodyPr/>
                    <a:lstStyle/>
                    <a:p>
                      <a:endParaRPr lang="ru-RU" dirty="0"/>
                    </a:p>
                  </a:txBody>
                  <a:tcPr/>
                </a:tc>
              </a:tr>
              <a:tr h="370840">
                <a:tc gridSpan="2">
                  <a:txBody>
                    <a:bodyPr/>
                    <a:lstStyle/>
                    <a:p>
                      <a:r>
                        <a:rPr lang="ru-RU" sz="1400" b="1" i="0" kern="1200" dirty="0" smtClean="0">
                          <a:solidFill>
                            <a:schemeClr val="dk1"/>
                          </a:solidFill>
                          <a:latin typeface="+mn-lt"/>
                          <a:ea typeface="+mn-ea"/>
                          <a:cs typeface="+mn-cs"/>
                        </a:rPr>
                        <a:t>Основные решаемые задачи профессии "Лингвист":</a:t>
                      </a:r>
                      <a:endParaRPr lang="ru-RU" sz="1400" b="0" i="0" kern="1200" dirty="0" smtClean="0">
                        <a:solidFill>
                          <a:schemeClr val="dk1"/>
                        </a:solidFill>
                        <a:latin typeface="+mn-lt"/>
                        <a:ea typeface="+mn-ea"/>
                        <a:cs typeface="+mn-cs"/>
                      </a:endParaRPr>
                    </a:p>
                    <a:p>
                      <a:r>
                        <a:rPr lang="ru-RU" sz="1200" b="1" i="0" u="none" strike="noStrike" kern="1200" dirty="0" smtClean="0">
                          <a:solidFill>
                            <a:schemeClr val="dk1"/>
                          </a:solidFill>
                          <a:latin typeface="+mn-lt"/>
                          <a:ea typeface="+mn-ea"/>
                          <a:cs typeface="+mn-cs"/>
                        </a:rPr>
                        <a:t>проведение лингвистических экспертиз с совмещением фундаментального и прикладного подходов к языку;</a:t>
                      </a:r>
                    </a:p>
                    <a:p>
                      <a:r>
                        <a:rPr lang="ru-RU" sz="1200" b="1" i="0" u="none" strike="noStrike" kern="1200" dirty="0" smtClean="0">
                          <a:solidFill>
                            <a:schemeClr val="dk1"/>
                          </a:solidFill>
                          <a:latin typeface="+mn-lt"/>
                          <a:ea typeface="+mn-ea"/>
                          <a:cs typeface="+mn-cs"/>
                        </a:rPr>
                        <a:t>изучение межкультурных различий, осознание особенностей своей культуры, для более эффективного взаимодействия с представителями другой культуры;</a:t>
                      </a:r>
                    </a:p>
                    <a:p>
                      <a:r>
                        <a:rPr lang="ru-RU" sz="1200" b="1" i="0" u="none" strike="noStrike" kern="1200" dirty="0" smtClean="0">
                          <a:solidFill>
                            <a:schemeClr val="dk1"/>
                          </a:solidFill>
                          <a:latin typeface="+mn-lt"/>
                          <a:ea typeface="+mn-ea"/>
                          <a:cs typeface="+mn-cs"/>
                        </a:rPr>
                        <a:t>перевод иностранного языка, изложение сути текста без преломления смысла (передача эмоций, культурной окраски).</a:t>
                      </a:r>
                    </a:p>
                  </a:txBody>
                  <a:tcPr/>
                </a:tc>
                <a:tc hMerge="1">
                  <a:txBody>
                    <a:bodyPr/>
                    <a:lstStyle/>
                    <a:p>
                      <a:endParaRPr lang="ru-RU" dirty="0"/>
                    </a:p>
                  </a:txBody>
                  <a:tcPr/>
                </a:tc>
              </a:tr>
              <a:tr h="370840">
                <a:tc gridSpan="2">
                  <a:txBody>
                    <a:bodyPr/>
                    <a:lstStyle/>
                    <a:p>
                      <a:pPr algn="ctr"/>
                      <a:r>
                        <a:rPr lang="ru-RU" sz="1400" b="1" dirty="0">
                          <a:latin typeface="Verdana"/>
                        </a:rPr>
                        <a:t>Профессионально–важные качества профессии "Лингвист":</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200" b="1" u="none" strike="noStrike" dirty="0">
                          <a:latin typeface="Arial"/>
                        </a:rPr>
                        <a:t>организованность, самодисциплина;</a:t>
                      </a:r>
                    </a:p>
                    <a:p>
                      <a:pPr>
                        <a:buFont typeface="Arial"/>
                        <a:buChar char="•"/>
                      </a:pPr>
                      <a:r>
                        <a:rPr lang="ru-RU" sz="1200" b="1" u="none" strike="noStrike" dirty="0">
                          <a:latin typeface="Arial"/>
                        </a:rPr>
                        <a:t>педантичность;</a:t>
                      </a:r>
                    </a:p>
                    <a:p>
                      <a:pPr>
                        <a:buFont typeface="Arial"/>
                        <a:buChar char="•"/>
                      </a:pPr>
                      <a:r>
                        <a:rPr lang="ru-RU" sz="1200" b="1" u="none" strike="noStrike" dirty="0">
                          <a:latin typeface="Arial"/>
                        </a:rPr>
                        <a:t>стремление к профессиональному совершенству;</a:t>
                      </a:r>
                    </a:p>
                    <a:p>
                      <a:pPr>
                        <a:buFont typeface="Arial"/>
                        <a:buChar char="•"/>
                      </a:pPr>
                      <a:r>
                        <a:rPr lang="ru-RU" sz="1200" b="1" u="none" strike="noStrike" dirty="0">
                          <a:latin typeface="Arial"/>
                        </a:rPr>
                        <a:t>внимание к деталям;</a:t>
                      </a:r>
                    </a:p>
                    <a:p>
                      <a:pPr>
                        <a:buFont typeface="Arial"/>
                        <a:buChar char="•"/>
                      </a:pPr>
                      <a:r>
                        <a:rPr lang="ru-RU" sz="1200" b="1" u="none" strike="noStrike" dirty="0">
                          <a:latin typeface="Arial"/>
                        </a:rPr>
                        <a:t>концентрированность внимания;</a:t>
                      </a:r>
                    </a:p>
                    <a:p>
                      <a:pPr>
                        <a:buFont typeface="Arial"/>
                        <a:buChar char="•"/>
                      </a:pPr>
                      <a:r>
                        <a:rPr lang="ru-RU" sz="1200" b="1" u="none" strike="noStrike" dirty="0">
                          <a:latin typeface="Arial"/>
                        </a:rPr>
                        <a:t>способность к образному представлению предметов, процессов и явлений;</a:t>
                      </a:r>
                    </a:p>
                    <a:p>
                      <a:pPr>
                        <a:buFont typeface="Arial"/>
                        <a:buChar char="•"/>
                      </a:pPr>
                      <a:r>
                        <a:rPr lang="ru-RU" sz="1200" b="1" u="none" strike="noStrike" dirty="0">
                          <a:latin typeface="Arial"/>
                        </a:rPr>
                        <a:t>абстрактность (абстрактные образы, понятия) мышления;</a:t>
                      </a:r>
                    </a:p>
                    <a:p>
                      <a:pPr>
                        <a:buFont typeface="Arial"/>
                        <a:buChar char="•"/>
                      </a:pPr>
                      <a:r>
                        <a:rPr lang="ru-RU" sz="1200" b="1" u="none" strike="noStrike" dirty="0" err="1">
                          <a:latin typeface="Arial"/>
                        </a:rPr>
                        <a:t>аналитичность</a:t>
                      </a:r>
                      <a:r>
                        <a:rPr lang="ru-RU" sz="1200" b="1" u="none" strike="noStrike" dirty="0">
                          <a:latin typeface="Arial"/>
                        </a:rPr>
                        <a:t> (способность выделять отдельные элементы действительности, способность к классификации) мышления;</a:t>
                      </a:r>
                    </a:p>
                  </a:txBody>
                  <a:tcPr marL="28575" marR="28575" marT="28575" marB="28575" anchor="ctr"/>
                </a:tc>
                <a:tc>
                  <a:txBody>
                    <a:bodyPr/>
                    <a:lstStyle/>
                    <a:p>
                      <a:pPr>
                        <a:buFont typeface="Arial"/>
                        <a:buChar char="•"/>
                      </a:pPr>
                      <a:r>
                        <a:rPr lang="ru-RU" sz="1200" b="1" u="none" strike="noStrike" dirty="0">
                          <a:latin typeface="Arial"/>
                        </a:rPr>
                        <a:t>ассоциативность мышления;</a:t>
                      </a:r>
                    </a:p>
                    <a:p>
                      <a:pPr>
                        <a:buFont typeface="Arial"/>
                        <a:buChar char="•"/>
                      </a:pPr>
                      <a:r>
                        <a:rPr lang="ru-RU" sz="1200" b="1" u="none" strike="noStrike" dirty="0">
                          <a:latin typeface="Arial"/>
                        </a:rPr>
                        <a:t>дедуктивное мышление;</a:t>
                      </a:r>
                    </a:p>
                    <a:p>
                      <a:pPr>
                        <a:buFont typeface="Arial"/>
                        <a:buChar char="•"/>
                      </a:pPr>
                      <a:r>
                        <a:rPr lang="ru-RU" sz="1200" b="1" u="none" strike="noStrike" dirty="0">
                          <a:latin typeface="Arial"/>
                        </a:rPr>
                        <a:t>способность запоминать на длительный срок большие объемы информации;</a:t>
                      </a:r>
                    </a:p>
                    <a:p>
                      <a:pPr>
                        <a:buFont typeface="Arial"/>
                        <a:buChar char="•"/>
                      </a:pPr>
                      <a:r>
                        <a:rPr lang="ru-RU" sz="1200" b="1" u="none" strike="noStrike" dirty="0">
                          <a:latin typeface="Arial"/>
                        </a:rPr>
                        <a:t>хорошая зрительная память;</a:t>
                      </a:r>
                    </a:p>
                    <a:p>
                      <a:pPr>
                        <a:buFont typeface="Arial"/>
                        <a:buChar char="•"/>
                      </a:pPr>
                      <a:r>
                        <a:rPr lang="ru-RU" sz="1200" b="1" u="none" strike="noStrike" dirty="0">
                          <a:latin typeface="Arial"/>
                        </a:rPr>
                        <a:t>память на семантику (смысл) текста;</a:t>
                      </a:r>
                    </a:p>
                    <a:p>
                      <a:pPr>
                        <a:buFont typeface="Arial"/>
                        <a:buChar char="•"/>
                      </a:pPr>
                      <a:r>
                        <a:rPr lang="ru-RU" sz="1200" b="1" u="none" strike="noStrike" dirty="0">
                          <a:latin typeface="Arial"/>
                        </a:rPr>
                        <a:t>память на слова и фразы;</a:t>
                      </a:r>
                    </a:p>
                    <a:p>
                      <a:pPr>
                        <a:buFont typeface="Arial"/>
                        <a:buChar char="•"/>
                      </a:pPr>
                      <a:r>
                        <a:rPr lang="ru-RU" sz="1200" b="1" u="none" strike="noStrike" dirty="0">
                          <a:latin typeface="Arial"/>
                        </a:rPr>
                        <a:t>умение грамотно выражать свои мысли;</a:t>
                      </a:r>
                    </a:p>
                    <a:p>
                      <a:pPr>
                        <a:buFont typeface="Arial"/>
                        <a:buChar char="•"/>
                      </a:pPr>
                      <a:r>
                        <a:rPr lang="ru-RU" sz="1200" b="1" u="none" strike="noStrike" dirty="0">
                          <a:latin typeface="Arial"/>
                        </a:rPr>
                        <a:t>упорство;</a:t>
                      </a:r>
                    </a:p>
                    <a:p>
                      <a:pPr>
                        <a:buFont typeface="Arial"/>
                        <a:buChar char="•"/>
                      </a:pPr>
                      <a:r>
                        <a:rPr lang="ru-RU" sz="1200" b="1" u="none" strike="noStrike" dirty="0">
                          <a:latin typeface="Arial"/>
                        </a:rPr>
                        <a:t>усидчивость;</a:t>
                      </a:r>
                    </a:p>
                    <a:p>
                      <a:pPr>
                        <a:buFont typeface="Arial"/>
                        <a:buChar char="•"/>
                      </a:pPr>
                      <a:r>
                        <a:rPr lang="ru-RU" sz="1200" b="1" u="none" strike="noStrike" dirty="0">
                          <a:latin typeface="Arial"/>
                        </a:rPr>
                        <a:t>склонность к исследовательской деятельности.</a:t>
                      </a:r>
                    </a:p>
                  </a:txBody>
                  <a:tcPr marL="28575" marR="28575" marT="28575" marB="28575" anchor="ctr"/>
                </a:tc>
              </a:tr>
              <a:tr h="370840">
                <a:tc gridSpan="2">
                  <a:txBody>
                    <a:bodyPr/>
                    <a:lstStyle/>
                    <a:p>
                      <a:pPr algn="ctr"/>
                      <a:r>
                        <a:rPr lang="ru-RU" sz="1400" b="1" dirty="0">
                          <a:latin typeface="Verdana"/>
                        </a:rPr>
                        <a:t>Заболевания, противопоказанные для профессии "Лингвист":</a:t>
                      </a:r>
                      <a:endParaRPr lang="ru-RU" sz="1400" dirty="0">
                        <a:latin typeface="Verdana"/>
                      </a:endParaRPr>
                    </a:p>
                  </a:txBody>
                  <a:tcPr marL="28575" marR="28575" marT="28575" marB="28575" anchor="ctr"/>
                </a:tc>
                <a:tc hMerge="1">
                  <a:txBody>
                    <a:bodyPr/>
                    <a:lstStyle/>
                    <a:p>
                      <a:endParaRPr lang="ru-RU"/>
                    </a:p>
                  </a:txBody>
                  <a:tcPr/>
                </a:tc>
              </a:tr>
              <a:tr h="370840">
                <a:tc>
                  <a:txBody>
                    <a:bodyPr/>
                    <a:lstStyle/>
                    <a:p>
                      <a:pPr>
                        <a:buFont typeface="Arial"/>
                        <a:buChar char="•"/>
                      </a:pPr>
                      <a:r>
                        <a:rPr lang="ru-RU" sz="1200" b="1" u="none" strike="noStrike">
                          <a:latin typeface="Arial"/>
                        </a:rPr>
                        <a:t>нервно–психические расстройства;</a:t>
                      </a:r>
                    </a:p>
                    <a:p>
                      <a:pPr>
                        <a:buFont typeface="Arial"/>
                        <a:buChar char="•"/>
                      </a:pPr>
                      <a:r>
                        <a:rPr lang="ru-RU" sz="1200" b="1" u="none" strike="noStrike">
                          <a:latin typeface="Arial"/>
                        </a:rPr>
                        <a:t>употребление наркотиков, зависимость от алкоголя;</a:t>
                      </a:r>
                    </a:p>
                  </a:txBody>
                  <a:tcPr marL="28575" marR="28575" marT="28575" marB="28575" anchor="ctr"/>
                </a:tc>
                <a:tc>
                  <a:txBody>
                    <a:bodyPr/>
                    <a:lstStyle/>
                    <a:p>
                      <a:pPr>
                        <a:buFont typeface="Arial"/>
                        <a:buChar char="•"/>
                      </a:pPr>
                      <a:r>
                        <a:rPr lang="ru-RU" sz="1200" b="1" u="none" strike="noStrike" dirty="0">
                          <a:latin typeface="Arial"/>
                        </a:rPr>
                        <a:t>расстройства речи;</a:t>
                      </a:r>
                    </a:p>
                    <a:p>
                      <a:pPr>
                        <a:buFont typeface="Arial"/>
                        <a:buChar char="•"/>
                      </a:pPr>
                      <a:r>
                        <a:rPr lang="ru-RU" sz="1200" b="1" u="none" strike="noStrike" dirty="0">
                          <a:latin typeface="Arial"/>
                        </a:rPr>
                        <a:t>геморроидальные расстройства;</a:t>
                      </a:r>
                    </a:p>
                    <a:p>
                      <a:pPr>
                        <a:buFont typeface="Arial"/>
                        <a:buChar char="•"/>
                      </a:pPr>
                      <a:r>
                        <a:rPr lang="ru-RU" sz="1200" b="1" u="none" strike="noStrike" dirty="0">
                          <a:latin typeface="Arial"/>
                        </a:rPr>
                        <a:t>расстройства слуха.</a:t>
                      </a:r>
                    </a:p>
                  </a:txBody>
                  <a:tcPr marL="28575" marR="28575" marT="28575" marB="28575" anchor="ctr"/>
                </a:tc>
              </a:tr>
              <a:tr h="741680">
                <a:tc gridSpan="2">
                  <a:txBody>
                    <a:bodyPr/>
                    <a:lstStyle/>
                    <a:p>
                      <a:r>
                        <a:rPr lang="ru-RU" sz="1400" b="1" dirty="0">
                          <a:latin typeface="Verdana"/>
                        </a:rPr>
                        <a:t>Уровень образования профессии "Лингвист"</a:t>
                      </a:r>
                      <a:endParaRPr lang="ru-RU" sz="1400" dirty="0">
                        <a:latin typeface="Verdana"/>
                      </a:endParaRPr>
                    </a:p>
                    <a:p>
                      <a:r>
                        <a:rPr lang="ru-RU" sz="1200" dirty="0">
                          <a:latin typeface="Verdana"/>
                        </a:rPr>
                        <a:t>Для овладения профессией "Лингвист" необходимо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Налоговый инспектор</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539552" y="620688"/>
          <a:ext cx="8229600" cy="5813065"/>
        </p:xfrm>
        <a:graphic>
          <a:graphicData uri="http://schemas.openxmlformats.org/drawingml/2006/table">
            <a:tbl>
              <a:tblPr firstRow="1" bandRow="1">
                <a:tableStyleId>{5C22544A-7EE6-4342-B048-85BDC9FD1C3A}</a:tableStyleId>
              </a:tblPr>
              <a:tblGrid>
                <a:gridCol w="4114800"/>
                <a:gridCol w="4114800"/>
              </a:tblGrid>
              <a:tr h="310697">
                <a:tc gridSpan="2">
                  <a:txBody>
                    <a:bodyPr/>
                    <a:lstStyle/>
                    <a:p>
                      <a:r>
                        <a:rPr lang="ru-RU" sz="1000" b="1" i="0" kern="1200" dirty="0" smtClean="0">
                          <a:solidFill>
                            <a:schemeClr val="lt1"/>
                          </a:solidFill>
                          <a:latin typeface="+mn-lt"/>
                          <a:ea typeface="+mn-ea"/>
                          <a:cs typeface="+mn-cs"/>
                        </a:rPr>
                        <a:t>Назначение профессии "Налоговый инспектор":</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контроль и организация налоговой политики государства.</a:t>
                      </a:r>
                      <a:endParaRPr lang="ru-RU" sz="800" dirty="0"/>
                    </a:p>
                  </a:txBody>
                  <a:tcPr/>
                </a:tc>
                <a:tc hMerge="1">
                  <a:txBody>
                    <a:bodyPr/>
                    <a:lstStyle/>
                    <a:p>
                      <a:endParaRPr lang="ru-RU" dirty="0"/>
                    </a:p>
                  </a:txBody>
                  <a:tcPr/>
                </a:tc>
              </a:tr>
              <a:tr h="776653">
                <a:tc gridSpan="2">
                  <a:txBody>
                    <a:bodyPr/>
                    <a:lstStyle/>
                    <a:p>
                      <a:r>
                        <a:rPr lang="ru-RU" sz="1000" b="1" i="0" kern="1200" dirty="0" smtClean="0">
                          <a:solidFill>
                            <a:schemeClr val="dk1"/>
                          </a:solidFill>
                          <a:latin typeface="+mn-lt"/>
                          <a:ea typeface="+mn-ea"/>
                          <a:cs typeface="+mn-cs"/>
                        </a:rPr>
                        <a:t>Основные решаемые задачи профессии "Налоговый инспектор":</a:t>
                      </a:r>
                      <a:endParaRPr lang="ru-RU" sz="10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взимание налогов с юридических и физических лиц;</a:t>
                      </a:r>
                    </a:p>
                    <a:p>
                      <a:r>
                        <a:rPr lang="ru-RU" sz="800" b="1" i="0" u="none" strike="noStrike" kern="1200" dirty="0" smtClean="0">
                          <a:solidFill>
                            <a:schemeClr val="dk1"/>
                          </a:solidFill>
                          <a:latin typeface="+mn-lt"/>
                          <a:ea typeface="+mn-ea"/>
                          <a:cs typeface="+mn-cs"/>
                        </a:rPr>
                        <a:t>контроль соблюдения налогового законодательства;</a:t>
                      </a:r>
                    </a:p>
                    <a:p>
                      <a:r>
                        <a:rPr lang="ru-RU" sz="800" b="1" i="0" u="none" strike="noStrike" kern="1200" dirty="0" smtClean="0">
                          <a:solidFill>
                            <a:schemeClr val="dk1"/>
                          </a:solidFill>
                          <a:latin typeface="+mn-lt"/>
                          <a:ea typeface="+mn-ea"/>
                          <a:cs typeface="+mn-cs"/>
                        </a:rPr>
                        <a:t>анализ и разработка новых форм и методов системы налогообложения;</a:t>
                      </a:r>
                    </a:p>
                    <a:p>
                      <a:r>
                        <a:rPr lang="ru-RU" sz="800" b="1" i="0" u="none" strike="noStrike" kern="1200" dirty="0" smtClean="0">
                          <a:solidFill>
                            <a:schemeClr val="dk1"/>
                          </a:solidFill>
                          <a:latin typeface="+mn-lt"/>
                          <a:ea typeface="+mn-ea"/>
                          <a:cs typeface="+mn-cs"/>
                        </a:rPr>
                        <a:t>применение санкций к нарушителям налогового законодательства;</a:t>
                      </a:r>
                    </a:p>
                    <a:p>
                      <a:r>
                        <a:rPr lang="ru-RU" sz="800" b="1" i="0" u="none" strike="noStrike" kern="1200" dirty="0" smtClean="0">
                          <a:solidFill>
                            <a:schemeClr val="dk1"/>
                          </a:solidFill>
                          <a:latin typeface="+mn-lt"/>
                          <a:ea typeface="+mn-ea"/>
                          <a:cs typeface="+mn-cs"/>
                        </a:rPr>
                        <a:t>отчет перед вышестоящими организациями.</a:t>
                      </a:r>
                    </a:p>
                  </a:txBody>
                  <a:tcPr/>
                </a:tc>
                <a:tc hMerge="1">
                  <a:txBody>
                    <a:bodyPr/>
                    <a:lstStyle/>
                    <a:p>
                      <a:endParaRPr lang="ru-RU" dirty="0"/>
                    </a:p>
                  </a:txBody>
                  <a:tcPr/>
                </a:tc>
              </a:tr>
              <a:tr h="310697">
                <a:tc gridSpan="2">
                  <a:txBody>
                    <a:bodyPr/>
                    <a:lstStyle/>
                    <a:p>
                      <a:pPr algn="ctr"/>
                      <a:r>
                        <a:rPr lang="ru-RU" sz="1000" b="1" dirty="0">
                          <a:latin typeface="Verdana"/>
                        </a:rPr>
                        <a:t>Профессионально–важные качества профессии "Налоговый инспектор":</a:t>
                      </a:r>
                      <a:endParaRPr lang="ru-RU" sz="1000" dirty="0">
                        <a:latin typeface="Verdana"/>
                      </a:endParaRPr>
                    </a:p>
                  </a:txBody>
                  <a:tcPr marL="28575" marR="28575" marT="28575" marB="28575" anchor="ctr"/>
                </a:tc>
                <a:tc hMerge="1">
                  <a:txBody>
                    <a:bodyPr/>
                    <a:lstStyle/>
                    <a:p>
                      <a:endParaRPr lang="ru-RU"/>
                    </a:p>
                  </a:txBody>
                  <a:tcPr/>
                </a:tc>
              </a:tr>
              <a:tr h="2355127">
                <a:tc>
                  <a:txBody>
                    <a:bodyPr/>
                    <a:lstStyle/>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способность аргументировано отстаивать свое мнение;</a:t>
                      </a:r>
                    </a:p>
                    <a:p>
                      <a:pPr>
                        <a:buFont typeface="Arial"/>
                        <a:buChar char="•"/>
                      </a:pPr>
                      <a:r>
                        <a:rPr lang="ru-RU" sz="800" b="1" u="none" strike="noStrike" dirty="0">
                          <a:latin typeface="Arial"/>
                        </a:rPr>
                        <a:t>чувство долга;</a:t>
                      </a:r>
                    </a:p>
                    <a:p>
                      <a:pPr>
                        <a:buFont typeface="Arial"/>
                        <a:buChar char="•"/>
                      </a:pPr>
                      <a:r>
                        <a:rPr lang="ru-RU" sz="800" b="1" u="none" strike="noStrike" dirty="0">
                          <a:latin typeface="Arial"/>
                        </a:rPr>
                        <a:t>внимание к деталям;</a:t>
                      </a:r>
                    </a:p>
                    <a:p>
                      <a:pPr>
                        <a:buFont typeface="Arial"/>
                        <a:buChar char="•"/>
                      </a:pPr>
                      <a:r>
                        <a:rPr lang="ru-RU" sz="800" b="1" u="none" strike="noStrike" dirty="0">
                          <a:latin typeface="Arial"/>
                        </a:rPr>
                        <a:t>избирательность внимания;</a:t>
                      </a:r>
                    </a:p>
                    <a:p>
                      <a:pPr>
                        <a:buFont typeface="Arial"/>
                        <a:buChar char="•"/>
                      </a:pPr>
                      <a:r>
                        <a:rPr lang="ru-RU" sz="800" b="1" u="none" strike="noStrike" dirty="0">
                          <a:latin typeface="Arial"/>
                        </a:rPr>
                        <a:t>концентрированность внимания;</a:t>
                      </a:r>
                    </a:p>
                    <a:p>
                      <a:pPr>
                        <a:buFont typeface="Arial"/>
                        <a:buChar char="•"/>
                      </a:pPr>
                      <a:r>
                        <a:rPr lang="ru-RU" sz="800" b="1" u="none" strike="noStrike" dirty="0">
                          <a:latin typeface="Arial"/>
                        </a:rPr>
                        <a:t>переключаемость внимания (способность быстрого переключения внимания с одного объекта на другой или с одной деятельности на другую);</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ассоциативность мышления;</a:t>
                      </a:r>
                    </a:p>
                    <a:p>
                      <a:pPr>
                        <a:buFont typeface="Arial"/>
                        <a:buChar char="•"/>
                      </a:pPr>
                      <a:r>
                        <a:rPr lang="ru-RU" sz="800" b="1" u="none" strike="noStrike" dirty="0">
                          <a:latin typeface="Arial"/>
                        </a:rPr>
                        <a:t>дедуктивное мышление;</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предметность (объекты реального мира и их признаки) мышления;</a:t>
                      </a:r>
                    </a:p>
                  </a:txBody>
                  <a:tcPr marL="28575" marR="28575" marT="28575" marB="28575" anchor="ctr"/>
                </a:tc>
                <a:tc>
                  <a:txBody>
                    <a:bodyPr/>
                    <a:lstStyle/>
                    <a:p>
                      <a:pPr>
                        <a:buFont typeface="Arial"/>
                        <a:buChar char="•"/>
                      </a:pPr>
                      <a:r>
                        <a:rPr lang="ru-RU" sz="800" b="1" u="none" strike="noStrike" dirty="0">
                          <a:latin typeface="Arial"/>
                        </a:rPr>
                        <a:t>интеллектуальность мышления;</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грамотно выражать свои мысли;</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среды;</a:t>
                      </a:r>
                    </a:p>
                    <a:p>
                      <a:pPr>
                        <a:buFont typeface="Arial"/>
                        <a:buChar char="•"/>
                      </a:pPr>
                      <a:r>
                        <a:rPr lang="ru-RU" sz="800" b="1" u="none" strike="noStrike" dirty="0">
                          <a:latin typeface="Arial"/>
                        </a:rPr>
                        <a:t>переносимость статических физических нагрузок;</a:t>
                      </a:r>
                    </a:p>
                    <a:p>
                      <a:pPr>
                        <a:buFont typeface="Arial"/>
                        <a:buChar char="•"/>
                      </a:pPr>
                      <a:r>
                        <a:rPr lang="ru-RU" sz="800" b="1" u="none" strike="noStrike" dirty="0">
                          <a:latin typeface="Arial"/>
                        </a:rPr>
                        <a:t>выносливость к эмоциональным нагрузкам;</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упорство;</a:t>
                      </a:r>
                    </a:p>
                    <a:p>
                      <a:pPr>
                        <a:buFont typeface="Arial"/>
                        <a:buChar char="•"/>
                      </a:pPr>
                      <a:r>
                        <a:rPr lang="ru-RU" sz="800" b="1" u="none" strike="noStrike" dirty="0">
                          <a:latin typeface="Arial"/>
                        </a:rPr>
                        <a:t>усидчивость;</a:t>
                      </a:r>
                    </a:p>
                    <a:p>
                      <a:pPr>
                        <a:buFont typeface="Arial"/>
                        <a:buChar char="•"/>
                      </a:pPr>
                      <a:r>
                        <a:rPr lang="ru-RU" sz="800" b="1" u="none" strike="noStrike" dirty="0">
                          <a:latin typeface="Arial"/>
                        </a:rPr>
                        <a:t>навыки письменного изложения информации;</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умение держать дистанцию;</a:t>
                      </a:r>
                    </a:p>
                    <a:p>
                      <a:pPr>
                        <a:buFont typeface="Arial"/>
                        <a:buChar char="•"/>
                      </a:pPr>
                      <a:r>
                        <a:rPr lang="ru-RU" sz="800" b="1" u="none" strike="noStrike" dirty="0">
                          <a:latin typeface="Arial"/>
                        </a:rPr>
                        <a:t>умение оставаться "в тени";</a:t>
                      </a:r>
                    </a:p>
                    <a:p>
                      <a:pPr>
                        <a:buFont typeface="Arial"/>
                        <a:buChar char="•"/>
                      </a:pPr>
                      <a:r>
                        <a:rPr lang="ru-RU" sz="800" b="1" u="none" strike="noStrike" dirty="0">
                          <a:latin typeface="Arial"/>
                        </a:rPr>
                        <a:t>умение правильно и эффективно распределять время;</a:t>
                      </a:r>
                    </a:p>
                    <a:p>
                      <a:pPr>
                        <a:buFont typeface="Arial"/>
                        <a:buChar char="•"/>
                      </a:pPr>
                      <a:r>
                        <a:rPr lang="ru-RU" sz="800" b="1" u="none" strike="noStrike" dirty="0">
                          <a:latin typeface="Arial"/>
                        </a:rPr>
                        <a:t>умение предвидеть результат;</a:t>
                      </a:r>
                    </a:p>
                    <a:p>
                      <a:pPr>
                        <a:buFont typeface="Arial"/>
                        <a:buChar char="•"/>
                      </a:pPr>
                      <a:r>
                        <a:rPr lang="ru-RU" sz="800" b="1" u="none" strike="noStrike" dirty="0">
                          <a:latin typeface="Arial"/>
                        </a:rPr>
                        <a:t>умение хранить тайну.</a:t>
                      </a:r>
                    </a:p>
                  </a:txBody>
                  <a:tcPr marL="28575" marR="28575" marT="28575" marB="28575" anchor="ctr"/>
                </a:tc>
              </a:tr>
              <a:tr h="310697">
                <a:tc gridSpan="2">
                  <a:txBody>
                    <a:bodyPr/>
                    <a:lstStyle/>
                    <a:p>
                      <a:pPr algn="ctr"/>
                      <a:r>
                        <a:rPr lang="ru-RU" sz="1000" b="1" dirty="0">
                          <a:latin typeface="Verdana"/>
                        </a:rPr>
                        <a:t>Заболевания, противопоказанные для профессии "Налоговый инспектор":</a:t>
                      </a:r>
                      <a:endParaRPr lang="ru-RU" sz="1000" dirty="0">
                        <a:latin typeface="Verdana"/>
                      </a:endParaRPr>
                    </a:p>
                  </a:txBody>
                  <a:tcPr marL="28575" marR="28575" marT="28575" marB="28575" anchor="ctr"/>
                </a:tc>
                <a:tc hMerge="1">
                  <a:txBody>
                    <a:bodyPr/>
                    <a:lstStyle/>
                    <a:p>
                      <a:endParaRPr lang="ru-RU"/>
                    </a:p>
                  </a:txBody>
                  <a:tcPr/>
                </a:tc>
              </a:tr>
              <a:tr h="859352">
                <a:tc>
                  <a:txBody>
                    <a:bodyPr/>
                    <a:lstStyle/>
                    <a:p>
                      <a:pPr>
                        <a:buFont typeface="Arial"/>
                        <a:buChar char="•"/>
                      </a:pPr>
                      <a:r>
                        <a:rPr lang="ru-RU" sz="800" b="1" u="none" strike="noStrike">
                          <a:latin typeface="Arial"/>
                        </a:rPr>
                        <a:t>заболевания сердца или нарушения артериального давления;</a:t>
                      </a:r>
                    </a:p>
                    <a:p>
                      <a:pPr>
                        <a:buFont typeface="Arial"/>
                        <a:buChar char="•"/>
                      </a:pPr>
                      <a:r>
                        <a:rPr lang="ru-RU" sz="800" b="1" u="none" strike="noStrike">
                          <a:latin typeface="Arial"/>
                        </a:rPr>
                        <a:t>нервно–психические расстройства;</a:t>
                      </a:r>
                    </a:p>
                    <a:p>
                      <a:pPr>
                        <a:buFont typeface="Arial"/>
                        <a:buChar char="•"/>
                      </a:pPr>
                      <a:r>
                        <a:rPr lang="ru-RU" sz="800" b="1" u="none" strike="noStrike">
                          <a:latin typeface="Arial"/>
                        </a:rPr>
                        <a:t>судороги, потери сознания;</a:t>
                      </a:r>
                    </a:p>
                    <a:p>
                      <a:pPr>
                        <a:buFont typeface="Arial"/>
                        <a:buChar char="•"/>
                      </a:pPr>
                      <a:r>
                        <a:rPr lang="ru-RU" sz="800" b="1" u="none" strike="noStrike">
                          <a:latin typeface="Arial"/>
                        </a:rPr>
                        <a:t>употребление наркотиков, зависимость от алкоголя;</a:t>
                      </a:r>
                    </a:p>
                    <a:p>
                      <a:pPr>
                        <a:buFont typeface="Arial"/>
                        <a:buChar char="•"/>
                      </a:pPr>
                      <a:r>
                        <a:rPr lang="ru-RU" sz="800" b="1" u="none" strike="noStrike">
                          <a:latin typeface="Arial"/>
                        </a:rPr>
                        <a:t>некорректируемое снижение остроты зрения;</a:t>
                      </a:r>
                    </a:p>
                    <a:p>
                      <a:pPr>
                        <a:buFont typeface="Arial"/>
                        <a:buChar char="•"/>
                      </a:pPr>
                      <a:r>
                        <a:rPr lang="ru-RU" sz="800" b="1" u="none" strike="noStrike">
                          <a:latin typeface="Arial"/>
                        </a:rPr>
                        <a:t>расстройства слуха;</a:t>
                      </a:r>
                    </a:p>
                    <a:p>
                      <a:pPr>
                        <a:buFont typeface="Arial"/>
                        <a:buChar char="•"/>
                      </a:pPr>
                      <a:r>
                        <a:rPr lang="ru-RU" sz="800" b="1" u="none" strike="noStrike">
                          <a:latin typeface="Arial"/>
                        </a:rPr>
                        <a:t>расстройства координации движений;</a:t>
                      </a:r>
                    </a:p>
                  </a:txBody>
                  <a:tcPr marL="28575" marR="28575" marT="28575" marB="28575" anchor="ctr"/>
                </a:tc>
                <a:tc>
                  <a:txBody>
                    <a:bodyPr/>
                    <a:lstStyle/>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дрожание рук;</a:t>
                      </a:r>
                    </a:p>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621394">
                <a:tc gridSpan="2">
                  <a:txBody>
                    <a:bodyPr/>
                    <a:lstStyle/>
                    <a:p>
                      <a:r>
                        <a:rPr lang="ru-RU" sz="1000" b="1" dirty="0">
                          <a:latin typeface="Verdana"/>
                        </a:rPr>
                        <a:t>Уровень образования профессии "Налоговый инспектор"</a:t>
                      </a:r>
                      <a:endParaRPr lang="ru-RU" sz="1000" dirty="0">
                        <a:latin typeface="Verdana"/>
                      </a:endParaRPr>
                    </a:p>
                    <a:p>
                      <a:r>
                        <a:rPr lang="ru-RU" sz="800" dirty="0">
                          <a:latin typeface="Verdana"/>
                        </a:rPr>
                        <a:t>Для овладения профессией "Налоговый инспектор" необходимо либо среднее, либо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52934"/>
          </a:xfrm>
        </p:spPr>
        <p:txBody>
          <a:bodyPr/>
          <a:lstStyle/>
          <a:p>
            <a:r>
              <a:rPr lang="ru-RU" sz="1200" b="1" dirty="0"/>
              <a:t>Провизор</a:t>
            </a:r>
            <a:endParaRPr lang="ru-RU"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8"/>
          <a:ext cx="8229600" cy="5907890"/>
        </p:xfrm>
        <a:graphic>
          <a:graphicData uri="http://schemas.openxmlformats.org/drawingml/2006/table">
            <a:tbl>
              <a:tblPr firstRow="1" bandRow="1">
                <a:tableStyleId>{5C22544A-7EE6-4342-B048-85BDC9FD1C3A}</a:tableStyleId>
              </a:tblPr>
              <a:tblGrid>
                <a:gridCol w="4114800"/>
                <a:gridCol w="4114800"/>
              </a:tblGrid>
              <a:tr h="246873">
                <a:tc gridSpan="2">
                  <a:txBody>
                    <a:bodyPr/>
                    <a:lstStyle/>
                    <a:p>
                      <a:r>
                        <a:rPr lang="ru-RU" sz="1200" b="1" i="0" kern="1200" dirty="0" smtClean="0">
                          <a:solidFill>
                            <a:schemeClr val="lt1"/>
                          </a:solidFill>
                          <a:latin typeface="+mn-lt"/>
                          <a:ea typeface="+mn-ea"/>
                          <a:cs typeface="+mn-cs"/>
                        </a:rPr>
                        <a:t>Назначение профессии "Провизор":</a:t>
                      </a:r>
                      <a:r>
                        <a:rPr lang="ru-RU" sz="1000" b="1" i="0" kern="1200" dirty="0" smtClean="0">
                          <a:solidFill>
                            <a:schemeClr val="lt1"/>
                          </a:solidFill>
                          <a:latin typeface="+mn-lt"/>
                          <a:ea typeface="+mn-ea"/>
                          <a:cs typeface="+mn-cs"/>
                        </a:rPr>
                        <a:t> </a:t>
                      </a:r>
                      <a:r>
                        <a:rPr lang="ru-RU" sz="1000" b="0" i="0" kern="1200" dirty="0" smtClean="0">
                          <a:solidFill>
                            <a:schemeClr val="lt1"/>
                          </a:solidFill>
                          <a:latin typeface="+mn-lt"/>
                          <a:ea typeface="+mn-ea"/>
                          <a:cs typeface="+mn-cs"/>
                        </a:rPr>
                        <a:t>организация торговли фармацевтическими препаратами.</a:t>
                      </a:r>
                      <a:endParaRPr lang="ru-RU" sz="1000" dirty="0"/>
                    </a:p>
                  </a:txBody>
                  <a:tcPr/>
                </a:tc>
                <a:tc hMerge="1">
                  <a:txBody>
                    <a:bodyPr/>
                    <a:lstStyle/>
                    <a:p>
                      <a:endParaRPr lang="ru-RU" dirty="0"/>
                    </a:p>
                  </a:txBody>
                  <a:tcPr/>
                </a:tc>
              </a:tr>
              <a:tr h="864057">
                <a:tc gridSpan="2">
                  <a:txBody>
                    <a:bodyPr/>
                    <a:lstStyle/>
                    <a:p>
                      <a:r>
                        <a:rPr lang="ru-RU" sz="1200" b="1" i="0" kern="1200" dirty="0" smtClean="0">
                          <a:solidFill>
                            <a:schemeClr val="dk1"/>
                          </a:solidFill>
                          <a:latin typeface="+mn-lt"/>
                          <a:ea typeface="+mn-ea"/>
                          <a:cs typeface="+mn-cs"/>
                        </a:rPr>
                        <a:t>Основные решаемые задачи профессии "Провизор":</a:t>
                      </a:r>
                      <a:endParaRPr lang="ru-RU" sz="1200" b="0" i="0" kern="1200" dirty="0" smtClean="0">
                        <a:solidFill>
                          <a:schemeClr val="dk1"/>
                        </a:solidFill>
                        <a:latin typeface="+mn-lt"/>
                        <a:ea typeface="+mn-ea"/>
                        <a:cs typeface="+mn-cs"/>
                      </a:endParaRPr>
                    </a:p>
                    <a:p>
                      <a:r>
                        <a:rPr lang="ru-RU" sz="1000" b="1" i="0" u="none" strike="noStrike" kern="1200" dirty="0" smtClean="0">
                          <a:solidFill>
                            <a:schemeClr val="dk1"/>
                          </a:solidFill>
                          <a:latin typeface="+mn-lt"/>
                          <a:ea typeface="+mn-ea"/>
                          <a:cs typeface="+mn-cs"/>
                        </a:rPr>
                        <a:t>организация и координация торговли фармацевтическими препаратами;</a:t>
                      </a:r>
                    </a:p>
                    <a:p>
                      <a:r>
                        <a:rPr lang="ru-RU" sz="1000" b="1" i="0" u="none" strike="noStrike" kern="1200" dirty="0" smtClean="0">
                          <a:solidFill>
                            <a:schemeClr val="dk1"/>
                          </a:solidFill>
                          <a:latin typeface="+mn-lt"/>
                          <a:ea typeface="+mn-ea"/>
                          <a:cs typeface="+mn-cs"/>
                        </a:rPr>
                        <a:t>контроль отпуска лекарственных средств, проверка работы аптек, киосков, медицинских учреждений;</a:t>
                      </a:r>
                    </a:p>
                    <a:p>
                      <a:r>
                        <a:rPr lang="ru-RU" sz="1000" b="1" i="0" u="none" strike="noStrike" kern="1200" dirty="0" smtClean="0">
                          <a:solidFill>
                            <a:schemeClr val="dk1"/>
                          </a:solidFill>
                          <a:latin typeface="+mn-lt"/>
                          <a:ea typeface="+mn-ea"/>
                          <a:cs typeface="+mn-cs"/>
                        </a:rPr>
                        <a:t>владение вопросами разработки, приготовления, исследования (анализа), хранения, отпуска лекарственных средств, знание дозировки лекарственных средств и номенклатуры медицинских субстанций.</a:t>
                      </a:r>
                    </a:p>
                  </a:txBody>
                  <a:tcPr/>
                </a:tc>
                <a:tc hMerge="1">
                  <a:txBody>
                    <a:bodyPr/>
                    <a:lstStyle/>
                    <a:p>
                      <a:endParaRPr lang="ru-RU" dirty="0"/>
                    </a:p>
                  </a:txBody>
                  <a:tcPr/>
                </a:tc>
              </a:tr>
              <a:tr h="309855">
                <a:tc gridSpan="2">
                  <a:txBody>
                    <a:bodyPr/>
                    <a:lstStyle/>
                    <a:p>
                      <a:pPr algn="ctr"/>
                      <a:r>
                        <a:rPr lang="ru-RU" sz="1200" b="1" dirty="0">
                          <a:latin typeface="Verdana"/>
                        </a:rPr>
                        <a:t>Профессионально–важные качества профессии "Провизор":</a:t>
                      </a:r>
                      <a:endParaRPr lang="ru-RU" sz="1200" dirty="0">
                        <a:latin typeface="Verdana"/>
                      </a:endParaRPr>
                    </a:p>
                  </a:txBody>
                  <a:tcPr marL="28575" marR="28575" marT="28575" marB="28575" anchor="ctr"/>
                </a:tc>
                <a:tc hMerge="1">
                  <a:txBody>
                    <a:bodyPr/>
                    <a:lstStyle/>
                    <a:p>
                      <a:endParaRPr lang="ru-RU"/>
                    </a:p>
                  </a:txBody>
                  <a:tcPr/>
                </a:tc>
              </a:tr>
              <a:tr h="2372298">
                <a:tc>
                  <a:txBody>
                    <a:bodyPr/>
                    <a:lstStyle/>
                    <a:p>
                      <a:pPr>
                        <a:buFont typeface="Arial"/>
                        <a:buChar char="•"/>
                      </a:pPr>
                      <a:r>
                        <a:rPr lang="ru-RU" sz="1000" b="1" u="none" strike="noStrike">
                          <a:latin typeface="Arial"/>
                        </a:rPr>
                        <a:t>аккуратность;</a:t>
                      </a:r>
                    </a:p>
                    <a:p>
                      <a:pPr>
                        <a:buFont typeface="Arial"/>
                        <a:buChar char="•"/>
                      </a:pPr>
                      <a:r>
                        <a:rPr lang="ru-RU" sz="1000" b="1" u="none" strike="noStrike">
                          <a:latin typeface="Arial"/>
                        </a:rPr>
                        <a:t>ответственность;</a:t>
                      </a:r>
                    </a:p>
                    <a:p>
                      <a:pPr>
                        <a:buFont typeface="Arial"/>
                        <a:buChar char="•"/>
                      </a:pPr>
                      <a:r>
                        <a:rPr lang="ru-RU" sz="1000" b="1" u="none" strike="noStrike">
                          <a:latin typeface="Arial"/>
                        </a:rPr>
                        <a:t>порядочность;</a:t>
                      </a:r>
                    </a:p>
                    <a:p>
                      <a:pPr>
                        <a:buFont typeface="Arial"/>
                        <a:buChar char="•"/>
                      </a:pPr>
                      <a:r>
                        <a:rPr lang="ru-RU" sz="1000" b="1" u="none" strike="noStrike">
                          <a:latin typeface="Arial"/>
                        </a:rPr>
                        <a:t>педантичность;</a:t>
                      </a:r>
                    </a:p>
                    <a:p>
                      <a:pPr>
                        <a:buFont typeface="Arial"/>
                        <a:buChar char="•"/>
                      </a:pPr>
                      <a:r>
                        <a:rPr lang="ru-RU" sz="1000" b="1" u="none" strike="noStrike">
                          <a:latin typeface="Arial"/>
                        </a:rPr>
                        <a:t>самодостаточность (ориентация на собственные силы, уверенность в себе, чувство самоэффективности);</a:t>
                      </a:r>
                    </a:p>
                    <a:p>
                      <a:pPr>
                        <a:buFont typeface="Arial"/>
                        <a:buChar char="•"/>
                      </a:pPr>
                      <a:r>
                        <a:rPr lang="ru-RU" sz="1000" b="1" u="none" strike="noStrike">
                          <a:latin typeface="Arial"/>
                        </a:rPr>
                        <a:t>обонятельная чувствительность;</a:t>
                      </a:r>
                    </a:p>
                    <a:p>
                      <a:pPr>
                        <a:buFont typeface="Arial"/>
                        <a:buChar char="•"/>
                      </a:pPr>
                      <a:r>
                        <a:rPr lang="ru-RU" sz="1000" b="1" u="none" strike="noStrike">
                          <a:latin typeface="Arial"/>
                        </a:rPr>
                        <a:t>хороший глазомер;</a:t>
                      </a:r>
                    </a:p>
                    <a:p>
                      <a:pPr>
                        <a:buFont typeface="Arial"/>
                        <a:buChar char="•"/>
                      </a:pPr>
                      <a:r>
                        <a:rPr lang="ru-RU" sz="1000" b="1" u="none" strike="noStrike">
                          <a:latin typeface="Arial"/>
                        </a:rPr>
                        <a:t>внимание к деталям;</a:t>
                      </a:r>
                    </a:p>
                    <a:p>
                      <a:pPr>
                        <a:buFont typeface="Arial"/>
                        <a:buChar char="•"/>
                      </a:pPr>
                      <a:r>
                        <a:rPr lang="ru-RU" sz="1000" b="1" u="none" strike="noStrike">
                          <a:latin typeface="Arial"/>
                        </a:rPr>
                        <a:t>помехоустойчивость внимания;</a:t>
                      </a:r>
                    </a:p>
                    <a:p>
                      <a:pPr>
                        <a:buFont typeface="Arial"/>
                        <a:buChar char="•"/>
                      </a:pPr>
                      <a:r>
                        <a:rPr lang="ru-RU" sz="1000" b="1" u="none" strike="noStrike">
                          <a:latin typeface="Arial"/>
                        </a:rPr>
                        <a:t>способность к распределению внимания между несколькими объектами или видами деятельности;</a:t>
                      </a:r>
                    </a:p>
                    <a:p>
                      <a:pPr>
                        <a:buFont typeface="Arial"/>
                        <a:buChar char="•"/>
                      </a:pPr>
                      <a:r>
                        <a:rPr lang="ru-RU" sz="1000" b="1" u="none" strike="noStrike">
                          <a:latin typeface="Arial"/>
                        </a:rPr>
                        <a:t>налитичность (способность выделять отдельные элементы действительности, способность к классификации) мышления;</a:t>
                      </a:r>
                    </a:p>
                    <a:p>
                      <a:pPr>
                        <a:buFont typeface="Arial"/>
                        <a:buChar char="•"/>
                      </a:pPr>
                      <a:r>
                        <a:rPr lang="ru-RU" sz="1000" b="1" u="none" strike="noStrike">
                          <a:latin typeface="Arial"/>
                        </a:rPr>
                        <a:t>ассоциативность мышления;</a:t>
                      </a:r>
                    </a:p>
                  </a:txBody>
                  <a:tcPr marL="28575" marR="28575" marT="28575" marB="28575" anchor="ctr"/>
                </a:tc>
                <a:tc>
                  <a:txBody>
                    <a:bodyPr/>
                    <a:lstStyle/>
                    <a:p>
                      <a:pPr>
                        <a:buFont typeface="Arial"/>
                        <a:buChar char="•"/>
                      </a:pPr>
                      <a:r>
                        <a:rPr lang="ru-RU" sz="1000" b="1" u="none" strike="noStrike" dirty="0">
                          <a:latin typeface="Arial"/>
                        </a:rPr>
                        <a:t>стратегическое мышление;</a:t>
                      </a:r>
                    </a:p>
                    <a:p>
                      <a:pPr>
                        <a:buFont typeface="Arial"/>
                        <a:buChar char="•"/>
                      </a:pPr>
                      <a:r>
                        <a:rPr lang="ru-RU" sz="1000" b="1" u="none" strike="noStrike" dirty="0">
                          <a:latin typeface="Arial"/>
                        </a:rPr>
                        <a:t>техническое мышление;</a:t>
                      </a:r>
                    </a:p>
                    <a:p>
                      <a:pPr>
                        <a:buFont typeface="Arial"/>
                        <a:buChar char="•"/>
                      </a:pPr>
                      <a:r>
                        <a:rPr lang="ru-RU" sz="1000" b="1" u="none" strike="noStrike" dirty="0">
                          <a:latin typeface="Arial"/>
                        </a:rPr>
                        <a:t>обонятельная память;</a:t>
                      </a:r>
                    </a:p>
                    <a:p>
                      <a:pPr>
                        <a:buFont typeface="Arial"/>
                        <a:buChar char="•"/>
                      </a:pPr>
                      <a:r>
                        <a:rPr lang="ru-RU" sz="1000" b="1" u="none" strike="noStrike" dirty="0">
                          <a:latin typeface="Arial"/>
                        </a:rPr>
                        <a:t>память на условные обозначения (знаки, символы, планы, схемы, графики);</a:t>
                      </a:r>
                    </a:p>
                    <a:p>
                      <a:pPr>
                        <a:buFont typeface="Arial"/>
                        <a:buChar char="•"/>
                      </a:pPr>
                      <a:r>
                        <a:rPr lang="ru-RU" sz="1000" b="1" u="none" strike="noStrike" dirty="0" err="1">
                          <a:latin typeface="Arial"/>
                        </a:rPr>
                        <a:t>операциональная</a:t>
                      </a:r>
                      <a:r>
                        <a:rPr lang="ru-RU" sz="1000" b="1" u="none" strike="noStrike" dirty="0">
                          <a:latin typeface="Arial"/>
                        </a:rPr>
                        <a:t> память;</a:t>
                      </a:r>
                    </a:p>
                    <a:p>
                      <a:pPr>
                        <a:buFont typeface="Arial"/>
                        <a:buChar char="•"/>
                      </a:pPr>
                      <a:r>
                        <a:rPr lang="ru-RU" sz="1000" b="1" u="none" strike="noStrike" dirty="0">
                          <a:latin typeface="Arial"/>
                        </a:rPr>
                        <a:t>способность запоминать на длительный срок большие объемы информации;</a:t>
                      </a:r>
                    </a:p>
                    <a:p>
                      <a:pPr>
                        <a:buFont typeface="Arial"/>
                        <a:buChar char="•"/>
                      </a:pPr>
                      <a:r>
                        <a:rPr lang="ru-RU" sz="1000" b="1" u="none" strike="noStrike" dirty="0">
                          <a:latin typeface="Arial"/>
                        </a:rPr>
                        <a:t>хорошая координация движений обеих рук;</a:t>
                      </a:r>
                    </a:p>
                    <a:p>
                      <a:pPr>
                        <a:buFont typeface="Arial"/>
                        <a:buChar char="•"/>
                      </a:pPr>
                      <a:r>
                        <a:rPr lang="ru-RU" sz="1000" b="1" u="none" strike="noStrike" dirty="0">
                          <a:latin typeface="Arial"/>
                        </a:rPr>
                        <a:t>умение грамотно выражать свои мысли;</a:t>
                      </a:r>
                    </a:p>
                    <a:p>
                      <a:pPr>
                        <a:buFont typeface="Arial"/>
                        <a:buChar char="•"/>
                      </a:pPr>
                      <a:r>
                        <a:rPr lang="ru-RU" sz="1000" b="1" u="none" strike="noStrike" dirty="0">
                          <a:latin typeface="Arial"/>
                        </a:rPr>
                        <a:t>умение быстро ориентироваться в окружающей обстановке;</a:t>
                      </a:r>
                    </a:p>
                    <a:p>
                      <a:pPr>
                        <a:buFont typeface="Arial"/>
                        <a:buChar char="•"/>
                      </a:pPr>
                      <a:r>
                        <a:rPr lang="ru-RU" sz="1000" b="1" u="none" strike="noStrike" dirty="0">
                          <a:latin typeface="Arial"/>
                        </a:rPr>
                        <a:t>способность руководить;</a:t>
                      </a:r>
                    </a:p>
                    <a:p>
                      <a:pPr>
                        <a:buFont typeface="Arial"/>
                        <a:buChar char="•"/>
                      </a:pPr>
                      <a:r>
                        <a:rPr lang="ru-RU" sz="1000" b="1" u="none" strike="noStrike" dirty="0">
                          <a:latin typeface="Arial"/>
                        </a:rPr>
                        <a:t>способность устанавливать контакты с людьми;</a:t>
                      </a:r>
                    </a:p>
                    <a:p>
                      <a:pPr>
                        <a:buFont typeface="Arial"/>
                        <a:buChar char="•"/>
                      </a:pPr>
                      <a:r>
                        <a:rPr lang="ru-RU" sz="1000" b="1" u="none" strike="noStrike" dirty="0">
                          <a:latin typeface="Arial"/>
                        </a:rPr>
                        <a:t>умение правильно и эффективно распределять время.</a:t>
                      </a:r>
                    </a:p>
                  </a:txBody>
                  <a:tcPr marL="28575" marR="28575" marT="28575" marB="28575" anchor="ctr"/>
                </a:tc>
              </a:tr>
              <a:tr h="309855">
                <a:tc gridSpan="2">
                  <a:txBody>
                    <a:bodyPr/>
                    <a:lstStyle/>
                    <a:p>
                      <a:pPr algn="ctr"/>
                      <a:r>
                        <a:rPr lang="ru-RU" sz="1200" b="1" dirty="0">
                          <a:latin typeface="Verdana"/>
                        </a:rPr>
                        <a:t>Заболевания, противопоказанные для профессии "Провизор":</a:t>
                      </a:r>
                      <a:endParaRPr lang="ru-RU" sz="1200" dirty="0">
                        <a:latin typeface="Verdana"/>
                      </a:endParaRPr>
                    </a:p>
                  </a:txBody>
                  <a:tcPr marL="28575" marR="28575" marT="28575" marB="28575" anchor="ctr"/>
                </a:tc>
                <a:tc hMerge="1">
                  <a:txBody>
                    <a:bodyPr/>
                    <a:lstStyle/>
                    <a:p>
                      <a:endParaRPr lang="ru-RU"/>
                    </a:p>
                  </a:txBody>
                  <a:tcPr/>
                </a:tc>
              </a:tr>
              <a:tr h="1137932">
                <a:tc>
                  <a:txBody>
                    <a:bodyPr/>
                    <a:lstStyle/>
                    <a:p>
                      <a:pPr>
                        <a:buFont typeface="Arial"/>
                        <a:buChar char="•"/>
                      </a:pPr>
                      <a:r>
                        <a:rPr lang="ru-RU" sz="1000" b="1" u="none" strike="noStrike">
                          <a:latin typeface="Arial"/>
                        </a:rPr>
                        <a:t>нервно–психические расстройства;</a:t>
                      </a:r>
                    </a:p>
                    <a:p>
                      <a:pPr>
                        <a:buFont typeface="Arial"/>
                        <a:buChar char="•"/>
                      </a:pPr>
                      <a:r>
                        <a:rPr lang="ru-RU" sz="1000" b="1" u="none" strike="noStrike">
                          <a:latin typeface="Arial"/>
                        </a:rPr>
                        <a:t>употребление наркотиков, зависимость от алкоголя;</a:t>
                      </a:r>
                    </a:p>
                    <a:p>
                      <a:pPr>
                        <a:buFont typeface="Arial"/>
                        <a:buChar char="•"/>
                      </a:pPr>
                      <a:r>
                        <a:rPr lang="ru-RU" sz="1000" b="1" u="none" strike="noStrike">
                          <a:latin typeface="Arial"/>
                        </a:rPr>
                        <a:t>нарушение цветоразличения, бинокулярного зрения;</a:t>
                      </a:r>
                    </a:p>
                    <a:p>
                      <a:pPr>
                        <a:buFont typeface="Arial"/>
                        <a:buChar char="•"/>
                      </a:pPr>
                      <a:r>
                        <a:rPr lang="ru-RU" sz="1000" b="1" u="none" strike="noStrike">
                          <a:latin typeface="Arial"/>
                        </a:rPr>
                        <a:t>расстройства слуха;</a:t>
                      </a:r>
                    </a:p>
                    <a:p>
                      <a:pPr>
                        <a:buFont typeface="Arial"/>
                        <a:buChar char="•"/>
                      </a:pPr>
                      <a:r>
                        <a:rPr lang="ru-RU" sz="1000" b="1" u="none" strike="noStrike">
                          <a:latin typeface="Arial"/>
                        </a:rPr>
                        <a:t>расстройства речи;</a:t>
                      </a:r>
                    </a:p>
                  </a:txBody>
                  <a:tcPr marL="28575" marR="28575" marT="28575" marB="28575" anchor="ctr"/>
                </a:tc>
                <a:tc>
                  <a:txBody>
                    <a:bodyPr/>
                    <a:lstStyle/>
                    <a:p>
                      <a:pPr>
                        <a:buFont typeface="Arial"/>
                        <a:buChar char="•"/>
                      </a:pPr>
                      <a:r>
                        <a:rPr lang="ru-RU" sz="1000" b="1" u="none" strike="noStrike" dirty="0">
                          <a:latin typeface="Arial"/>
                        </a:rPr>
                        <a:t>заболевания позвоночника, суставов или нижних конечностей;</a:t>
                      </a:r>
                    </a:p>
                    <a:p>
                      <a:pPr>
                        <a:buFont typeface="Arial"/>
                        <a:buChar char="•"/>
                      </a:pPr>
                      <a:r>
                        <a:rPr lang="ru-RU" sz="1000" b="1" u="none" strike="noStrike" dirty="0">
                          <a:latin typeface="Arial"/>
                        </a:rPr>
                        <a:t>хронические инфекционные заболевания;</a:t>
                      </a:r>
                    </a:p>
                    <a:p>
                      <a:pPr>
                        <a:buFont typeface="Arial"/>
                        <a:buChar char="•"/>
                      </a:pPr>
                      <a:r>
                        <a:rPr lang="ru-RU" sz="1000" b="1" u="none" strike="noStrike" dirty="0">
                          <a:latin typeface="Arial"/>
                        </a:rPr>
                        <a:t>аллергии;</a:t>
                      </a:r>
                    </a:p>
                    <a:p>
                      <a:pPr>
                        <a:buFont typeface="Arial"/>
                        <a:buChar char="•"/>
                      </a:pPr>
                      <a:r>
                        <a:rPr lang="ru-RU" sz="1000" b="1" u="none" strike="noStrike" dirty="0">
                          <a:latin typeface="Arial"/>
                        </a:rPr>
                        <a:t>кожные заболевания;</a:t>
                      </a:r>
                    </a:p>
                    <a:p>
                      <a:pPr>
                        <a:buFont typeface="Arial"/>
                        <a:buChar char="•"/>
                      </a:pPr>
                      <a:r>
                        <a:rPr lang="ru-RU" sz="1000" b="1" u="none" strike="noStrike" dirty="0">
                          <a:latin typeface="Arial"/>
                        </a:rPr>
                        <a:t>заболевания органов дыхания;</a:t>
                      </a:r>
                    </a:p>
                    <a:p>
                      <a:pPr>
                        <a:buFont typeface="Arial"/>
                        <a:buChar char="•"/>
                      </a:pPr>
                      <a:r>
                        <a:rPr lang="ru-RU" sz="1000" b="1" u="none" strike="noStrike" dirty="0">
                          <a:latin typeface="Arial"/>
                        </a:rPr>
                        <a:t>заболевания органов пищеварения и выделения.</a:t>
                      </a:r>
                    </a:p>
                  </a:txBody>
                  <a:tcPr marL="28575" marR="28575" marT="28575" marB="28575" anchor="ctr"/>
                </a:tc>
              </a:tr>
              <a:tr h="619710">
                <a:tc gridSpan="2">
                  <a:txBody>
                    <a:bodyPr/>
                    <a:lstStyle/>
                    <a:p>
                      <a:r>
                        <a:rPr lang="ru-RU" sz="1200" b="1" dirty="0">
                          <a:latin typeface="Verdana"/>
                        </a:rPr>
                        <a:t>Уровень образования профессии "Провизор"</a:t>
                      </a:r>
                      <a:endParaRPr lang="ru-RU" sz="1200" dirty="0">
                        <a:latin typeface="Verdana"/>
                      </a:endParaRPr>
                    </a:p>
                    <a:p>
                      <a:r>
                        <a:rPr lang="ru-RU" sz="1000" dirty="0">
                          <a:latin typeface="Verdana"/>
                        </a:rPr>
                        <a:t>Для овладения профессией "Провизор" необходимо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Телохранитель</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323528" y="537210"/>
          <a:ext cx="8229600" cy="6320790"/>
        </p:xfrm>
        <a:graphic>
          <a:graphicData uri="http://schemas.openxmlformats.org/drawingml/2006/table">
            <a:tbl>
              <a:tblPr firstRow="1" bandRow="1">
                <a:tableStyleId>{5C22544A-7EE6-4342-B048-85BDC9FD1C3A}</a:tableStyleId>
              </a:tblPr>
              <a:tblGrid>
                <a:gridCol w="4114800"/>
                <a:gridCol w="4114800"/>
              </a:tblGrid>
              <a:tr h="187027">
                <a:tc gridSpan="2">
                  <a:txBody>
                    <a:bodyPr/>
                    <a:lstStyle/>
                    <a:p>
                      <a:r>
                        <a:rPr lang="ru-RU" sz="800" b="1" i="0" kern="1200" dirty="0" smtClean="0">
                          <a:solidFill>
                            <a:schemeClr val="lt1"/>
                          </a:solidFill>
                          <a:latin typeface="+mn-lt"/>
                          <a:ea typeface="+mn-ea"/>
                          <a:cs typeface="+mn-cs"/>
                        </a:rPr>
                        <a:t>Назначение профессии "Телохранитель":</a:t>
                      </a:r>
                      <a:r>
                        <a:rPr lang="ru-RU" sz="800" b="0" i="0" kern="1200" dirty="0" smtClean="0">
                          <a:solidFill>
                            <a:schemeClr val="lt1"/>
                          </a:solidFill>
                          <a:latin typeface="+mn-lt"/>
                          <a:ea typeface="+mn-ea"/>
                          <a:cs typeface="+mn-cs"/>
                        </a:rPr>
                        <a:t>обеспечение безопасности здоровья и жизни клиента.</a:t>
                      </a:r>
                      <a:endParaRPr lang="ru-RU" sz="800" dirty="0"/>
                    </a:p>
                  </a:txBody>
                  <a:tcPr/>
                </a:tc>
                <a:tc hMerge="1">
                  <a:txBody>
                    <a:bodyPr/>
                    <a:lstStyle/>
                    <a:p>
                      <a:endParaRPr lang="ru-RU" dirty="0"/>
                    </a:p>
                  </a:txBody>
                  <a:tcPr/>
                </a:tc>
              </a:tr>
              <a:tr h="828264">
                <a:tc gridSpan="2">
                  <a:txBody>
                    <a:bodyPr/>
                    <a:lstStyle/>
                    <a:p>
                      <a:r>
                        <a:rPr lang="ru-RU" sz="800" b="1" i="0" kern="1200" dirty="0" smtClean="0">
                          <a:solidFill>
                            <a:schemeClr val="dk1"/>
                          </a:solidFill>
                          <a:latin typeface="+mn-lt"/>
                          <a:ea typeface="+mn-ea"/>
                          <a:cs typeface="+mn-cs"/>
                        </a:rPr>
                        <a:t>Основные решаемые задачи профессии "Телохранитель":</a:t>
                      </a:r>
                    </a:p>
                    <a:p>
                      <a:r>
                        <a:rPr lang="ru-RU" sz="800" b="1" i="0" u="none" strike="noStrike" kern="1200" dirty="0" smtClean="0">
                          <a:solidFill>
                            <a:schemeClr val="dk1"/>
                          </a:solidFill>
                          <a:latin typeface="+mn-lt"/>
                          <a:ea typeface="+mn-ea"/>
                          <a:cs typeface="+mn-cs"/>
                        </a:rPr>
                        <a:t>контроль безопасности обстановки, скрытое наблюдение и оценка ситуации на предмет возникновения угрозы;</a:t>
                      </a:r>
                    </a:p>
                    <a:p>
                      <a:r>
                        <a:rPr lang="ru-RU" sz="800" b="1" i="0" u="none" strike="noStrike" kern="1200" dirty="0" smtClean="0">
                          <a:solidFill>
                            <a:schemeClr val="dk1"/>
                          </a:solidFill>
                          <a:latin typeface="+mn-lt"/>
                          <a:ea typeface="+mn-ea"/>
                          <a:cs typeface="+mn-cs"/>
                        </a:rPr>
                        <a:t>при возникновении угрозы: принятие адекватного решения действовать (увести охраняемое лицо с линии атаки, самому оказаться вне секторов обстрела);</a:t>
                      </a:r>
                    </a:p>
                    <a:p>
                      <a:r>
                        <a:rPr lang="ru-RU" sz="800" b="1" i="0" u="none" strike="noStrike" kern="1200" dirty="0" smtClean="0">
                          <a:solidFill>
                            <a:schemeClr val="dk1"/>
                          </a:solidFill>
                          <a:latin typeface="+mn-lt"/>
                          <a:ea typeface="+mn-ea"/>
                          <a:cs typeface="+mn-cs"/>
                        </a:rPr>
                        <a:t>при необходимости нейтрализация атакующего боем в пределах допустимых законодательством;</a:t>
                      </a:r>
                    </a:p>
                    <a:p>
                      <a:r>
                        <a:rPr lang="ru-RU" sz="800" b="1" i="0" u="none" strike="noStrike" kern="1200" dirty="0" smtClean="0">
                          <a:solidFill>
                            <a:schemeClr val="dk1"/>
                          </a:solidFill>
                          <a:latin typeface="+mn-lt"/>
                          <a:ea typeface="+mn-ea"/>
                          <a:cs typeface="+mn-cs"/>
                        </a:rPr>
                        <a:t>эвакуация охраняемого лица из кризисной точки в безопасное место;</a:t>
                      </a:r>
                    </a:p>
                    <a:p>
                      <a:r>
                        <a:rPr lang="ru-RU" sz="800" b="1" i="0" u="none" strike="noStrike" kern="1200" dirty="0" smtClean="0">
                          <a:solidFill>
                            <a:schemeClr val="dk1"/>
                          </a:solidFill>
                          <a:latin typeface="+mn-lt"/>
                          <a:ea typeface="+mn-ea"/>
                          <a:cs typeface="+mn-cs"/>
                        </a:rPr>
                        <a:t>в случае ранения охраняемого лица, оказание первой медицинской помощи;</a:t>
                      </a:r>
                    </a:p>
                    <a:p>
                      <a:r>
                        <a:rPr lang="ru-RU" sz="800" b="1" i="0" u="none" strike="noStrike" kern="1200" dirty="0" smtClean="0">
                          <a:solidFill>
                            <a:schemeClr val="dk1"/>
                          </a:solidFill>
                          <a:latin typeface="+mn-lt"/>
                          <a:ea typeface="+mn-ea"/>
                          <a:cs typeface="+mn-cs"/>
                        </a:rPr>
                        <a:t>сообщение правоохранительным органам факта нападения.</a:t>
                      </a:r>
                      <a:endParaRPr lang="ru-RU" sz="800" b="1" i="0" u="none" strike="noStrike" kern="1200" dirty="0">
                        <a:solidFill>
                          <a:schemeClr val="dk1"/>
                        </a:solidFill>
                        <a:latin typeface="+mn-lt"/>
                        <a:ea typeface="+mn-ea"/>
                        <a:cs typeface="+mn-cs"/>
                      </a:endParaRPr>
                    </a:p>
                  </a:txBody>
                  <a:tcPr/>
                </a:tc>
                <a:tc hMerge="1">
                  <a:txBody>
                    <a:bodyPr/>
                    <a:lstStyle/>
                    <a:p>
                      <a:endParaRPr lang="ru-RU" dirty="0"/>
                    </a:p>
                  </a:txBody>
                  <a:tcPr/>
                </a:tc>
              </a:tr>
              <a:tr h="157242">
                <a:tc gridSpan="2">
                  <a:txBody>
                    <a:bodyPr/>
                    <a:lstStyle/>
                    <a:p>
                      <a:pPr algn="ctr"/>
                      <a:r>
                        <a:rPr lang="ru-RU" sz="800" b="1" dirty="0">
                          <a:latin typeface="Verdana"/>
                        </a:rPr>
                        <a:t>Профессионально–важные качества профессии "Телохранитель":</a:t>
                      </a:r>
                      <a:endParaRPr lang="ru-RU" sz="800" dirty="0">
                        <a:latin typeface="Verdana"/>
                      </a:endParaRPr>
                    </a:p>
                  </a:txBody>
                  <a:tcPr marL="28575" marR="28575" marT="28575" marB="28575" anchor="ctr"/>
                </a:tc>
                <a:tc hMerge="1">
                  <a:txBody>
                    <a:bodyPr/>
                    <a:lstStyle/>
                    <a:p>
                      <a:endParaRPr lang="ru-RU"/>
                    </a:p>
                  </a:txBody>
                  <a:tcPr/>
                </a:tc>
              </a:tr>
              <a:tr h="2721915">
                <a:tc>
                  <a:txBody>
                    <a:bodyPr/>
                    <a:lstStyle/>
                    <a:p>
                      <a:pPr>
                        <a:buFont typeface="Arial"/>
                        <a:buChar char="•"/>
                      </a:pPr>
                      <a:r>
                        <a:rPr lang="ru-RU" sz="800" b="1" u="none" strike="noStrike" dirty="0">
                          <a:latin typeface="Arial"/>
                        </a:rPr>
                        <a:t>дисциплинированность;</a:t>
                      </a:r>
                    </a:p>
                    <a:p>
                      <a:pPr>
                        <a:buFont typeface="Arial"/>
                        <a:buChar char="•"/>
                      </a:pPr>
                      <a:r>
                        <a:rPr lang="ru-RU" sz="800" b="1" u="none" strike="noStrike" dirty="0">
                          <a:latin typeface="Arial"/>
                        </a:rPr>
                        <a:t>организованность, самодисциплина;</a:t>
                      </a:r>
                    </a:p>
                    <a:p>
                      <a:pPr>
                        <a:buFont typeface="Arial"/>
                        <a:buChar char="•"/>
                      </a:pPr>
                      <a:r>
                        <a:rPr lang="ru-RU" sz="800" b="1" u="none" strike="noStrike" dirty="0">
                          <a:latin typeface="Arial"/>
                        </a:rPr>
                        <a:t>ответственность;</a:t>
                      </a:r>
                    </a:p>
                    <a:p>
                      <a:pPr>
                        <a:buFont typeface="Arial"/>
                        <a:buChar char="•"/>
                      </a:pPr>
                      <a:r>
                        <a:rPr lang="ru-RU" sz="800" b="1" u="none" strike="noStrike" dirty="0">
                          <a:latin typeface="Arial"/>
                        </a:rPr>
                        <a:t>предусмотрительность;</a:t>
                      </a:r>
                    </a:p>
                    <a:p>
                      <a:pPr>
                        <a:buFont typeface="Arial"/>
                        <a:buChar char="•"/>
                      </a:pPr>
                      <a:r>
                        <a:rPr lang="ru-RU" sz="800" b="1" u="none" strike="noStrike" dirty="0">
                          <a:latin typeface="Arial"/>
                        </a:rPr>
                        <a:t>пунктуальность, педантичность;</a:t>
                      </a:r>
                    </a:p>
                    <a:p>
                      <a:pPr>
                        <a:buFont typeface="Arial"/>
                        <a:buChar char="•"/>
                      </a:pPr>
                      <a:r>
                        <a:rPr lang="ru-RU" sz="800" b="1" u="none" strike="noStrike" dirty="0">
                          <a:latin typeface="Arial"/>
                        </a:rPr>
                        <a:t>решительность;</a:t>
                      </a:r>
                    </a:p>
                    <a:p>
                      <a:pPr>
                        <a:buFont typeface="Arial"/>
                        <a:buChar char="•"/>
                      </a:pPr>
                      <a:r>
                        <a:rPr lang="ru-RU" sz="800" b="1" u="none" strike="noStrike" dirty="0">
                          <a:latin typeface="Arial"/>
                        </a:rPr>
                        <a:t>самодостаточность (ориентация на собственные силы, уверенность в себе, чувство </a:t>
                      </a:r>
                      <a:r>
                        <a:rPr lang="ru-RU" sz="800" b="1" u="none" strike="noStrike" dirty="0" err="1">
                          <a:latin typeface="Arial"/>
                        </a:rPr>
                        <a:t>самоэффективности</a:t>
                      </a:r>
                      <a:r>
                        <a:rPr lang="ru-RU" sz="800" b="1" u="none" strike="noStrike" dirty="0">
                          <a:latin typeface="Arial"/>
                        </a:rPr>
                        <a:t>);</a:t>
                      </a:r>
                    </a:p>
                    <a:p>
                      <a:pPr>
                        <a:buFont typeface="Arial"/>
                        <a:buChar char="•"/>
                      </a:pPr>
                      <a:r>
                        <a:rPr lang="ru-RU" sz="800" b="1" u="none" strike="noStrike" dirty="0">
                          <a:latin typeface="Arial"/>
                        </a:rPr>
                        <a:t>самокритичность;</a:t>
                      </a:r>
                    </a:p>
                    <a:p>
                      <a:pPr>
                        <a:buFont typeface="Arial"/>
                        <a:buChar char="•"/>
                      </a:pPr>
                      <a:r>
                        <a:rPr lang="ru-RU" sz="800" b="1" u="none" strike="noStrike" dirty="0">
                          <a:latin typeface="Arial"/>
                        </a:rPr>
                        <a:t>самообладание, эмоциональная уравновешенность, выдержка;</a:t>
                      </a:r>
                    </a:p>
                    <a:p>
                      <a:pPr>
                        <a:buFont typeface="Arial"/>
                        <a:buChar char="•"/>
                      </a:pPr>
                      <a:r>
                        <a:rPr lang="ru-RU" sz="800" b="1" u="none" strike="noStrike" dirty="0">
                          <a:latin typeface="Arial"/>
                        </a:rPr>
                        <a:t>развитые волевые качества;</a:t>
                      </a:r>
                    </a:p>
                    <a:p>
                      <a:pPr>
                        <a:buFont typeface="Arial"/>
                        <a:buChar char="•"/>
                      </a:pPr>
                      <a:r>
                        <a:rPr lang="ru-RU" sz="800" b="1" u="none" strike="noStrike" dirty="0">
                          <a:latin typeface="Arial"/>
                        </a:rPr>
                        <a:t>смелость;</a:t>
                      </a:r>
                    </a:p>
                    <a:p>
                      <a:pPr>
                        <a:buFont typeface="Arial"/>
                        <a:buChar char="•"/>
                      </a:pPr>
                      <a:r>
                        <a:rPr lang="ru-RU" sz="800" b="1" u="none" strike="noStrike" dirty="0">
                          <a:latin typeface="Arial"/>
                        </a:rPr>
                        <a:t>способность организовывать свою деятельность в условиях большого потока информации и разнообразия поставленных задач;</a:t>
                      </a:r>
                    </a:p>
                    <a:p>
                      <a:pPr>
                        <a:buFont typeface="Arial"/>
                        <a:buChar char="•"/>
                      </a:pPr>
                      <a:r>
                        <a:rPr lang="ru-RU" sz="800" b="1" u="none" strike="noStrike" dirty="0">
                          <a:latin typeface="Arial"/>
                        </a:rPr>
                        <a:t>способность рационально действовать в экстремальных ситуациях;</a:t>
                      </a:r>
                    </a:p>
                    <a:p>
                      <a:pPr>
                        <a:buFont typeface="Arial"/>
                        <a:buChar char="•"/>
                      </a:pPr>
                      <a:r>
                        <a:rPr lang="ru-RU" sz="800" b="1" u="none" strike="noStrike" dirty="0">
                          <a:latin typeface="Arial"/>
                        </a:rPr>
                        <a:t>чувство долга;</a:t>
                      </a:r>
                    </a:p>
                    <a:p>
                      <a:pPr>
                        <a:buFont typeface="Arial"/>
                        <a:buChar char="•"/>
                      </a:pPr>
                      <a:r>
                        <a:rPr lang="ru-RU" sz="800" b="1" u="none" strike="noStrike" dirty="0">
                          <a:latin typeface="Arial"/>
                        </a:rPr>
                        <a:t>хорошо развитые свойства ощущений и восприятия (зрение, слух, обоняние, осязание);</a:t>
                      </a:r>
                    </a:p>
                    <a:p>
                      <a:pPr>
                        <a:buFont typeface="Arial"/>
                        <a:buChar char="•"/>
                      </a:pPr>
                      <a:r>
                        <a:rPr lang="ru-RU" sz="800" b="1" u="none" strike="noStrike" dirty="0">
                          <a:latin typeface="Arial"/>
                        </a:rPr>
                        <a:t>хорошо развитые свойства внимания;</a:t>
                      </a:r>
                    </a:p>
                    <a:p>
                      <a:pPr>
                        <a:buFont typeface="Arial"/>
                        <a:buChar char="•"/>
                      </a:pPr>
                      <a:r>
                        <a:rPr lang="ru-RU" sz="800" b="1" u="none" strike="noStrike" dirty="0">
                          <a:latin typeface="Arial"/>
                        </a:rPr>
                        <a:t>способность к образному представлению предметов, процессов и явлений;</a:t>
                      </a:r>
                    </a:p>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txBody>
                  <a:tcPr marL="28575" marR="28575" marT="28575" marB="28575" anchor="ctr"/>
                </a:tc>
                <a:tc>
                  <a:txBody>
                    <a:bodyPr/>
                    <a:lstStyle/>
                    <a:p>
                      <a:pPr>
                        <a:buFont typeface="Arial"/>
                        <a:buChar char="•"/>
                      </a:pPr>
                      <a:r>
                        <a:rPr lang="ru-RU" sz="800" b="1" u="none" strike="noStrike" dirty="0">
                          <a:latin typeface="Arial"/>
                        </a:rPr>
                        <a:t>предметность (объекты реального мира и их признаки) мышления;</a:t>
                      </a:r>
                    </a:p>
                    <a:p>
                      <a:pPr>
                        <a:buFont typeface="Arial"/>
                        <a:buChar char="•"/>
                      </a:pPr>
                      <a:r>
                        <a:rPr lang="ru-RU" sz="800" b="1" u="none" strike="noStrike" dirty="0">
                          <a:latin typeface="Arial"/>
                        </a:rPr>
                        <a:t>стратегическое мышление;</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сохранение работоспособности при недостатке сна;</a:t>
                      </a:r>
                    </a:p>
                    <a:p>
                      <a:pPr>
                        <a:buFont typeface="Arial"/>
                        <a:buChar char="•"/>
                      </a:pPr>
                      <a:r>
                        <a:rPr lang="ru-RU" sz="800" b="1" u="none" strike="noStrike" dirty="0">
                          <a:latin typeface="Arial"/>
                        </a:rPr>
                        <a:t>сохранение бдительности в условиях однообразной деятельности (</a:t>
                      </a:r>
                      <a:r>
                        <a:rPr lang="ru-RU" sz="800" b="1" u="none" strike="noStrike" dirty="0" err="1">
                          <a:latin typeface="Arial"/>
                        </a:rPr>
                        <a:t>монотонии</a:t>
                      </a:r>
                      <a:r>
                        <a:rPr lang="ru-RU" sz="800" b="1" u="none" strike="noStrike" dirty="0">
                          <a:latin typeface="Arial"/>
                        </a:rPr>
                        <a:t>);</a:t>
                      </a:r>
                    </a:p>
                    <a:p>
                      <a:pPr>
                        <a:buFont typeface="Arial"/>
                        <a:buChar char="•"/>
                      </a:pPr>
                      <a:r>
                        <a:rPr lang="ru-RU" sz="800" b="1" u="none" strike="noStrike" dirty="0">
                          <a:latin typeface="Arial"/>
                        </a:rPr>
                        <a:t>сохранение бдительности в режиме ожидания;</a:t>
                      </a:r>
                    </a:p>
                    <a:p>
                      <a:pPr>
                        <a:buFont typeface="Arial"/>
                        <a:buChar char="•"/>
                      </a:pPr>
                      <a:r>
                        <a:rPr lang="ru-RU" sz="800" b="1" u="none" strike="noStrike" dirty="0">
                          <a:latin typeface="Arial"/>
                        </a:rPr>
                        <a:t>физическая подготовленность к воздействию неблагоприятных факторов профессиональной деятельности;</a:t>
                      </a:r>
                    </a:p>
                    <a:p>
                      <a:pPr>
                        <a:buFont typeface="Arial"/>
                        <a:buChar char="•"/>
                      </a:pPr>
                      <a:r>
                        <a:rPr lang="ru-RU" sz="800" b="1" u="none" strike="noStrike" dirty="0">
                          <a:latin typeface="Arial"/>
                        </a:rPr>
                        <a:t>быстрота реакции;</a:t>
                      </a:r>
                    </a:p>
                    <a:p>
                      <a:pPr>
                        <a:buFont typeface="Arial"/>
                        <a:buChar char="•"/>
                      </a:pPr>
                      <a:r>
                        <a:rPr lang="ru-RU" sz="800" b="1" u="none" strike="noStrike" dirty="0">
                          <a:latin typeface="Arial"/>
                        </a:rPr>
                        <a:t>высокая помехоустойчивость;</a:t>
                      </a:r>
                    </a:p>
                    <a:p>
                      <a:pPr>
                        <a:buFont typeface="Arial"/>
                        <a:buChar char="•"/>
                      </a:pPr>
                      <a:r>
                        <a:rPr lang="ru-RU" sz="800" b="1" u="none" strike="noStrike" dirty="0">
                          <a:latin typeface="Arial"/>
                        </a:rPr>
                        <a:t>способность работать в напряженных условиях;</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умение интенсивно работать в течение длительного времени без снижения результативности;</a:t>
                      </a:r>
                    </a:p>
                    <a:p>
                      <a:pPr>
                        <a:buFont typeface="Arial"/>
                        <a:buChar char="•"/>
                      </a:pPr>
                      <a:r>
                        <a:rPr lang="ru-RU" sz="800" b="1" u="none" strike="noStrike" dirty="0">
                          <a:latin typeface="Arial"/>
                        </a:rPr>
                        <a:t>умение работать в условиях ненормированного графика;</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физическая работоспособность (выносливость);</a:t>
                      </a:r>
                    </a:p>
                    <a:p>
                      <a:pPr>
                        <a:buFont typeface="Arial"/>
                        <a:buChar char="•"/>
                      </a:pPr>
                      <a:r>
                        <a:rPr lang="ru-RU" sz="800" b="1" u="none" strike="noStrike" dirty="0">
                          <a:latin typeface="Arial"/>
                        </a:rPr>
                        <a:t>способность переносить физическое и психическое напряжение;</a:t>
                      </a:r>
                    </a:p>
                    <a:p>
                      <a:pPr>
                        <a:buFont typeface="Arial"/>
                        <a:buChar char="•"/>
                      </a:pPr>
                      <a:r>
                        <a:rPr lang="ru-RU" sz="800" b="1" u="none" strike="noStrike" dirty="0">
                          <a:latin typeface="Arial"/>
                        </a:rPr>
                        <a:t>способность быстро реагировать на ситуацию;</a:t>
                      </a:r>
                    </a:p>
                    <a:p>
                      <a:pPr>
                        <a:buFont typeface="Arial"/>
                        <a:buChar char="•"/>
                      </a:pPr>
                      <a:r>
                        <a:rPr lang="ru-RU" sz="800" b="1" u="none" strike="noStrike" dirty="0">
                          <a:latin typeface="Arial"/>
                        </a:rPr>
                        <a:t>умение оставаться "в тени";</a:t>
                      </a:r>
                    </a:p>
                    <a:p>
                      <a:pPr>
                        <a:buFont typeface="Arial"/>
                        <a:buChar char="•"/>
                      </a:pPr>
                      <a:r>
                        <a:rPr lang="ru-RU" sz="800" b="1" u="none" strike="noStrike" dirty="0">
                          <a:latin typeface="Arial"/>
                        </a:rPr>
                        <a:t>умение прогнозировать ситуацию.</a:t>
                      </a:r>
                    </a:p>
                  </a:txBody>
                  <a:tcPr marL="28575" marR="28575" marT="28575" marB="28575" anchor="ctr"/>
                </a:tc>
              </a:tr>
              <a:tr h="157242">
                <a:tc gridSpan="2">
                  <a:txBody>
                    <a:bodyPr/>
                    <a:lstStyle/>
                    <a:p>
                      <a:pPr algn="ctr"/>
                      <a:r>
                        <a:rPr lang="ru-RU" sz="800" b="1" i="0" dirty="0">
                          <a:latin typeface="Verdana"/>
                        </a:rPr>
                        <a:t>Заболевания, противопоказанные для профессии "Телохранитель":</a:t>
                      </a:r>
                      <a:endParaRPr lang="ru-RU" sz="800" i="0" dirty="0">
                        <a:latin typeface="Verdana"/>
                      </a:endParaRPr>
                    </a:p>
                  </a:txBody>
                  <a:tcPr marL="28575" marR="28575" marT="28575" marB="28575" anchor="ctr"/>
                </a:tc>
                <a:tc hMerge="1">
                  <a:txBody>
                    <a:bodyPr/>
                    <a:lstStyle/>
                    <a:p>
                      <a:endParaRPr lang="ru-RU"/>
                    </a:p>
                  </a:txBody>
                  <a:tcPr/>
                </a:tc>
              </a:tr>
              <a:tr h="1225697">
                <a:tc>
                  <a:txBody>
                    <a:bodyPr/>
                    <a:lstStyle/>
                    <a:p>
                      <a:pPr>
                        <a:buFont typeface="Arial"/>
                        <a:buChar char="•"/>
                      </a:pPr>
                      <a:r>
                        <a:rPr lang="ru-RU" sz="800" b="1" u="none" strike="noStrike" dirty="0">
                          <a:latin typeface="Arial"/>
                        </a:rPr>
                        <a:t>заболевания сердца или нарушения артериального давления;</a:t>
                      </a:r>
                    </a:p>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некорректируемое снижение остроты зрения;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аллергии;</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сахарный диабет;</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263842">
                <a:tc gridSpan="2">
                  <a:txBody>
                    <a:bodyPr/>
                    <a:lstStyle/>
                    <a:p>
                      <a:r>
                        <a:rPr lang="ru-RU" sz="800" b="1" dirty="0">
                          <a:latin typeface="Verdana"/>
                        </a:rPr>
                        <a:t>Уровень образования профессии "Телохранитель"</a:t>
                      </a:r>
                    </a:p>
                    <a:p>
                      <a:r>
                        <a:rPr lang="ru-RU" sz="800" dirty="0">
                          <a:latin typeface="Verdana"/>
                        </a:rPr>
                        <a:t>Профессии "Телохранитель" обучают специальные курсы подготовки, семинары, тренинги.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normAutofit/>
          </a:bodyPr>
          <a:lstStyle/>
          <a:p>
            <a:r>
              <a:rPr lang="ru-RU" sz="1200" b="1" dirty="0"/>
              <a:t>Физик-атомщик (специалист по контролю работы атомных реакторов)</a:t>
            </a:r>
            <a:endParaRPr lang="ru-RU" sz="1200" dirty="0"/>
          </a:p>
        </p:txBody>
      </p:sp>
      <p:sp>
        <p:nvSpPr>
          <p:cNvPr id="3" name="Содержимое 2"/>
          <p:cNvSpPr>
            <a:spLocks noGrp="1"/>
          </p:cNvSpPr>
          <p:nvPr>
            <p:ph idx="1"/>
          </p:nvPr>
        </p:nvSpPr>
        <p:spPr/>
        <p:txBody>
          <a:bodyPr/>
          <a:lstStyle/>
          <a:p>
            <a:endParaRPr lang="ru-RU"/>
          </a:p>
        </p:txBody>
      </p:sp>
      <p:graphicFrame>
        <p:nvGraphicFramePr>
          <p:cNvPr id="4" name="Содержимое 3"/>
          <p:cNvGraphicFramePr>
            <a:graphicFrameLocks/>
          </p:cNvGraphicFramePr>
          <p:nvPr/>
        </p:nvGraphicFramePr>
        <p:xfrm>
          <a:off x="467544" y="620689"/>
          <a:ext cx="8229600" cy="6183630"/>
        </p:xfrm>
        <a:graphic>
          <a:graphicData uri="http://schemas.openxmlformats.org/drawingml/2006/table">
            <a:tbl>
              <a:tblPr firstRow="1" bandRow="1">
                <a:tableStyleId>{5C22544A-7EE6-4342-B048-85BDC9FD1C3A}</a:tableStyleId>
              </a:tblPr>
              <a:tblGrid>
                <a:gridCol w="4114800"/>
                <a:gridCol w="4114800"/>
              </a:tblGrid>
              <a:tr h="297970">
                <a:tc gridSpan="2">
                  <a:txBody>
                    <a:bodyPr/>
                    <a:lstStyle/>
                    <a:p>
                      <a:r>
                        <a:rPr lang="ru-RU" sz="900" b="1" i="0" kern="1200" dirty="0" smtClean="0">
                          <a:solidFill>
                            <a:schemeClr val="lt1"/>
                          </a:solidFill>
                          <a:latin typeface="+mn-lt"/>
                          <a:ea typeface="+mn-ea"/>
                          <a:cs typeface="+mn-cs"/>
                        </a:rPr>
                        <a:t>Назначение профессии "Физик–атомщик" (специалист по контролю работы атомных реакторов):</a:t>
                      </a:r>
                      <a:r>
                        <a:rPr lang="ru-RU" sz="800" b="1" i="0" kern="1200" dirty="0" smtClean="0">
                          <a:solidFill>
                            <a:schemeClr val="lt1"/>
                          </a:solidFill>
                          <a:latin typeface="+mn-lt"/>
                          <a:ea typeface="+mn-ea"/>
                          <a:cs typeface="+mn-cs"/>
                        </a:rPr>
                        <a:t> </a:t>
                      </a:r>
                      <a:r>
                        <a:rPr lang="ru-RU" sz="800" b="0" i="0" kern="1200" dirty="0" smtClean="0">
                          <a:solidFill>
                            <a:schemeClr val="lt1"/>
                          </a:solidFill>
                          <a:latin typeface="+mn-lt"/>
                          <a:ea typeface="+mn-ea"/>
                          <a:cs typeface="+mn-cs"/>
                        </a:rPr>
                        <a:t>эксплуатация и контроль работы оборудования АЭС, ядерных и термоядерных установок различного назначения.</a:t>
                      </a:r>
                      <a:endParaRPr lang="ru-RU" sz="800" dirty="0"/>
                    </a:p>
                  </a:txBody>
                  <a:tcPr/>
                </a:tc>
                <a:tc hMerge="1">
                  <a:txBody>
                    <a:bodyPr/>
                    <a:lstStyle/>
                    <a:p>
                      <a:endParaRPr lang="ru-RU" dirty="0"/>
                    </a:p>
                  </a:txBody>
                  <a:tcPr/>
                </a:tc>
              </a:tr>
              <a:tr h="1127105">
                <a:tc gridSpan="2">
                  <a:txBody>
                    <a:bodyPr/>
                    <a:lstStyle/>
                    <a:p>
                      <a:r>
                        <a:rPr lang="ru-RU" sz="900" b="1" i="0" kern="1200" dirty="0" smtClean="0">
                          <a:solidFill>
                            <a:schemeClr val="dk1"/>
                          </a:solidFill>
                          <a:latin typeface="+mn-lt"/>
                          <a:ea typeface="+mn-ea"/>
                          <a:cs typeface="+mn-cs"/>
                        </a:rPr>
                        <a:t>Основные решаемые задачи профессии "Физик–атомщик" (специалист по контролю работы атомных реакторов):</a:t>
                      </a:r>
                      <a:endParaRPr lang="ru-RU" sz="900" b="0" i="0" kern="1200" dirty="0" smtClean="0">
                        <a:solidFill>
                          <a:schemeClr val="dk1"/>
                        </a:solidFill>
                        <a:latin typeface="+mn-lt"/>
                        <a:ea typeface="+mn-ea"/>
                        <a:cs typeface="+mn-cs"/>
                      </a:endParaRPr>
                    </a:p>
                    <a:p>
                      <a:r>
                        <a:rPr lang="ru-RU" sz="800" b="1" i="0" u="none" strike="noStrike" kern="1200" dirty="0" smtClean="0">
                          <a:solidFill>
                            <a:schemeClr val="dk1"/>
                          </a:solidFill>
                          <a:latin typeface="+mn-lt"/>
                          <a:ea typeface="+mn-ea"/>
                          <a:cs typeface="+mn-cs"/>
                        </a:rPr>
                        <a:t>прием дежурства, проверка рабочего места, состояния исправности оборудования (системы централизованного контроля, датчиков, строительных конструкций, конструкций ядерного топливного цикла);</a:t>
                      </a:r>
                    </a:p>
                    <a:p>
                      <a:r>
                        <a:rPr lang="ru-RU" sz="800" b="1" i="0" u="none" strike="noStrike" kern="1200" dirty="0" smtClean="0">
                          <a:solidFill>
                            <a:schemeClr val="dk1"/>
                          </a:solidFill>
                          <a:latin typeface="+mn-lt"/>
                          <a:ea typeface="+mn-ea"/>
                          <a:cs typeface="+mn-cs"/>
                        </a:rPr>
                        <a:t>выполнение дозиметрические измерений;</a:t>
                      </a:r>
                    </a:p>
                    <a:p>
                      <a:r>
                        <a:rPr lang="ru-RU" sz="800" b="1" i="0" u="none" strike="noStrike" kern="1200" dirty="0" smtClean="0">
                          <a:solidFill>
                            <a:schemeClr val="dk1"/>
                          </a:solidFill>
                          <a:latin typeface="+mn-lt"/>
                          <a:ea typeface="+mn-ea"/>
                          <a:cs typeface="+mn-cs"/>
                        </a:rPr>
                        <a:t>регистрация элементарных, заряженных и нейтральных частиц;</a:t>
                      </a:r>
                    </a:p>
                    <a:p>
                      <a:r>
                        <a:rPr lang="ru-RU" sz="800" b="1" i="0" u="none" strike="noStrike" kern="1200" dirty="0" smtClean="0">
                          <a:solidFill>
                            <a:schemeClr val="dk1"/>
                          </a:solidFill>
                          <a:latin typeface="+mn-lt"/>
                          <a:ea typeface="+mn-ea"/>
                          <a:cs typeface="+mn-cs"/>
                        </a:rPr>
                        <a:t>обработка получаемых данных;</a:t>
                      </a:r>
                    </a:p>
                    <a:p>
                      <a:r>
                        <a:rPr lang="ru-RU" sz="800" b="1" i="0" u="none" strike="noStrike" kern="1200" dirty="0" smtClean="0">
                          <a:solidFill>
                            <a:schemeClr val="dk1"/>
                          </a:solidFill>
                          <a:latin typeface="+mn-lt"/>
                          <a:ea typeface="+mn-ea"/>
                          <a:cs typeface="+mn-cs"/>
                        </a:rPr>
                        <a:t>анализ физических результатов, допустимых потоков излучения;</a:t>
                      </a:r>
                    </a:p>
                    <a:p>
                      <a:r>
                        <a:rPr lang="ru-RU" sz="800" b="1" i="0" u="none" strike="noStrike" kern="1200" dirty="0" smtClean="0">
                          <a:solidFill>
                            <a:schemeClr val="dk1"/>
                          </a:solidFill>
                          <a:latin typeface="+mn-lt"/>
                          <a:ea typeface="+mn-ea"/>
                          <a:cs typeface="+mn-cs"/>
                        </a:rPr>
                        <a:t>фиксация полученных данных;</a:t>
                      </a:r>
                    </a:p>
                    <a:p>
                      <a:r>
                        <a:rPr lang="ru-RU" sz="800" b="1" i="0" u="none" strike="noStrike" kern="1200" dirty="0" smtClean="0">
                          <a:solidFill>
                            <a:schemeClr val="dk1"/>
                          </a:solidFill>
                          <a:latin typeface="+mn-lt"/>
                          <a:ea typeface="+mn-ea"/>
                          <a:cs typeface="+mn-cs"/>
                        </a:rPr>
                        <a:t>регулирование безопасности объектов, учет и контроль ядерных материалов и радиоактивных веществ;</a:t>
                      </a:r>
                    </a:p>
                    <a:p>
                      <a:r>
                        <a:rPr lang="ru-RU" sz="800" b="1" i="0" u="none" strike="noStrike" kern="1200" dirty="0" smtClean="0">
                          <a:solidFill>
                            <a:schemeClr val="dk1"/>
                          </a:solidFill>
                          <a:latin typeface="+mn-lt"/>
                          <a:ea typeface="+mn-ea"/>
                          <a:cs typeface="+mn-cs"/>
                        </a:rPr>
                        <a:t>контроль топливных ресурсов и оценка их запасов, хранения отработавшего ядерного топлива.</a:t>
                      </a:r>
                    </a:p>
                  </a:txBody>
                  <a:tcPr/>
                </a:tc>
                <a:tc hMerge="1">
                  <a:txBody>
                    <a:bodyPr/>
                    <a:lstStyle/>
                    <a:p>
                      <a:endParaRPr lang="ru-RU" dirty="0"/>
                    </a:p>
                  </a:txBody>
                  <a:tcPr/>
                </a:tc>
              </a:tr>
              <a:tr h="281776">
                <a:tc gridSpan="2">
                  <a:txBody>
                    <a:bodyPr/>
                    <a:lstStyle/>
                    <a:p>
                      <a:pPr algn="ctr"/>
                      <a:r>
                        <a:rPr lang="ru-RU" sz="900" b="1" dirty="0">
                          <a:latin typeface="Verdana"/>
                        </a:rPr>
                        <a:t>Профессионально–важные качества профессии "Физик–атомщик" (специалист по контролю работы атомных реакторов):</a:t>
                      </a:r>
                      <a:endParaRPr lang="ru-RU" sz="900" dirty="0">
                        <a:latin typeface="Verdana"/>
                      </a:endParaRPr>
                    </a:p>
                  </a:txBody>
                  <a:tcPr marL="28575" marR="28575" marT="28575" marB="28575" anchor="ctr"/>
                </a:tc>
                <a:tc hMerge="1">
                  <a:txBody>
                    <a:bodyPr/>
                    <a:lstStyle/>
                    <a:p>
                      <a:endParaRPr lang="ru-RU"/>
                    </a:p>
                  </a:txBody>
                  <a:tcPr/>
                </a:tc>
              </a:tr>
              <a:tr h="1914135">
                <a:tc>
                  <a:txBody>
                    <a:bodyPr/>
                    <a:lstStyle/>
                    <a:p>
                      <a:pPr>
                        <a:buFont typeface="Arial"/>
                        <a:buChar char="•"/>
                      </a:pPr>
                      <a:r>
                        <a:rPr lang="ru-RU" sz="800" b="1" u="none" strike="noStrike">
                          <a:latin typeface="Arial"/>
                        </a:rPr>
                        <a:t>аккуратность;</a:t>
                      </a:r>
                    </a:p>
                    <a:p>
                      <a:pPr>
                        <a:buFont typeface="Arial"/>
                        <a:buChar char="•"/>
                      </a:pPr>
                      <a:r>
                        <a:rPr lang="ru-RU" sz="800" b="1" u="none" strike="noStrike">
                          <a:latin typeface="Arial"/>
                        </a:rPr>
                        <a:t>дисциплинированность;</a:t>
                      </a:r>
                    </a:p>
                    <a:p>
                      <a:pPr>
                        <a:buFont typeface="Arial"/>
                        <a:buChar char="•"/>
                      </a:pPr>
                      <a:r>
                        <a:rPr lang="ru-RU" sz="800" b="1" u="none" strike="noStrike">
                          <a:latin typeface="Arial"/>
                        </a:rPr>
                        <a:t>организованность, самодисциплина;</a:t>
                      </a:r>
                    </a:p>
                    <a:p>
                      <a:pPr>
                        <a:buFont typeface="Arial"/>
                        <a:buChar char="•"/>
                      </a:pPr>
                      <a:r>
                        <a:rPr lang="ru-RU" sz="800" b="1" u="none" strike="noStrike">
                          <a:latin typeface="Arial"/>
                        </a:rPr>
                        <a:t>ответственность;</a:t>
                      </a:r>
                    </a:p>
                    <a:p>
                      <a:pPr>
                        <a:buFont typeface="Arial"/>
                        <a:buChar char="•"/>
                      </a:pPr>
                      <a:r>
                        <a:rPr lang="ru-RU" sz="800" b="1" u="none" strike="noStrike">
                          <a:latin typeface="Arial"/>
                        </a:rPr>
                        <a:t>предусмотрительность;</a:t>
                      </a:r>
                    </a:p>
                    <a:p>
                      <a:pPr>
                        <a:buFont typeface="Arial"/>
                        <a:buChar char="•"/>
                      </a:pPr>
                      <a:r>
                        <a:rPr lang="ru-RU" sz="800" b="1" u="none" strike="noStrike">
                          <a:latin typeface="Arial"/>
                        </a:rPr>
                        <a:t>пунктуальность, педантичность;</a:t>
                      </a:r>
                    </a:p>
                    <a:p>
                      <a:pPr>
                        <a:buFont typeface="Arial"/>
                        <a:buChar char="•"/>
                      </a:pPr>
                      <a:r>
                        <a:rPr lang="ru-RU" sz="800" b="1" u="none" strike="noStrike">
                          <a:latin typeface="Arial"/>
                        </a:rPr>
                        <a:t>самообладание, эмоциональная уравновешенность, выдержка;</a:t>
                      </a:r>
                    </a:p>
                    <a:p>
                      <a:pPr>
                        <a:buFont typeface="Arial"/>
                        <a:buChar char="•"/>
                      </a:pPr>
                      <a:r>
                        <a:rPr lang="ru-RU" sz="800" b="1" u="none" strike="noStrike">
                          <a:latin typeface="Arial"/>
                        </a:rPr>
                        <a:t>старательность, исполнительность;</a:t>
                      </a:r>
                    </a:p>
                    <a:p>
                      <a:pPr>
                        <a:buFont typeface="Arial"/>
                        <a:buChar char="•"/>
                      </a:pPr>
                      <a:r>
                        <a:rPr lang="ru-RU" sz="800" b="1" u="none" strike="noStrike">
                          <a:latin typeface="Arial"/>
                        </a:rPr>
                        <a:t>хорошо развитые свойства ощущений и восприятия (зрение, слух, обоняние, осязание);</a:t>
                      </a:r>
                    </a:p>
                    <a:p>
                      <a:pPr>
                        <a:buFont typeface="Arial"/>
                        <a:buChar char="•"/>
                      </a:pPr>
                      <a:r>
                        <a:rPr lang="ru-RU" sz="800" b="1" u="none" strike="noStrike">
                          <a:latin typeface="Arial"/>
                        </a:rPr>
                        <a:t>внимание к деталям;</a:t>
                      </a:r>
                    </a:p>
                    <a:p>
                      <a:pPr>
                        <a:buFont typeface="Arial"/>
                        <a:buChar char="•"/>
                      </a:pPr>
                      <a:r>
                        <a:rPr lang="ru-RU" sz="800" b="1" u="none" strike="noStrike">
                          <a:latin typeface="Arial"/>
                        </a:rPr>
                        <a:t>концентрированность внимания;</a:t>
                      </a:r>
                    </a:p>
                    <a:p>
                      <a:pPr>
                        <a:buFont typeface="Arial"/>
                        <a:buChar char="•"/>
                      </a:pPr>
                      <a:r>
                        <a:rPr lang="ru-RU" sz="800" b="1" u="none" strike="noStrike">
                          <a:latin typeface="Arial"/>
                        </a:rPr>
                        <a:t>помехоустойчивость внимания;</a:t>
                      </a:r>
                    </a:p>
                    <a:p>
                      <a:pPr>
                        <a:buFont typeface="Arial"/>
                        <a:buChar char="•"/>
                      </a:pPr>
                      <a:r>
                        <a:rPr lang="ru-RU" sz="800" b="1" u="none" strike="noStrike">
                          <a:latin typeface="Arial"/>
                        </a:rPr>
                        <a:t>развитый объем внимания (способность одновременно воспринимать несколько объектов);</a:t>
                      </a:r>
                    </a:p>
                    <a:p>
                      <a:pPr>
                        <a:buFont typeface="Arial"/>
                        <a:buChar char="•"/>
                      </a:pPr>
                      <a:r>
                        <a:rPr lang="ru-RU" sz="800" b="1" u="none" strike="noStrike">
                          <a:latin typeface="Arial"/>
                        </a:rPr>
                        <a:t>способность к образному представлению предметов, процессов и явлений;</a:t>
                      </a:r>
                    </a:p>
                    <a:p>
                      <a:pPr>
                        <a:buFont typeface="Arial"/>
                        <a:buChar char="•"/>
                      </a:pPr>
                      <a:r>
                        <a:rPr lang="ru-RU" sz="800" b="1" u="none" strike="noStrike">
                          <a:latin typeface="Arial"/>
                        </a:rPr>
                        <a:t>логичность мышления;</a:t>
                      </a:r>
                    </a:p>
                  </a:txBody>
                  <a:tcPr marL="28575" marR="28575" marT="28575" marB="28575" anchor="ctr"/>
                </a:tc>
                <a:tc>
                  <a:txBody>
                    <a:bodyPr/>
                    <a:lstStyle/>
                    <a:p>
                      <a:pPr>
                        <a:buFont typeface="Arial"/>
                        <a:buChar char="•"/>
                      </a:pPr>
                      <a:r>
                        <a:rPr lang="ru-RU" sz="800" b="1" u="none" strike="noStrike" dirty="0" err="1">
                          <a:latin typeface="Arial"/>
                        </a:rPr>
                        <a:t>аналитичность</a:t>
                      </a:r>
                      <a:r>
                        <a:rPr lang="ru-RU" sz="800" b="1" u="none" strike="noStrike" dirty="0">
                          <a:latin typeface="Arial"/>
                        </a:rPr>
                        <a:t> (способность выделять отдельные элементы действительности, способность к классификации) мышления;</a:t>
                      </a:r>
                    </a:p>
                    <a:p>
                      <a:pPr>
                        <a:buFont typeface="Arial"/>
                        <a:buChar char="•"/>
                      </a:pPr>
                      <a:r>
                        <a:rPr lang="ru-RU" sz="800" b="1" u="none" strike="noStrike" dirty="0">
                          <a:latin typeface="Arial"/>
                        </a:rPr>
                        <a:t>математическое мышление;</a:t>
                      </a:r>
                    </a:p>
                    <a:p>
                      <a:pPr>
                        <a:buFont typeface="Arial"/>
                        <a:buChar char="•"/>
                      </a:pPr>
                      <a:r>
                        <a:rPr lang="ru-RU" sz="800" b="1" u="none" strike="noStrike" dirty="0">
                          <a:latin typeface="Arial"/>
                        </a:rPr>
                        <a:t>оперативность (скорость мыслительных процессов, интеллектуальная лабильность) мышления;</a:t>
                      </a:r>
                    </a:p>
                    <a:p>
                      <a:pPr>
                        <a:buFont typeface="Arial"/>
                        <a:buChar char="•"/>
                      </a:pPr>
                      <a:r>
                        <a:rPr lang="ru-RU" sz="800" b="1" u="none" strike="noStrike" dirty="0">
                          <a:latin typeface="Arial"/>
                        </a:rPr>
                        <a:t>техническое мышление;</a:t>
                      </a:r>
                    </a:p>
                    <a:p>
                      <a:pPr>
                        <a:buFont typeface="Arial"/>
                        <a:buChar char="•"/>
                      </a:pPr>
                      <a:r>
                        <a:rPr lang="ru-RU" sz="800" b="1" u="none" strike="noStrike" dirty="0">
                          <a:latin typeface="Arial"/>
                        </a:rPr>
                        <a:t>хорошо развитые </a:t>
                      </a:r>
                      <a:r>
                        <a:rPr lang="ru-RU" sz="800" b="1" u="none" strike="noStrike" dirty="0" err="1">
                          <a:latin typeface="Arial"/>
                        </a:rPr>
                        <a:t>мнемические</a:t>
                      </a:r>
                      <a:r>
                        <a:rPr lang="ru-RU" sz="800" b="1" u="none" strike="noStrike" dirty="0">
                          <a:latin typeface="Arial"/>
                        </a:rPr>
                        <a:t> способности (свойства памяти);</a:t>
                      </a:r>
                    </a:p>
                    <a:p>
                      <a:pPr>
                        <a:buFont typeface="Arial"/>
                        <a:buChar char="•"/>
                      </a:pPr>
                      <a:r>
                        <a:rPr lang="ru-RU" sz="800" b="1" u="none" strike="noStrike" dirty="0">
                          <a:latin typeface="Arial"/>
                        </a:rPr>
                        <a:t>хорошее общее физическое развитие – выносливость, </a:t>
                      </a:r>
                      <a:r>
                        <a:rPr lang="ru-RU" sz="800" b="1" u="none" strike="noStrike" dirty="0" err="1">
                          <a:latin typeface="Arial"/>
                        </a:rPr>
                        <a:t>координированность</a:t>
                      </a:r>
                      <a:r>
                        <a:rPr lang="ru-RU" sz="800" b="1" u="none" strike="noStrike" dirty="0">
                          <a:latin typeface="Arial"/>
                        </a:rPr>
                        <a:t>, сила, быстрота;</a:t>
                      </a:r>
                    </a:p>
                    <a:p>
                      <a:pPr>
                        <a:buFont typeface="Arial"/>
                        <a:buChar char="•"/>
                      </a:pPr>
                      <a:r>
                        <a:rPr lang="ru-RU" sz="800" b="1" u="none" strike="noStrike" dirty="0">
                          <a:latin typeface="Arial"/>
                        </a:rPr>
                        <a:t>умение четко и кратко формулировать информацию;</a:t>
                      </a:r>
                    </a:p>
                    <a:p>
                      <a:pPr>
                        <a:buFont typeface="Arial"/>
                        <a:buChar char="•"/>
                      </a:pPr>
                      <a:r>
                        <a:rPr lang="ru-RU" sz="800" b="1" u="none" strike="noStrike" dirty="0">
                          <a:latin typeface="Arial"/>
                        </a:rPr>
                        <a:t>переносимость статических физических нагрузок;</a:t>
                      </a:r>
                    </a:p>
                    <a:p>
                      <a:pPr>
                        <a:buFont typeface="Arial"/>
                        <a:buChar char="•"/>
                      </a:pPr>
                      <a:r>
                        <a:rPr lang="ru-RU" sz="800" b="1" u="none" strike="noStrike" dirty="0">
                          <a:latin typeface="Arial"/>
                        </a:rPr>
                        <a:t>сохранение бдительности в условиях однообразной деятельности (</a:t>
                      </a:r>
                      <a:r>
                        <a:rPr lang="ru-RU" sz="800" b="1" u="none" strike="noStrike" dirty="0" err="1">
                          <a:latin typeface="Arial"/>
                        </a:rPr>
                        <a:t>монотонии</a:t>
                      </a:r>
                      <a:r>
                        <a:rPr lang="ru-RU" sz="800" b="1" u="none" strike="noStrike" dirty="0">
                          <a:latin typeface="Arial"/>
                        </a:rPr>
                        <a:t>);</a:t>
                      </a:r>
                    </a:p>
                    <a:p>
                      <a:pPr>
                        <a:buFont typeface="Arial"/>
                        <a:buChar char="•"/>
                      </a:pPr>
                      <a:r>
                        <a:rPr lang="ru-RU" sz="800" b="1" u="none" strike="noStrike" dirty="0">
                          <a:latin typeface="Arial"/>
                        </a:rPr>
                        <a:t>умение решать проблемные ситуации в короткие сроки;</a:t>
                      </a:r>
                    </a:p>
                    <a:p>
                      <a:pPr>
                        <a:buFont typeface="Arial"/>
                        <a:buChar char="•"/>
                      </a:pPr>
                      <a:r>
                        <a:rPr lang="ru-RU" sz="800" b="1" u="none" strike="noStrike" dirty="0">
                          <a:latin typeface="Arial"/>
                        </a:rPr>
                        <a:t>умение быстро ориентироваться в окружающей обстановке;</a:t>
                      </a:r>
                    </a:p>
                    <a:p>
                      <a:pPr>
                        <a:buFont typeface="Arial"/>
                        <a:buChar char="•"/>
                      </a:pPr>
                      <a:r>
                        <a:rPr lang="ru-RU" sz="800" b="1" u="none" strike="noStrike" dirty="0">
                          <a:latin typeface="Arial"/>
                        </a:rPr>
                        <a:t>склонность к работе с документацией;</a:t>
                      </a:r>
                    </a:p>
                    <a:p>
                      <a:pPr>
                        <a:buFont typeface="Arial"/>
                        <a:buChar char="•"/>
                      </a:pPr>
                      <a:r>
                        <a:rPr lang="ru-RU" sz="800" b="1" u="none" strike="noStrike" dirty="0">
                          <a:latin typeface="Arial"/>
                        </a:rPr>
                        <a:t>умение прогнозировать ситуацию;</a:t>
                      </a:r>
                    </a:p>
                    <a:p>
                      <a:pPr>
                        <a:buFont typeface="Arial"/>
                        <a:buChar char="•"/>
                      </a:pPr>
                      <a:r>
                        <a:rPr lang="ru-RU" sz="800" b="1" u="none" strike="noStrike" dirty="0">
                          <a:latin typeface="Arial"/>
                        </a:rPr>
                        <a:t>умение работать в команде.</a:t>
                      </a:r>
                    </a:p>
                  </a:txBody>
                  <a:tcPr marL="28575" marR="28575" marT="28575" marB="28575" anchor="ctr"/>
                </a:tc>
              </a:tr>
              <a:tr h="281776">
                <a:tc gridSpan="2">
                  <a:txBody>
                    <a:bodyPr/>
                    <a:lstStyle/>
                    <a:p>
                      <a:pPr algn="ctr"/>
                      <a:r>
                        <a:rPr lang="ru-RU" sz="900" b="1" dirty="0">
                          <a:latin typeface="Verdana"/>
                        </a:rPr>
                        <a:t>Заболевания, противопоказанные для профессии "Физик–атомщик" (специалист по контролю работы атомных реакторов):</a:t>
                      </a:r>
                      <a:endParaRPr lang="ru-RU" sz="900" dirty="0">
                        <a:latin typeface="Verdana"/>
                      </a:endParaRPr>
                    </a:p>
                  </a:txBody>
                  <a:tcPr marL="28575" marR="28575" marT="28575" marB="28575" anchor="ctr"/>
                </a:tc>
                <a:tc hMerge="1">
                  <a:txBody>
                    <a:bodyPr/>
                    <a:lstStyle/>
                    <a:p>
                      <a:endParaRPr lang="ru-RU"/>
                    </a:p>
                  </a:txBody>
                  <a:tcPr/>
                </a:tc>
              </a:tr>
              <a:tr h="981358">
                <a:tc>
                  <a:txBody>
                    <a:bodyPr/>
                    <a:lstStyle/>
                    <a:p>
                      <a:pPr>
                        <a:buFont typeface="Arial"/>
                        <a:buChar char="•"/>
                      </a:pPr>
                      <a:r>
                        <a:rPr lang="ru-RU" sz="800" b="1" u="none" strike="noStrike" dirty="0">
                          <a:latin typeface="Arial"/>
                        </a:rPr>
                        <a:t>нервно–психические расстройства;</a:t>
                      </a:r>
                    </a:p>
                    <a:p>
                      <a:pPr>
                        <a:buFont typeface="Arial"/>
                        <a:buChar char="•"/>
                      </a:pPr>
                      <a:r>
                        <a:rPr lang="ru-RU" sz="800" b="1" u="none" strike="noStrike" dirty="0">
                          <a:latin typeface="Arial"/>
                        </a:rPr>
                        <a:t>судороги, потери сознания;</a:t>
                      </a:r>
                    </a:p>
                    <a:p>
                      <a:pPr>
                        <a:buFont typeface="Arial"/>
                        <a:buChar char="•"/>
                      </a:pPr>
                      <a:r>
                        <a:rPr lang="ru-RU" sz="800" b="1" u="none" strike="noStrike" dirty="0">
                          <a:latin typeface="Arial"/>
                        </a:rPr>
                        <a:t>употребление наркотиков, зависимость от алкоголя;</a:t>
                      </a:r>
                    </a:p>
                    <a:p>
                      <a:pPr>
                        <a:buFont typeface="Arial"/>
                        <a:buChar char="•"/>
                      </a:pPr>
                      <a:r>
                        <a:rPr lang="ru-RU" sz="800" b="1" u="none" strike="noStrike" dirty="0">
                          <a:latin typeface="Arial"/>
                        </a:rPr>
                        <a:t>нарушение цветоразличения, бинокулярного зрения;</a:t>
                      </a:r>
                    </a:p>
                    <a:p>
                      <a:pPr>
                        <a:buFont typeface="Arial"/>
                        <a:buChar char="•"/>
                      </a:pPr>
                      <a:r>
                        <a:rPr lang="ru-RU" sz="800" b="1" u="none" strike="noStrike" dirty="0">
                          <a:latin typeface="Arial"/>
                        </a:rPr>
                        <a:t>расстройства слуха;</a:t>
                      </a:r>
                    </a:p>
                    <a:p>
                      <a:pPr>
                        <a:buFont typeface="Arial"/>
                        <a:buChar char="•"/>
                      </a:pPr>
                      <a:r>
                        <a:rPr lang="ru-RU" sz="800" b="1" u="none" strike="noStrike" dirty="0">
                          <a:latin typeface="Arial"/>
                        </a:rPr>
                        <a:t>вестибулярные расстройства, нарушение чувства равновесия;</a:t>
                      </a:r>
                    </a:p>
                    <a:p>
                      <a:pPr>
                        <a:buFont typeface="Arial"/>
                        <a:buChar char="•"/>
                      </a:pPr>
                      <a:r>
                        <a:rPr lang="ru-RU" sz="800" b="1" u="none" strike="noStrike" dirty="0">
                          <a:latin typeface="Arial"/>
                        </a:rPr>
                        <a:t>расстройства координации движений;</a:t>
                      </a:r>
                    </a:p>
                    <a:p>
                      <a:pPr>
                        <a:buFont typeface="Arial"/>
                        <a:buChar char="•"/>
                      </a:pPr>
                      <a:r>
                        <a:rPr lang="ru-RU" sz="800" b="1" u="none" strike="noStrike" dirty="0">
                          <a:latin typeface="Arial"/>
                        </a:rPr>
                        <a:t>дрожание рук;</a:t>
                      </a:r>
                    </a:p>
                  </a:txBody>
                  <a:tcPr marL="28575" marR="28575" marT="28575" marB="28575" anchor="ctr"/>
                </a:tc>
                <a:tc>
                  <a:txBody>
                    <a:bodyPr/>
                    <a:lstStyle/>
                    <a:p>
                      <a:pPr>
                        <a:buFont typeface="Arial"/>
                        <a:buChar char="•"/>
                      </a:pPr>
                      <a:r>
                        <a:rPr lang="ru-RU" sz="800" b="1" u="none" strike="noStrike" dirty="0">
                          <a:latin typeface="Arial"/>
                        </a:rPr>
                        <a:t>расстройства речи;</a:t>
                      </a:r>
                    </a:p>
                    <a:p>
                      <a:pPr>
                        <a:buFont typeface="Arial"/>
                        <a:buChar char="•"/>
                      </a:pPr>
                      <a:r>
                        <a:rPr lang="ru-RU" sz="800" b="1" u="none" strike="noStrike" dirty="0">
                          <a:latin typeface="Arial"/>
                        </a:rPr>
                        <a:t>боязнь высоты;</a:t>
                      </a:r>
                    </a:p>
                    <a:p>
                      <a:pPr>
                        <a:buFont typeface="Arial"/>
                        <a:buChar char="•"/>
                      </a:pPr>
                      <a:r>
                        <a:rPr lang="ru-RU" sz="800" b="1" u="none" strike="noStrike" dirty="0">
                          <a:latin typeface="Arial"/>
                        </a:rPr>
                        <a:t>заболевания позвоночника, суставов или нижних конечностей;</a:t>
                      </a:r>
                    </a:p>
                    <a:p>
                      <a:pPr>
                        <a:buFont typeface="Arial"/>
                        <a:buChar char="•"/>
                      </a:pPr>
                      <a:r>
                        <a:rPr lang="ru-RU" sz="800" b="1" u="none" strike="noStrike" dirty="0">
                          <a:latin typeface="Arial"/>
                        </a:rPr>
                        <a:t>хронические инфекционные заболевания;</a:t>
                      </a:r>
                    </a:p>
                    <a:p>
                      <a:pPr>
                        <a:buFont typeface="Arial"/>
                        <a:buChar char="•"/>
                      </a:pPr>
                      <a:r>
                        <a:rPr lang="ru-RU" sz="800" b="1" u="none" strike="noStrike" dirty="0">
                          <a:latin typeface="Arial"/>
                        </a:rPr>
                        <a:t>кожные заболевания;</a:t>
                      </a:r>
                    </a:p>
                    <a:p>
                      <a:pPr>
                        <a:buFont typeface="Arial"/>
                        <a:buChar char="•"/>
                      </a:pPr>
                      <a:r>
                        <a:rPr lang="ru-RU" sz="800" b="1" u="none" strike="noStrike" dirty="0">
                          <a:latin typeface="Arial"/>
                        </a:rPr>
                        <a:t>заболевания органов дыхания;</a:t>
                      </a:r>
                    </a:p>
                    <a:p>
                      <a:pPr>
                        <a:buFont typeface="Arial"/>
                        <a:buChar char="•"/>
                      </a:pPr>
                      <a:r>
                        <a:rPr lang="ru-RU" sz="800" b="1" u="none" strike="noStrike" dirty="0">
                          <a:latin typeface="Arial"/>
                        </a:rPr>
                        <a:t>заболевания органов пищеварения и выделения;</a:t>
                      </a:r>
                    </a:p>
                    <a:p>
                      <a:pPr>
                        <a:buFont typeface="Arial"/>
                        <a:buChar char="•"/>
                      </a:pPr>
                      <a:r>
                        <a:rPr lang="ru-RU" sz="800" b="1" u="none" strike="noStrike" dirty="0">
                          <a:latin typeface="Arial"/>
                        </a:rPr>
                        <a:t>геморроидальные расстройства;</a:t>
                      </a:r>
                    </a:p>
                    <a:p>
                      <a:pPr>
                        <a:buFont typeface="Arial"/>
                        <a:buChar char="•"/>
                      </a:pPr>
                      <a:r>
                        <a:rPr lang="ru-RU" sz="800" b="1" u="none" strike="noStrike" dirty="0">
                          <a:latin typeface="Arial"/>
                        </a:rPr>
                        <a:t>выраженные физические недостатки.</a:t>
                      </a:r>
                    </a:p>
                  </a:txBody>
                  <a:tcPr marL="28575" marR="28575" marT="28575" marB="28575" anchor="ctr"/>
                </a:tc>
              </a:tr>
              <a:tr h="372463">
                <a:tc gridSpan="2">
                  <a:txBody>
                    <a:bodyPr/>
                    <a:lstStyle/>
                    <a:p>
                      <a:r>
                        <a:rPr lang="ru-RU" sz="900" b="1" dirty="0">
                          <a:latin typeface="Verdana"/>
                        </a:rPr>
                        <a:t>Уровень образования профессии "Физик–атомщик" (специалист по контролю работы атомных реакторов)</a:t>
                      </a:r>
                      <a:endParaRPr lang="ru-RU" sz="900" dirty="0">
                        <a:latin typeface="Verdana"/>
                      </a:endParaRPr>
                    </a:p>
                    <a:p>
                      <a:r>
                        <a:rPr lang="ru-RU" sz="800" dirty="0">
                          <a:latin typeface="Verdana"/>
                        </a:rPr>
                        <a:t>Для овладения профессией "Физик–атомщик" (специалист по контролю работы атомных реакторов) необходимо высшее профессиональное образование. </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65000"/>
                <a:lumOff val="35000"/>
              </a:schemeClr>
            </a:gs>
            <a:gs pos="21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80926"/>
          </a:xfrm>
        </p:spPr>
        <p:txBody>
          <a:bodyPr/>
          <a:lstStyle/>
          <a:p>
            <a:r>
              <a:rPr lang="ru-RU" sz="1200" b="1" dirty="0"/>
              <a:t>Антрополог</a:t>
            </a:r>
            <a:endParaRPr lang="ru-RU" sz="1200" dirty="0"/>
          </a:p>
        </p:txBody>
      </p:sp>
      <p:sp>
        <p:nvSpPr>
          <p:cNvPr id="3" name="Содержимое 2"/>
          <p:cNvSpPr>
            <a:spLocks noGrp="1"/>
          </p:cNvSpPr>
          <p:nvPr>
            <p:ph idx="1"/>
          </p:nvPr>
        </p:nvSpPr>
        <p:spPr/>
        <p:txBody>
          <a:bodyPr/>
          <a:lstStyle/>
          <a:p>
            <a:endParaRPr lang="ru-RU" dirty="0"/>
          </a:p>
        </p:txBody>
      </p:sp>
      <p:graphicFrame>
        <p:nvGraphicFramePr>
          <p:cNvPr id="4" name="Содержимое 3"/>
          <p:cNvGraphicFramePr>
            <a:graphicFrameLocks/>
          </p:cNvGraphicFramePr>
          <p:nvPr/>
        </p:nvGraphicFramePr>
        <p:xfrm>
          <a:off x="395536" y="692696"/>
          <a:ext cx="8229600" cy="5832649"/>
        </p:xfrm>
        <a:graphic>
          <a:graphicData uri="http://schemas.openxmlformats.org/drawingml/2006/table">
            <a:tbl>
              <a:tblPr firstRow="1" bandRow="1">
                <a:tableStyleId>{5C22544A-7EE6-4342-B048-85BDC9FD1C3A}</a:tableStyleId>
              </a:tblPr>
              <a:tblGrid>
                <a:gridCol w="4114800"/>
                <a:gridCol w="4114800"/>
              </a:tblGrid>
              <a:tr h="507432">
                <a:tc gridSpan="2">
                  <a:txBody>
                    <a:bodyPr/>
                    <a:lstStyle/>
                    <a:p>
                      <a:r>
                        <a:rPr lang="ru-RU" sz="1400" b="1" i="0" kern="1200" dirty="0" smtClean="0">
                          <a:solidFill>
                            <a:schemeClr val="lt1"/>
                          </a:solidFill>
                          <a:latin typeface="+mn-lt"/>
                          <a:ea typeface="+mn-ea"/>
                          <a:cs typeface="+mn-cs"/>
                        </a:rPr>
                        <a:t>Назначение профессии "Антрополог": </a:t>
                      </a:r>
                      <a:r>
                        <a:rPr lang="ru-RU" sz="1200" b="0" i="0" kern="1200" dirty="0" smtClean="0">
                          <a:solidFill>
                            <a:schemeClr val="lt1"/>
                          </a:solidFill>
                          <a:latin typeface="+mn-lt"/>
                          <a:ea typeface="+mn-ea"/>
                          <a:cs typeface="+mn-cs"/>
                        </a:rPr>
                        <a:t>изучение человека на всех исторических этапах его развития; исследование человеческих рас, вариаций физического строения человека как социобиологического вида.</a:t>
                      </a:r>
                      <a:endParaRPr lang="ru-RU" sz="1200" dirty="0"/>
                    </a:p>
                  </a:txBody>
                  <a:tcPr/>
                </a:tc>
                <a:tc hMerge="1">
                  <a:txBody>
                    <a:bodyPr/>
                    <a:lstStyle/>
                    <a:p>
                      <a:endParaRPr lang="ru-RU" dirty="0"/>
                    </a:p>
                  </a:txBody>
                  <a:tcPr/>
                </a:tc>
              </a:tr>
              <a:tr h="913377">
                <a:tc gridSpan="2">
                  <a:txBody>
                    <a:bodyPr/>
                    <a:lstStyle/>
                    <a:p>
                      <a:r>
                        <a:rPr lang="ru-RU" sz="1400" b="1" i="0" kern="1200" dirty="0" smtClean="0">
                          <a:solidFill>
                            <a:schemeClr val="dk1"/>
                          </a:solidFill>
                          <a:latin typeface="+mn-lt"/>
                          <a:ea typeface="+mn-ea"/>
                          <a:cs typeface="+mn-cs"/>
                        </a:rPr>
                        <a:t>Основные решаемые задачи профессии "Антрополог":</a:t>
                      </a:r>
                      <a:endParaRPr lang="ru-RU" sz="1400" b="0" i="0" kern="1200" dirty="0" smtClean="0">
                        <a:solidFill>
                          <a:schemeClr val="dk1"/>
                        </a:solidFill>
                        <a:latin typeface="+mn-lt"/>
                        <a:ea typeface="+mn-ea"/>
                        <a:cs typeface="+mn-cs"/>
                      </a:endParaRPr>
                    </a:p>
                    <a:p>
                      <a:r>
                        <a:rPr lang="ru-RU" sz="1200" b="1" i="0" u="none" strike="noStrike" kern="1200" dirty="0" smtClean="0">
                          <a:solidFill>
                            <a:schemeClr val="dk1"/>
                          </a:solidFill>
                          <a:latin typeface="+mn-lt"/>
                          <a:ea typeface="+mn-ea"/>
                          <a:cs typeface="+mn-cs"/>
                        </a:rPr>
                        <a:t>проведение лабораторных и полевых исследований;</a:t>
                      </a:r>
                    </a:p>
                    <a:p>
                      <a:r>
                        <a:rPr lang="ru-RU" sz="1200" b="1" i="0" u="none" strike="noStrike" kern="1200" dirty="0" smtClean="0">
                          <a:solidFill>
                            <a:schemeClr val="dk1"/>
                          </a:solidFill>
                          <a:latin typeface="+mn-lt"/>
                          <a:ea typeface="+mn-ea"/>
                          <a:cs typeface="+mn-cs"/>
                        </a:rPr>
                        <a:t>анализ и систематизация архивных данных;</a:t>
                      </a:r>
                    </a:p>
                    <a:p>
                      <a:r>
                        <a:rPr lang="ru-RU" sz="1200" b="1" i="0" u="none" strike="noStrike" kern="1200" dirty="0" smtClean="0">
                          <a:solidFill>
                            <a:schemeClr val="dk1"/>
                          </a:solidFill>
                          <a:latin typeface="+mn-lt"/>
                          <a:ea typeface="+mn-ea"/>
                          <a:cs typeface="+mn-cs"/>
                        </a:rPr>
                        <a:t>проведение </a:t>
                      </a:r>
                      <a:r>
                        <a:rPr lang="ru-RU" sz="1200" b="1" i="0" u="none" strike="noStrike" kern="1200" dirty="0" err="1" smtClean="0">
                          <a:solidFill>
                            <a:schemeClr val="dk1"/>
                          </a:solidFill>
                          <a:latin typeface="+mn-lt"/>
                          <a:ea typeface="+mn-ea"/>
                          <a:cs typeface="+mn-cs"/>
                        </a:rPr>
                        <a:t>химико</a:t>
                      </a:r>
                      <a:r>
                        <a:rPr lang="ru-RU" sz="1200" b="1" i="0" u="none" strike="noStrike" kern="1200" dirty="0" smtClean="0">
                          <a:solidFill>
                            <a:schemeClr val="dk1"/>
                          </a:solidFill>
                          <a:latin typeface="+mn-lt"/>
                          <a:ea typeface="+mn-ea"/>
                          <a:cs typeface="+mn-cs"/>
                        </a:rPr>
                        <a:t>–биологического анализа человеческих останков.</a:t>
                      </a:r>
                    </a:p>
                  </a:txBody>
                  <a:tcPr/>
                </a:tc>
                <a:tc hMerge="1">
                  <a:txBody>
                    <a:bodyPr/>
                    <a:lstStyle/>
                    <a:p>
                      <a:endParaRPr lang="ru-RU" dirty="0"/>
                    </a:p>
                  </a:txBody>
                  <a:tcPr/>
                </a:tc>
              </a:tr>
              <a:tr h="411584">
                <a:tc gridSpan="2">
                  <a:txBody>
                    <a:bodyPr/>
                    <a:lstStyle/>
                    <a:p>
                      <a:pPr algn="ctr"/>
                      <a:r>
                        <a:rPr lang="ru-RU" sz="1400" b="1" dirty="0">
                          <a:latin typeface="Verdana"/>
                        </a:rPr>
                        <a:t>Профессионально–важные качества профессии "Антрополог":</a:t>
                      </a:r>
                      <a:endParaRPr lang="ru-RU" sz="1400" dirty="0">
                        <a:latin typeface="Verdana"/>
                      </a:endParaRPr>
                    </a:p>
                  </a:txBody>
                  <a:tcPr marL="28575" marR="28575" marT="28575" marB="28575" anchor="ctr"/>
                </a:tc>
                <a:tc hMerge="1">
                  <a:txBody>
                    <a:bodyPr/>
                    <a:lstStyle/>
                    <a:p>
                      <a:endParaRPr lang="ru-RU"/>
                    </a:p>
                  </a:txBody>
                  <a:tcPr/>
                </a:tc>
              </a:tr>
              <a:tr h="1281266">
                <a:tc>
                  <a:txBody>
                    <a:bodyPr/>
                    <a:lstStyle/>
                    <a:p>
                      <a:pPr>
                        <a:buFont typeface="Arial"/>
                        <a:buChar char="•"/>
                      </a:pPr>
                      <a:r>
                        <a:rPr lang="ru-RU" sz="1200" b="1" u="none" strike="noStrike">
                          <a:latin typeface="Arial"/>
                        </a:rPr>
                        <a:t>аккуратность в работе;</a:t>
                      </a:r>
                    </a:p>
                    <a:p>
                      <a:pPr>
                        <a:buFont typeface="Arial"/>
                        <a:buChar char="•"/>
                      </a:pPr>
                      <a:r>
                        <a:rPr lang="ru-RU" sz="1200" b="1" u="none" strike="noStrike">
                          <a:latin typeface="Arial"/>
                        </a:rPr>
                        <a:t>внимание к деталям;</a:t>
                      </a:r>
                    </a:p>
                    <a:p>
                      <a:pPr>
                        <a:buFont typeface="Arial"/>
                        <a:buChar char="•"/>
                      </a:pPr>
                      <a:r>
                        <a:rPr lang="ru-RU" sz="1200" b="1" u="none" strike="noStrike">
                          <a:latin typeface="Arial"/>
                        </a:rPr>
                        <a:t>аналитичность (способность выделять отдельные элементы действительности, способность к классификации) мышления;</a:t>
                      </a:r>
                    </a:p>
                  </a:txBody>
                  <a:tcPr marL="28575" marR="28575" marT="28575" marB="28575" anchor="ctr"/>
                </a:tc>
                <a:tc>
                  <a:txBody>
                    <a:bodyPr/>
                    <a:lstStyle/>
                    <a:p>
                      <a:pPr>
                        <a:buFont typeface="Arial"/>
                        <a:buChar char="•"/>
                      </a:pPr>
                      <a:r>
                        <a:rPr lang="ru-RU" sz="1200" b="1" u="none" strike="noStrike" dirty="0">
                          <a:latin typeface="Arial"/>
                        </a:rPr>
                        <a:t>предметность (объекты реального мира и их признаки) мышления;</a:t>
                      </a:r>
                    </a:p>
                    <a:p>
                      <a:pPr>
                        <a:buFont typeface="Arial"/>
                        <a:buChar char="•"/>
                      </a:pPr>
                      <a:r>
                        <a:rPr lang="ru-RU" sz="1200" b="1" u="none" strike="noStrike" dirty="0">
                          <a:latin typeface="Arial"/>
                        </a:rPr>
                        <a:t>усидчивость;</a:t>
                      </a:r>
                    </a:p>
                    <a:p>
                      <a:pPr>
                        <a:buFont typeface="Arial"/>
                        <a:buChar char="•"/>
                      </a:pPr>
                      <a:r>
                        <a:rPr lang="ru-RU" sz="1200" b="1" u="none" strike="noStrike" dirty="0">
                          <a:latin typeface="Arial"/>
                        </a:rPr>
                        <a:t>склонность к исследовательской деятельности;</a:t>
                      </a:r>
                    </a:p>
                    <a:p>
                      <a:pPr>
                        <a:buFont typeface="Arial"/>
                        <a:buChar char="•"/>
                      </a:pPr>
                      <a:r>
                        <a:rPr lang="ru-RU" sz="1200" b="1" u="none" strike="noStrike" dirty="0">
                          <a:latin typeface="Arial"/>
                        </a:rPr>
                        <a:t>способность анализировать и сопоставлять факты;</a:t>
                      </a:r>
                    </a:p>
                    <a:p>
                      <a:pPr>
                        <a:buFont typeface="Arial"/>
                        <a:buChar char="•"/>
                      </a:pPr>
                      <a:r>
                        <a:rPr lang="ru-RU" sz="1200" b="1" u="none" strike="noStrike" dirty="0">
                          <a:latin typeface="Arial"/>
                        </a:rPr>
                        <a:t>способность к абстрагированию.</a:t>
                      </a:r>
                    </a:p>
                  </a:txBody>
                  <a:tcPr marL="28575" marR="28575" marT="28575" marB="28575" anchor="ctr"/>
                </a:tc>
              </a:tr>
              <a:tr h="411584">
                <a:tc gridSpan="2">
                  <a:txBody>
                    <a:bodyPr/>
                    <a:lstStyle/>
                    <a:p>
                      <a:pPr algn="ctr"/>
                      <a:r>
                        <a:rPr lang="ru-RU" sz="1400" b="1" dirty="0">
                          <a:latin typeface="Verdana"/>
                        </a:rPr>
                        <a:t>Заболевания, противопоказанные для профессии "Антрополог":</a:t>
                      </a:r>
                      <a:endParaRPr lang="ru-RU" sz="1400" dirty="0">
                        <a:latin typeface="Verdana"/>
                      </a:endParaRPr>
                    </a:p>
                  </a:txBody>
                  <a:tcPr marL="28575" marR="28575" marT="28575" marB="28575" anchor="ctr"/>
                </a:tc>
                <a:tc hMerge="1">
                  <a:txBody>
                    <a:bodyPr/>
                    <a:lstStyle/>
                    <a:p>
                      <a:endParaRPr lang="ru-RU"/>
                    </a:p>
                  </a:txBody>
                  <a:tcPr/>
                </a:tc>
              </a:tr>
              <a:tr h="1484238">
                <a:tc>
                  <a:txBody>
                    <a:bodyPr/>
                    <a:lstStyle/>
                    <a:p>
                      <a:pPr>
                        <a:buFont typeface="Arial"/>
                        <a:buChar char="•"/>
                      </a:pPr>
                      <a:r>
                        <a:rPr lang="ru-RU" sz="1200" b="1" u="none" strike="noStrike" dirty="0">
                          <a:latin typeface="Arial"/>
                        </a:rPr>
                        <a:t>заболевания сердца или нарушения артериального давления;</a:t>
                      </a:r>
                    </a:p>
                    <a:p>
                      <a:pPr>
                        <a:buFont typeface="Arial"/>
                        <a:buChar char="•"/>
                      </a:pPr>
                      <a:r>
                        <a:rPr lang="ru-RU" sz="1200" b="1" u="none" strike="noStrike" dirty="0">
                          <a:latin typeface="Arial"/>
                        </a:rPr>
                        <a:t>судороги, потери сознания;</a:t>
                      </a:r>
                    </a:p>
                    <a:p>
                      <a:pPr>
                        <a:buFont typeface="Arial"/>
                        <a:buChar char="•"/>
                      </a:pPr>
                      <a:r>
                        <a:rPr lang="ru-RU" sz="1200" b="1" u="none" strike="noStrike" dirty="0">
                          <a:latin typeface="Arial"/>
                        </a:rPr>
                        <a:t>расстройства слуха;</a:t>
                      </a:r>
                    </a:p>
                    <a:p>
                      <a:pPr>
                        <a:buFont typeface="Arial"/>
                        <a:buChar char="•"/>
                      </a:pPr>
                      <a:r>
                        <a:rPr lang="ru-RU" sz="1200" b="1" u="none" strike="noStrike" dirty="0">
                          <a:latin typeface="Arial"/>
                        </a:rPr>
                        <a:t>расстройства речи;</a:t>
                      </a:r>
                    </a:p>
                    <a:p>
                      <a:pPr>
                        <a:buFont typeface="Arial"/>
                        <a:buChar char="•"/>
                      </a:pPr>
                      <a:r>
                        <a:rPr lang="ru-RU" sz="1200" b="1" u="none" strike="noStrike" dirty="0">
                          <a:latin typeface="Arial"/>
                        </a:rPr>
                        <a:t>хронические инфекционные заболевания;</a:t>
                      </a:r>
                    </a:p>
                    <a:p>
                      <a:pPr>
                        <a:buFont typeface="Arial"/>
                        <a:buChar char="•"/>
                      </a:pPr>
                      <a:r>
                        <a:rPr lang="ru-RU" sz="1200" b="1" u="none" strike="noStrike" dirty="0">
                          <a:latin typeface="Arial"/>
                        </a:rPr>
                        <a:t>сахарный диабет;</a:t>
                      </a:r>
                    </a:p>
                  </a:txBody>
                  <a:tcPr marL="28575" marR="28575" marT="28575" marB="28575" anchor="ctr"/>
                </a:tc>
                <a:tc>
                  <a:txBody>
                    <a:bodyPr/>
                    <a:lstStyle/>
                    <a:p>
                      <a:pPr>
                        <a:buFont typeface="Arial"/>
                        <a:buChar char="•"/>
                      </a:pPr>
                      <a:r>
                        <a:rPr lang="ru-RU" sz="1200" b="1" u="none" strike="noStrike" dirty="0">
                          <a:latin typeface="Arial"/>
                        </a:rPr>
                        <a:t>геморроидальные расстройства;</a:t>
                      </a:r>
                    </a:p>
                    <a:p>
                      <a:pPr>
                        <a:buFont typeface="Arial"/>
                        <a:buChar char="•"/>
                      </a:pPr>
                      <a:r>
                        <a:rPr lang="ru-RU" sz="1200" b="1" u="none" strike="noStrike" dirty="0">
                          <a:latin typeface="Arial"/>
                        </a:rPr>
                        <a:t>кожные заболевания;</a:t>
                      </a:r>
                    </a:p>
                    <a:p>
                      <a:pPr>
                        <a:buFont typeface="Arial"/>
                        <a:buChar char="•"/>
                      </a:pPr>
                      <a:r>
                        <a:rPr lang="ru-RU" sz="1200" b="1" u="none" strike="noStrike" dirty="0">
                          <a:latin typeface="Arial"/>
                        </a:rPr>
                        <a:t>заболевания органов пищеварения и выделения;</a:t>
                      </a:r>
                    </a:p>
                    <a:p>
                      <a:pPr>
                        <a:buFont typeface="Arial"/>
                        <a:buChar char="•"/>
                      </a:pPr>
                      <a:r>
                        <a:rPr lang="ru-RU" sz="1200" b="1" u="none" strike="noStrike" dirty="0">
                          <a:latin typeface="Arial"/>
                        </a:rPr>
                        <a:t>хронические инфекционные заболевания;</a:t>
                      </a:r>
                    </a:p>
                    <a:p>
                      <a:pPr>
                        <a:buFont typeface="Arial"/>
                        <a:buChar char="•"/>
                      </a:pPr>
                      <a:r>
                        <a:rPr lang="ru-RU" sz="1200" b="1" u="none" strike="noStrike" dirty="0">
                          <a:latin typeface="Arial"/>
                        </a:rPr>
                        <a:t>употребление наркотиков, зависимость от алкоголя;</a:t>
                      </a:r>
                    </a:p>
                    <a:p>
                      <a:pPr>
                        <a:buFont typeface="Arial"/>
                        <a:buChar char="•"/>
                      </a:pPr>
                      <a:r>
                        <a:rPr lang="ru-RU" sz="1200" b="1" u="none" strike="noStrike" dirty="0">
                          <a:latin typeface="Arial"/>
                        </a:rPr>
                        <a:t>некорректируемое снижение остроты зрения.</a:t>
                      </a:r>
                    </a:p>
                  </a:txBody>
                  <a:tcPr marL="28575" marR="28575" marT="28575" marB="28575" anchor="ctr"/>
                </a:tc>
              </a:tr>
              <a:tr h="823168">
                <a:tc gridSpan="2">
                  <a:txBody>
                    <a:bodyPr/>
                    <a:lstStyle/>
                    <a:p>
                      <a:r>
                        <a:rPr lang="ru-RU" sz="1400" b="1" dirty="0">
                          <a:latin typeface="Verdana"/>
                        </a:rPr>
                        <a:t>Уровень образования профессии "Антрополог"</a:t>
                      </a:r>
                      <a:endParaRPr lang="ru-RU" sz="1400" dirty="0">
                        <a:latin typeface="Verdana"/>
                      </a:endParaRPr>
                    </a:p>
                    <a:p>
                      <a:r>
                        <a:rPr lang="ru-RU" sz="1200" dirty="0">
                          <a:latin typeface="Verdana"/>
                        </a:rPr>
                        <a:t>Для овладения профессией "Антрополог" необходимо высшее профессиональное образование.</a:t>
                      </a:r>
                    </a:p>
                  </a:txBody>
                  <a:tcPr marL="28575" marR="28575" marT="28575" marB="28575" anchor="ctr"/>
                </a:tc>
                <a:tc hMerge="1">
                  <a:txBody>
                    <a:bodyPr/>
                    <a:lstStyle/>
                    <a:p>
                      <a:endParaRPr lang="ru-RU"/>
                    </a:p>
                  </a:txBody>
                  <a:tcPr/>
                </a:tc>
              </a:tr>
            </a:tbl>
          </a:graphicData>
        </a:graphic>
      </p:graphicFrame>
      <p:grpSp>
        <p:nvGrpSpPr>
          <p:cNvPr id="5" name="Группа 4"/>
          <p:cNvGrpSpPr/>
          <p:nvPr/>
        </p:nvGrpSpPr>
        <p:grpSpPr>
          <a:xfrm>
            <a:off x="0" y="0"/>
            <a:ext cx="576064" cy="504056"/>
            <a:chOff x="0" y="0"/>
            <a:chExt cx="576064" cy="504056"/>
          </a:xfrm>
        </p:grpSpPr>
        <p:sp>
          <p:nvSpPr>
            <p:cNvPr id="6" name="Прямоугольник 5">
              <a:hlinkClick r:id="rId2" action="ppaction://hlinksldjump"/>
            </p:cNvPr>
            <p:cNvSpPr/>
            <p:nvPr/>
          </p:nvSpPr>
          <p:spPr>
            <a:xfrm>
              <a:off x="144016" y="21602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a:hlinkClick r:id="rId2" action="ppaction://hlinksldjump"/>
            </p:cNvPr>
            <p:cNvSpPr/>
            <p:nvPr/>
          </p:nvSpPr>
          <p:spPr>
            <a:xfrm>
              <a:off x="0" y="0"/>
              <a:ext cx="576064" cy="26855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908</TotalTime>
  <Words>49035</Words>
  <Application>Microsoft Office PowerPoint</Application>
  <PresentationFormat>Экран (4:3)</PresentationFormat>
  <Paragraphs>7709</Paragraphs>
  <Slides>154</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154</vt:i4>
      </vt:variant>
    </vt:vector>
  </HeadingPairs>
  <TitlesOfParts>
    <vt:vector size="159" baseType="lpstr">
      <vt:lpstr>Arial</vt:lpstr>
      <vt:lpstr>Calibri</vt:lpstr>
      <vt:lpstr>Times New Roman</vt:lpstr>
      <vt:lpstr>Verdana</vt:lpstr>
      <vt:lpstr>Тема Office</vt:lpstr>
      <vt:lpstr>Классификация профессий</vt:lpstr>
      <vt:lpstr>Инструкция по работе с документом</vt:lpstr>
      <vt:lpstr>Классификация профессий по предмету труда (с кем и чем работают)  по Е.А. Климову</vt:lpstr>
      <vt:lpstr>Профессии типа «Человек-Человек»</vt:lpstr>
      <vt:lpstr>Агент (рекламный, коммерческий, торговый, страховой, по недвижимости) </vt:lpstr>
      <vt:lpstr>Андеррайтер </vt:lpstr>
      <vt:lpstr>Бармен</vt:lpstr>
      <vt:lpstr>Военнослужащий по контракту (офицер)</vt:lpstr>
      <vt:lpstr>Генетик</vt:lpstr>
      <vt:lpstr>Дилер</vt:lpstr>
      <vt:lpstr>Инкассатор</vt:lpstr>
      <vt:lpstr>Инспектор ГИБДД</vt:lpstr>
      <vt:lpstr>Криминалист</vt:lpstr>
      <vt:lpstr>Массажист</vt:lpstr>
      <vt:lpstr> Медицинская сестра </vt:lpstr>
      <vt:lpstr>Милиционер</vt:lpstr>
      <vt:lpstr>Официант</vt:lpstr>
      <vt:lpstr>Проводник пассажирского вагона</vt:lpstr>
      <vt:lpstr>Продавец</vt:lpstr>
      <vt:lpstr>Сотрудник Министерства чрезвычайных ситуаций</vt:lpstr>
      <vt:lpstr>Сотрудник службы безопасности охранного предприятия (охранник)</vt:lpstr>
      <vt:lpstr>Сотрудник Федеральной службы безопасности</vt:lpstr>
      <vt:lpstr>Фельдшер</vt:lpstr>
      <vt:lpstr>Адвокат</vt:lpstr>
      <vt:lpstr>Визажист</vt:lpstr>
      <vt:lpstr>Врач</vt:lpstr>
      <vt:lpstr>Дипломат</vt:lpstr>
      <vt:lpstr>Историк</vt:lpstr>
      <vt:lpstr>Культуролог</vt:lpstr>
      <vt:lpstr>Педагог</vt:lpstr>
      <vt:lpstr>Промоутер</vt:lpstr>
      <vt:lpstr>Психоаналитик</vt:lpstr>
      <vt:lpstr>Психолог</vt:lpstr>
      <vt:lpstr>Секретарь-референт</vt:lpstr>
      <vt:lpstr>Следователь</vt:lpstr>
      <vt:lpstr>Социальный работник</vt:lpstr>
      <vt:lpstr>Специалист по связям с общественностью (пиарщик - РR - public relations)</vt:lpstr>
      <vt:lpstr>Спортсмен</vt:lpstr>
      <vt:lpstr>Сценарист</vt:lpstr>
      <vt:lpstr>Юрисконсульт</vt:lpstr>
      <vt:lpstr>Коучер (менеджер по персоналу)</vt:lpstr>
      <vt:lpstr>Менеджер (руководитель)</vt:lpstr>
      <vt:lpstr>Менеджер по продажам</vt:lpstr>
      <vt:lpstr>Менеджер по подбору персонала</vt:lpstr>
      <vt:lpstr>Офис-менеджер</vt:lpstr>
      <vt:lpstr>Спортивный тренер</vt:lpstr>
      <vt:lpstr>Супервайзер</vt:lpstr>
      <vt:lpstr>Финансовый менеджер</vt:lpstr>
      <vt:lpstr>Профессии типа «Человек-Техника»</vt:lpstr>
      <vt:lpstr>Автогонщик</vt:lpstr>
      <vt:lpstr>Водитель</vt:lpstr>
      <vt:lpstr>Гравер</vt:lpstr>
      <vt:lpstr>Клинер</vt:lpstr>
      <vt:lpstr>Крановщик (машинист-оператор подъемного крана)</vt:lpstr>
      <vt:lpstr>Маркшейдер</vt:lpstr>
      <vt:lpstr>Мерчандайзер</vt:lpstr>
      <vt:lpstr>Механик</vt:lpstr>
      <vt:lpstr>Пекарь</vt:lpstr>
      <vt:lpstr>Плотник</vt:lpstr>
      <vt:lpstr>Пожарный</vt:lpstr>
      <vt:lpstr>Слесарь</vt:lpstr>
      <vt:lpstr>Станочник</vt:lpstr>
      <vt:lpstr>Столяр</vt:lpstr>
      <vt:lpstr>Телефонист</vt:lpstr>
      <vt:lpstr>Технолог</vt:lpstr>
      <vt:lpstr>Токарь</vt:lpstr>
      <vt:lpstr>Фрезеровщик</vt:lpstr>
      <vt:lpstr>Штукатур</vt:lpstr>
      <vt:lpstr>Электрик</vt:lpstr>
      <vt:lpstr>Электрогазосварщик, газосварщик, газорезчик</vt:lpstr>
      <vt:lpstr>Электромонтер</vt:lpstr>
      <vt:lpstr>Бортинженер</vt:lpstr>
      <vt:lpstr>Веб–продюсер</vt:lpstr>
      <vt:lpstr>Инженер</vt:lpstr>
      <vt:lpstr>Летчик(гражданской, военной авиации)</vt:lpstr>
      <vt:lpstr>Профессии типа «Человек-Природа»</vt:lpstr>
      <vt:lpstr>Животновод</vt:lpstr>
      <vt:lpstr>Агроном</vt:lpstr>
      <vt:lpstr>Биолог</vt:lpstr>
      <vt:lpstr>Ветеринарный врач </vt:lpstr>
      <vt:lpstr>Геолог</vt:lpstr>
      <vt:lpstr>Метеоролог</vt:lpstr>
      <vt:lpstr>Океанолог</vt:lpstr>
      <vt:lpstr>Фармацевт</vt:lpstr>
      <vt:lpstr>Физик</vt:lpstr>
      <vt:lpstr>Физиолог</vt:lpstr>
      <vt:lpstr>Химик</vt:lpstr>
      <vt:lpstr>Эколог</vt:lpstr>
      <vt:lpstr>Профессии типа «Человек - Знаковая система»</vt:lpstr>
      <vt:lpstr>Архивариус</vt:lpstr>
      <vt:lpstr>Веб-мастер</vt:lpstr>
      <vt:lpstr>Диспетчер</vt:lpstr>
      <vt:lpstr>Кассир</vt:lpstr>
      <vt:lpstr>Лингвист</vt:lpstr>
      <vt:lpstr>Налоговый инспектор</vt:lpstr>
      <vt:lpstr>Провизор</vt:lpstr>
      <vt:lpstr>Телохранитель</vt:lpstr>
      <vt:lpstr>Физик-атомщик (специалист по контролю работы атомных реакторов)</vt:lpstr>
      <vt:lpstr>Антрополог</vt:lpstr>
      <vt:lpstr>Археолог</vt:lpstr>
      <vt:lpstr>Аудитор</vt:lpstr>
      <vt:lpstr>Библиотекарь</vt:lpstr>
      <vt:lpstr>Брокер</vt:lpstr>
      <vt:lpstr>Бухгалтер</vt:lpstr>
      <vt:lpstr>Геодезист</vt:lpstr>
      <vt:lpstr>Логист</vt:lpstr>
      <vt:lpstr>Маклер биржевой</vt:lpstr>
      <vt:lpstr>Маркетолог</vt:lpstr>
      <vt:lpstr>Математик</vt:lpstr>
      <vt:lpstr>Нотариус</vt:lpstr>
      <vt:lpstr>Переводчик</vt:lpstr>
      <vt:lpstr>Политолог</vt:lpstr>
      <vt:lpstr>Предприниматель</vt:lpstr>
      <vt:lpstr>Программист</vt:lpstr>
      <vt:lpstr>Редактор</vt:lpstr>
      <vt:lpstr>Риелтор</vt:lpstr>
      <vt:lpstr>Социолог</vt:lpstr>
      <vt:lpstr>Сюрвейер (страховой оценщик, эксперт, инспектор, агент)</vt:lpstr>
      <vt:lpstr>Тестер (альфа-тестер, бета-тестер)</vt:lpstr>
      <vt:lpstr>Филолог</vt:lpstr>
      <vt:lpstr>Философ</vt:lpstr>
      <vt:lpstr>Финансист</vt:lpstr>
      <vt:lpstr>Штурман (в авиации на морском и речном флоте)</vt:lpstr>
      <vt:lpstr>Экономист</vt:lpstr>
      <vt:lpstr>Этнограф</vt:lpstr>
      <vt:lpstr>Юрист</vt:lpstr>
      <vt:lpstr>Системный администратор</vt:lpstr>
      <vt:lpstr>Профессии типа  «Человек – Художественный образ»</vt:lpstr>
      <vt:lpstr>Имиджмейкер</vt:lpstr>
      <vt:lpstr>Искусствовед</vt:lpstr>
      <vt:lpstr>Манекенщица</vt:lpstr>
      <vt:lpstr>Парикмахер</vt:lpstr>
      <vt:lpstr>Повар</vt:lpstr>
      <vt:lpstr>Портной</vt:lpstr>
      <vt:lpstr>Стюардесса/бортпроводник</vt:lpstr>
      <vt:lpstr>Фотограф, видеооператор</vt:lpstr>
      <vt:lpstr>Фотомодель</vt:lpstr>
      <vt:lpstr>Ювелир</vt:lpstr>
      <vt:lpstr>Актёр</vt:lpstr>
      <vt:lpstr>Архитектор</vt:lpstr>
      <vt:lpstr>Ведущий программ на радио и телевидении</vt:lpstr>
      <vt:lpstr>Дизайнер</vt:lpstr>
      <vt:lpstr>Журналист</vt:lpstr>
      <vt:lpstr>Клипмейкер</vt:lpstr>
      <vt:lpstr>Копирайтер</vt:lpstr>
      <vt:lpstr>Косметолог</vt:lpstr>
      <vt:lpstr>Модельер</vt:lpstr>
      <vt:lpstr>Певец</vt:lpstr>
      <vt:lpstr>Скульптор</vt:lpstr>
      <vt:lpstr>Стилист</vt:lpstr>
      <vt:lpstr>Художник</vt:lpstr>
      <vt:lpstr>Менеджер по рекламе</vt:lpstr>
      <vt:lpstr>Продюсер</vt:lpstr>
      <vt:lpstr>Режиссер</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ArtemSnow</dc:creator>
  <cp:lastModifiedBy>Степанищева Арина Александровна</cp:lastModifiedBy>
  <cp:revision>94</cp:revision>
  <dcterms:created xsi:type="dcterms:W3CDTF">2011-03-13T14:25:57Z</dcterms:created>
  <dcterms:modified xsi:type="dcterms:W3CDTF">2022-09-05T10:53:37Z</dcterms:modified>
</cp:coreProperties>
</file>